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6"/>
  </p:notesMasterIdLst>
  <p:handoutMasterIdLst>
    <p:handoutMasterId r:id="rId47"/>
  </p:handoutMasterIdLst>
  <p:sldIdLst>
    <p:sldId id="683" r:id="rId2"/>
    <p:sldId id="1012" r:id="rId3"/>
    <p:sldId id="1014" r:id="rId4"/>
    <p:sldId id="869" r:id="rId5"/>
    <p:sldId id="1028" r:id="rId6"/>
    <p:sldId id="1030" r:id="rId7"/>
    <p:sldId id="1016" r:id="rId8"/>
    <p:sldId id="836" r:id="rId9"/>
    <p:sldId id="1031" r:id="rId10"/>
    <p:sldId id="1033" r:id="rId11"/>
    <p:sldId id="1034" r:id="rId12"/>
    <p:sldId id="1035" r:id="rId13"/>
    <p:sldId id="1017" r:id="rId14"/>
    <p:sldId id="1018" r:id="rId15"/>
    <p:sldId id="1019" r:id="rId16"/>
    <p:sldId id="1020" r:id="rId17"/>
    <p:sldId id="1022" r:id="rId18"/>
    <p:sldId id="973" r:id="rId19"/>
    <p:sldId id="1036" r:id="rId20"/>
    <p:sldId id="1049" r:id="rId21"/>
    <p:sldId id="1050" r:id="rId22"/>
    <p:sldId id="1051" r:id="rId23"/>
    <p:sldId id="1053" r:id="rId24"/>
    <p:sldId id="1055" r:id="rId25"/>
    <p:sldId id="1021" r:id="rId26"/>
    <p:sldId id="1058" r:id="rId27"/>
    <p:sldId id="1059" r:id="rId28"/>
    <p:sldId id="1060" r:id="rId29"/>
    <p:sldId id="1001" r:id="rId30"/>
    <p:sldId id="1002" r:id="rId31"/>
    <p:sldId id="1009" r:id="rId32"/>
    <p:sldId id="1003" r:id="rId33"/>
    <p:sldId id="1078" r:id="rId34"/>
    <p:sldId id="1079" r:id="rId35"/>
    <p:sldId id="1080" r:id="rId36"/>
    <p:sldId id="1061" r:id="rId37"/>
    <p:sldId id="1081" r:id="rId38"/>
    <p:sldId id="1082" r:id="rId39"/>
    <p:sldId id="1083" r:id="rId40"/>
    <p:sldId id="815" r:id="rId41"/>
    <p:sldId id="1088" r:id="rId42"/>
    <p:sldId id="1013" r:id="rId43"/>
    <p:sldId id="1085" r:id="rId44"/>
    <p:sldId id="1087" r:id="rId45"/>
  </p:sldIdLst>
  <p:sldSz cx="9144000" cy="6858000" type="screen4x3"/>
  <p:notesSz cx="6858000" cy="9686925"/>
  <p:defaultTextStyle>
    <a:defPPr>
      <a:defRPr lang="en-US"/>
    </a:defPPr>
    <a:lvl1pPr algn="l" rtl="0" eaLnBrk="0" fontAlgn="base" hangingPunct="0">
      <a:spcBef>
        <a:spcPct val="50000"/>
      </a:spcBef>
      <a:spcAft>
        <a:spcPct val="0"/>
      </a:spcAft>
      <a:defRPr sz="2000" kern="1200">
        <a:solidFill>
          <a:schemeClr val="tx1"/>
        </a:solidFill>
        <a:latin typeface="Comic Sans MS" pitchFamily="66" charset="0"/>
        <a:ea typeface="+mn-ea"/>
        <a:cs typeface="+mn-cs"/>
      </a:defRPr>
    </a:lvl1pPr>
    <a:lvl2pPr marL="457200" algn="l" rtl="0" eaLnBrk="0" fontAlgn="base" hangingPunct="0">
      <a:spcBef>
        <a:spcPct val="50000"/>
      </a:spcBef>
      <a:spcAft>
        <a:spcPct val="0"/>
      </a:spcAft>
      <a:defRPr sz="2000" kern="1200">
        <a:solidFill>
          <a:schemeClr val="tx1"/>
        </a:solidFill>
        <a:latin typeface="Comic Sans MS" pitchFamily="66" charset="0"/>
        <a:ea typeface="+mn-ea"/>
        <a:cs typeface="+mn-cs"/>
      </a:defRPr>
    </a:lvl2pPr>
    <a:lvl3pPr marL="914400" algn="l" rtl="0" eaLnBrk="0" fontAlgn="base" hangingPunct="0">
      <a:spcBef>
        <a:spcPct val="50000"/>
      </a:spcBef>
      <a:spcAft>
        <a:spcPct val="0"/>
      </a:spcAft>
      <a:defRPr sz="2000" kern="1200">
        <a:solidFill>
          <a:schemeClr val="tx1"/>
        </a:solidFill>
        <a:latin typeface="Comic Sans MS" pitchFamily="66" charset="0"/>
        <a:ea typeface="+mn-ea"/>
        <a:cs typeface="+mn-cs"/>
      </a:defRPr>
    </a:lvl3pPr>
    <a:lvl4pPr marL="1371600" algn="l" rtl="0" eaLnBrk="0" fontAlgn="base" hangingPunct="0">
      <a:spcBef>
        <a:spcPct val="50000"/>
      </a:spcBef>
      <a:spcAft>
        <a:spcPct val="0"/>
      </a:spcAft>
      <a:defRPr sz="2000" kern="1200">
        <a:solidFill>
          <a:schemeClr val="tx1"/>
        </a:solidFill>
        <a:latin typeface="Comic Sans MS" pitchFamily="66" charset="0"/>
        <a:ea typeface="+mn-ea"/>
        <a:cs typeface="+mn-cs"/>
      </a:defRPr>
    </a:lvl4pPr>
    <a:lvl5pPr marL="1828800" algn="l" rtl="0" eaLnBrk="0" fontAlgn="base" hangingPunct="0">
      <a:spcBef>
        <a:spcPct val="50000"/>
      </a:spcBef>
      <a:spcAft>
        <a:spcPct val="0"/>
      </a:spcAft>
      <a:defRPr sz="2000" kern="1200">
        <a:solidFill>
          <a:schemeClr val="tx1"/>
        </a:solidFill>
        <a:latin typeface="Comic Sans MS" pitchFamily="66" charset="0"/>
        <a:ea typeface="+mn-ea"/>
        <a:cs typeface="+mn-cs"/>
      </a:defRPr>
    </a:lvl5pPr>
    <a:lvl6pPr marL="2286000" algn="l" defTabSz="914400" rtl="0" eaLnBrk="1" latinLnBrk="0" hangingPunct="1">
      <a:defRPr sz="2000" kern="1200">
        <a:solidFill>
          <a:schemeClr val="tx1"/>
        </a:solidFill>
        <a:latin typeface="Comic Sans MS" pitchFamily="66" charset="0"/>
        <a:ea typeface="+mn-ea"/>
        <a:cs typeface="+mn-cs"/>
      </a:defRPr>
    </a:lvl6pPr>
    <a:lvl7pPr marL="2743200" algn="l" defTabSz="914400" rtl="0" eaLnBrk="1" latinLnBrk="0" hangingPunct="1">
      <a:defRPr sz="2000" kern="1200">
        <a:solidFill>
          <a:schemeClr val="tx1"/>
        </a:solidFill>
        <a:latin typeface="Comic Sans MS" pitchFamily="66" charset="0"/>
        <a:ea typeface="+mn-ea"/>
        <a:cs typeface="+mn-cs"/>
      </a:defRPr>
    </a:lvl7pPr>
    <a:lvl8pPr marL="3200400" algn="l" defTabSz="914400" rtl="0" eaLnBrk="1" latinLnBrk="0" hangingPunct="1">
      <a:defRPr sz="2000" kern="1200">
        <a:solidFill>
          <a:schemeClr val="tx1"/>
        </a:solidFill>
        <a:latin typeface="Comic Sans MS" pitchFamily="66" charset="0"/>
        <a:ea typeface="+mn-ea"/>
        <a:cs typeface="+mn-cs"/>
      </a:defRPr>
    </a:lvl8pPr>
    <a:lvl9pPr marL="3657600" algn="l" defTabSz="914400" rtl="0" eaLnBrk="1" latinLnBrk="0" hangingPunct="1">
      <a:defRPr sz="20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5422D"/>
    <a:srgbClr val="0066FF"/>
    <a:srgbClr val="D60093"/>
    <a:srgbClr val="CC66FF"/>
    <a:srgbClr val="3C2F20"/>
    <a:srgbClr val="8A6B48"/>
    <a:srgbClr val="3F3121"/>
    <a:srgbClr val="B5967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2943" autoAdjust="0"/>
    <p:restoredTop sz="99660" autoAdjust="0"/>
  </p:normalViewPr>
  <p:slideViewPr>
    <p:cSldViewPr>
      <p:cViewPr>
        <p:scale>
          <a:sx n="66" d="100"/>
          <a:sy n="66" d="100"/>
        </p:scale>
        <p:origin x="-1278" y="-552"/>
      </p:cViewPr>
      <p:guideLst>
        <p:guide orient="horz" pos="2160"/>
        <p:guide pos="2880"/>
      </p:guideLst>
    </p:cSldViewPr>
  </p:slideViewPr>
  <p:outlineViewPr>
    <p:cViewPr>
      <p:scale>
        <a:sx n="33" d="100"/>
        <a:sy n="33" d="100"/>
      </p:scale>
      <p:origin x="250" y="528"/>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133" y="2606"/>
      </p:cViewPr>
      <p:guideLst>
        <p:guide orient="horz" pos="3050"/>
        <p:guide pos="215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5" Type="http://schemas.openxmlformats.org/officeDocument/2006/relationships/image" Target="../media/image54.wmf"/><Relationship Id="rId4"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3388" cy="482600"/>
          </a:xfrm>
          <a:prstGeom prst="rect">
            <a:avLst/>
          </a:prstGeom>
          <a:noFill/>
          <a:ln w="9525">
            <a:noFill/>
            <a:miter lim="800000"/>
            <a:headEnd/>
            <a:tailEnd/>
          </a:ln>
          <a:effectLst/>
        </p:spPr>
        <p:txBody>
          <a:bodyPr vert="horz" wrap="square" lIns="92464" tIns="46232" rIns="92464" bIns="46232" numCol="1" anchor="t" anchorCtr="0" compatLnSpc="1">
            <a:prstTxWarp prst="textNoShape">
              <a:avLst/>
            </a:prstTxWarp>
          </a:bodyPr>
          <a:lstStyle>
            <a:lvl1pPr defTabSz="923925" rtl="1">
              <a:spcBef>
                <a:spcPct val="0"/>
              </a:spcBef>
              <a:defRPr sz="1200">
                <a:latin typeface="Times New Roman" pitchFamily="18" charset="0"/>
              </a:defRPr>
            </a:lvl1pPr>
          </a:lstStyle>
          <a:p>
            <a:pPr>
              <a:defRPr/>
            </a:pPr>
            <a:endParaRPr lang="en-US" altLang="en-US"/>
          </a:p>
        </p:txBody>
      </p:sp>
      <p:sp>
        <p:nvSpPr>
          <p:cNvPr id="3075" name="Rectangle 3"/>
          <p:cNvSpPr>
            <a:spLocks noGrp="1" noChangeArrowheads="1"/>
          </p:cNvSpPr>
          <p:nvPr>
            <p:ph type="dt" sz="quarter" idx="1"/>
          </p:nvPr>
        </p:nvSpPr>
        <p:spPr bwMode="auto">
          <a:xfrm>
            <a:off x="3884613" y="0"/>
            <a:ext cx="2973387" cy="482600"/>
          </a:xfrm>
          <a:prstGeom prst="rect">
            <a:avLst/>
          </a:prstGeom>
          <a:noFill/>
          <a:ln w="9525">
            <a:noFill/>
            <a:miter lim="800000"/>
            <a:headEnd/>
            <a:tailEnd/>
          </a:ln>
          <a:effectLst/>
        </p:spPr>
        <p:txBody>
          <a:bodyPr vert="horz" wrap="square" lIns="92464" tIns="46232" rIns="92464" bIns="46232" numCol="1" anchor="t" anchorCtr="0" compatLnSpc="1">
            <a:prstTxWarp prst="textNoShape">
              <a:avLst/>
            </a:prstTxWarp>
          </a:bodyPr>
          <a:lstStyle>
            <a:lvl1pPr algn="r" defTabSz="923925" rtl="1">
              <a:spcBef>
                <a:spcPct val="0"/>
              </a:spcBef>
              <a:defRPr sz="1200">
                <a:latin typeface="Times New Roman" pitchFamily="18" charset="0"/>
              </a:defRPr>
            </a:lvl1pPr>
          </a:lstStyle>
          <a:p>
            <a:pPr>
              <a:defRPr/>
            </a:pPr>
            <a:endParaRPr lang="en-US" altLang="en-US"/>
          </a:p>
        </p:txBody>
      </p:sp>
      <p:sp>
        <p:nvSpPr>
          <p:cNvPr id="3076" name="Rectangle 4"/>
          <p:cNvSpPr>
            <a:spLocks noGrp="1" noChangeArrowheads="1"/>
          </p:cNvSpPr>
          <p:nvPr>
            <p:ph type="ftr" sz="quarter" idx="2"/>
          </p:nvPr>
        </p:nvSpPr>
        <p:spPr bwMode="auto">
          <a:xfrm>
            <a:off x="0" y="9204325"/>
            <a:ext cx="2973388" cy="482600"/>
          </a:xfrm>
          <a:prstGeom prst="rect">
            <a:avLst/>
          </a:prstGeom>
          <a:noFill/>
          <a:ln w="9525">
            <a:noFill/>
            <a:miter lim="800000"/>
            <a:headEnd/>
            <a:tailEnd/>
          </a:ln>
          <a:effectLst/>
        </p:spPr>
        <p:txBody>
          <a:bodyPr vert="horz" wrap="square" lIns="92464" tIns="46232" rIns="92464" bIns="46232" numCol="1" anchor="b" anchorCtr="0" compatLnSpc="1">
            <a:prstTxWarp prst="textNoShape">
              <a:avLst/>
            </a:prstTxWarp>
          </a:bodyPr>
          <a:lstStyle>
            <a:lvl1pPr defTabSz="923925" rtl="1">
              <a:spcBef>
                <a:spcPct val="0"/>
              </a:spcBef>
              <a:defRPr sz="1200">
                <a:latin typeface="Times New Roman" pitchFamily="18" charset="0"/>
              </a:defRPr>
            </a:lvl1pPr>
          </a:lstStyle>
          <a:p>
            <a:pPr>
              <a:defRPr/>
            </a:pPr>
            <a:endParaRPr lang="en-US" altLang="en-US"/>
          </a:p>
        </p:txBody>
      </p:sp>
      <p:sp>
        <p:nvSpPr>
          <p:cNvPr id="3077" name="Rectangle 5"/>
          <p:cNvSpPr>
            <a:spLocks noGrp="1" noChangeArrowheads="1"/>
          </p:cNvSpPr>
          <p:nvPr>
            <p:ph type="sldNum" sz="quarter" idx="3"/>
          </p:nvPr>
        </p:nvSpPr>
        <p:spPr bwMode="auto">
          <a:xfrm>
            <a:off x="3884613" y="9204325"/>
            <a:ext cx="2973387" cy="482600"/>
          </a:xfrm>
          <a:prstGeom prst="rect">
            <a:avLst/>
          </a:prstGeom>
          <a:noFill/>
          <a:ln w="9525">
            <a:noFill/>
            <a:miter lim="800000"/>
            <a:headEnd/>
            <a:tailEnd/>
          </a:ln>
          <a:effectLst/>
        </p:spPr>
        <p:txBody>
          <a:bodyPr vert="horz" wrap="square" lIns="92464" tIns="46232" rIns="92464" bIns="46232" numCol="1" anchor="b" anchorCtr="0" compatLnSpc="1">
            <a:prstTxWarp prst="textNoShape">
              <a:avLst/>
            </a:prstTxWarp>
          </a:bodyPr>
          <a:lstStyle>
            <a:lvl1pPr algn="r" defTabSz="923925" rtl="1">
              <a:spcBef>
                <a:spcPct val="0"/>
              </a:spcBef>
              <a:defRPr sz="1200">
                <a:latin typeface="Times New Roman" pitchFamily="18" charset="0"/>
                <a:cs typeface="Times New Roman" pitchFamily="18" charset="0"/>
              </a:defRPr>
            </a:lvl1pPr>
          </a:lstStyle>
          <a:p>
            <a:pPr>
              <a:defRPr/>
            </a:pPr>
            <a:fld id="{14DDD4F1-D078-41AB-94A9-F90C7DA12F84}" type="slidenum">
              <a:rPr lang="he-IL" altLang="en-US"/>
              <a:pPr>
                <a:defRPr/>
              </a:pPr>
              <a:t>‹N›</a:t>
            </a:fld>
            <a:endParaRPr lang="en-US" altLang="en-US"/>
          </a:p>
        </p:txBody>
      </p:sp>
    </p:spTree>
    <p:extLst>
      <p:ext uri="{BB962C8B-B14F-4D97-AF65-F5344CB8AC3E}">
        <p14:creationId xmlns:p14="http://schemas.microsoft.com/office/powerpoint/2010/main" val="389671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3388" cy="482600"/>
          </a:xfrm>
          <a:prstGeom prst="rect">
            <a:avLst/>
          </a:prstGeom>
          <a:noFill/>
          <a:ln w="9525">
            <a:noFill/>
            <a:miter lim="800000"/>
            <a:headEnd/>
            <a:tailEnd/>
          </a:ln>
          <a:effectLst/>
        </p:spPr>
        <p:txBody>
          <a:bodyPr vert="horz" wrap="square" lIns="92464" tIns="46232" rIns="92464" bIns="46232" numCol="1" anchor="t" anchorCtr="0" compatLnSpc="1">
            <a:prstTxWarp prst="textNoShape">
              <a:avLst/>
            </a:prstTxWarp>
          </a:bodyPr>
          <a:lstStyle>
            <a:lvl1pPr defTabSz="923925" rtl="1">
              <a:spcBef>
                <a:spcPct val="0"/>
              </a:spcBef>
              <a:defRPr sz="1200">
                <a:latin typeface="Times New Roman" pitchFamily="18" charset="0"/>
              </a:defRPr>
            </a:lvl1pPr>
          </a:lstStyle>
          <a:p>
            <a:pPr>
              <a:defRPr/>
            </a:pPr>
            <a:endParaRPr lang="en-US" altLang="en-US"/>
          </a:p>
        </p:txBody>
      </p:sp>
      <p:sp>
        <p:nvSpPr>
          <p:cNvPr id="5123" name="Rectangle 3"/>
          <p:cNvSpPr>
            <a:spLocks noGrp="1" noChangeArrowheads="1"/>
          </p:cNvSpPr>
          <p:nvPr>
            <p:ph type="dt" idx="1"/>
          </p:nvPr>
        </p:nvSpPr>
        <p:spPr bwMode="auto">
          <a:xfrm>
            <a:off x="3884613" y="0"/>
            <a:ext cx="2973387" cy="482600"/>
          </a:xfrm>
          <a:prstGeom prst="rect">
            <a:avLst/>
          </a:prstGeom>
          <a:noFill/>
          <a:ln w="9525">
            <a:noFill/>
            <a:miter lim="800000"/>
            <a:headEnd/>
            <a:tailEnd/>
          </a:ln>
          <a:effectLst/>
        </p:spPr>
        <p:txBody>
          <a:bodyPr vert="horz" wrap="square" lIns="92464" tIns="46232" rIns="92464" bIns="46232" numCol="1" anchor="t" anchorCtr="0" compatLnSpc="1">
            <a:prstTxWarp prst="textNoShape">
              <a:avLst/>
            </a:prstTxWarp>
          </a:bodyPr>
          <a:lstStyle>
            <a:lvl1pPr algn="r" defTabSz="923925" rtl="1">
              <a:spcBef>
                <a:spcPct val="0"/>
              </a:spcBef>
              <a:defRPr sz="1200">
                <a:latin typeface="Times New Roman" pitchFamily="18" charset="0"/>
              </a:defRPr>
            </a:lvl1pPr>
          </a:lstStyle>
          <a:p>
            <a:pPr>
              <a:defRPr/>
            </a:pPr>
            <a:endParaRPr lang="en-US" altLang="en-US"/>
          </a:p>
        </p:txBody>
      </p:sp>
      <p:sp>
        <p:nvSpPr>
          <p:cNvPr id="31748" name="Rectangle 4"/>
          <p:cNvSpPr>
            <a:spLocks noGrp="1" noRot="1" noChangeAspect="1" noChangeArrowheads="1" noTextEdit="1"/>
          </p:cNvSpPr>
          <p:nvPr>
            <p:ph type="sldImg" idx="2"/>
          </p:nvPr>
        </p:nvSpPr>
        <p:spPr bwMode="auto">
          <a:xfrm>
            <a:off x="1008063" y="727075"/>
            <a:ext cx="4843462" cy="36322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5988" y="4600575"/>
            <a:ext cx="5026025" cy="4359275"/>
          </a:xfrm>
          <a:prstGeom prst="rect">
            <a:avLst/>
          </a:prstGeom>
          <a:noFill/>
          <a:ln w="9525">
            <a:noFill/>
            <a:miter lim="800000"/>
            <a:headEnd/>
            <a:tailEnd/>
          </a:ln>
          <a:effectLst/>
        </p:spPr>
        <p:txBody>
          <a:bodyPr vert="horz" wrap="square" lIns="92464" tIns="46232" rIns="92464" bIns="46232" numCol="1" anchor="t" anchorCtr="0" compatLnSpc="1">
            <a:prstTxWarp prst="textNoShape">
              <a:avLst/>
            </a:prstTxWarp>
          </a:bodyPr>
          <a:lstStyle/>
          <a:p>
            <a:pPr lvl="0"/>
            <a:r>
              <a:rPr lang="en-US" altLang="he-IL" noProof="0" smtClean="0"/>
              <a:t>Click to edit Master text styles</a:t>
            </a:r>
          </a:p>
          <a:p>
            <a:pPr lvl="1"/>
            <a:r>
              <a:rPr lang="en-US" altLang="he-IL" noProof="0" smtClean="0"/>
              <a:t>Second level</a:t>
            </a:r>
          </a:p>
          <a:p>
            <a:pPr lvl="2"/>
            <a:r>
              <a:rPr lang="en-US" altLang="he-IL" noProof="0" smtClean="0"/>
              <a:t>Third level</a:t>
            </a:r>
          </a:p>
          <a:p>
            <a:pPr lvl="3"/>
            <a:r>
              <a:rPr lang="en-US" altLang="he-IL" noProof="0" smtClean="0"/>
              <a:t>Fourth level</a:t>
            </a:r>
          </a:p>
          <a:p>
            <a:pPr lvl="4"/>
            <a:r>
              <a:rPr lang="en-US" altLang="he-IL" noProof="0" smtClean="0"/>
              <a:t>Fifth level</a:t>
            </a:r>
            <a:endParaRPr lang="en-US" altLang="en-US" noProof="0" smtClean="0"/>
          </a:p>
        </p:txBody>
      </p:sp>
      <p:sp>
        <p:nvSpPr>
          <p:cNvPr id="5126" name="Rectangle 6"/>
          <p:cNvSpPr>
            <a:spLocks noGrp="1" noChangeArrowheads="1"/>
          </p:cNvSpPr>
          <p:nvPr>
            <p:ph type="ftr" sz="quarter" idx="4"/>
          </p:nvPr>
        </p:nvSpPr>
        <p:spPr bwMode="auto">
          <a:xfrm>
            <a:off x="0" y="9204325"/>
            <a:ext cx="2973388" cy="482600"/>
          </a:xfrm>
          <a:prstGeom prst="rect">
            <a:avLst/>
          </a:prstGeom>
          <a:noFill/>
          <a:ln w="9525">
            <a:noFill/>
            <a:miter lim="800000"/>
            <a:headEnd/>
            <a:tailEnd/>
          </a:ln>
          <a:effectLst/>
        </p:spPr>
        <p:txBody>
          <a:bodyPr vert="horz" wrap="square" lIns="92464" tIns="46232" rIns="92464" bIns="46232" numCol="1" anchor="b" anchorCtr="0" compatLnSpc="1">
            <a:prstTxWarp prst="textNoShape">
              <a:avLst/>
            </a:prstTxWarp>
          </a:bodyPr>
          <a:lstStyle>
            <a:lvl1pPr defTabSz="923925" rtl="1">
              <a:spcBef>
                <a:spcPct val="0"/>
              </a:spcBef>
              <a:defRPr sz="1200">
                <a:latin typeface="Times New Roman" pitchFamily="18" charset="0"/>
              </a:defRPr>
            </a:lvl1pPr>
          </a:lstStyle>
          <a:p>
            <a:pPr>
              <a:defRPr/>
            </a:pPr>
            <a:endParaRPr lang="en-US" altLang="en-US"/>
          </a:p>
        </p:txBody>
      </p:sp>
      <p:sp>
        <p:nvSpPr>
          <p:cNvPr id="5127" name="Rectangle 7"/>
          <p:cNvSpPr>
            <a:spLocks noGrp="1" noChangeArrowheads="1"/>
          </p:cNvSpPr>
          <p:nvPr>
            <p:ph type="sldNum" sz="quarter" idx="5"/>
          </p:nvPr>
        </p:nvSpPr>
        <p:spPr bwMode="auto">
          <a:xfrm>
            <a:off x="3884613" y="9204325"/>
            <a:ext cx="2973387" cy="482600"/>
          </a:xfrm>
          <a:prstGeom prst="rect">
            <a:avLst/>
          </a:prstGeom>
          <a:noFill/>
          <a:ln w="9525">
            <a:noFill/>
            <a:miter lim="800000"/>
            <a:headEnd/>
            <a:tailEnd/>
          </a:ln>
          <a:effectLst/>
        </p:spPr>
        <p:txBody>
          <a:bodyPr vert="horz" wrap="square" lIns="92464" tIns="46232" rIns="92464" bIns="46232" numCol="1" anchor="b" anchorCtr="0" compatLnSpc="1">
            <a:prstTxWarp prst="textNoShape">
              <a:avLst/>
            </a:prstTxWarp>
          </a:bodyPr>
          <a:lstStyle>
            <a:lvl1pPr algn="r" defTabSz="923925" rtl="1">
              <a:spcBef>
                <a:spcPct val="0"/>
              </a:spcBef>
              <a:defRPr sz="1200">
                <a:latin typeface="Times New Roman" pitchFamily="18" charset="0"/>
                <a:cs typeface="Times New Roman" pitchFamily="18" charset="0"/>
              </a:defRPr>
            </a:lvl1pPr>
          </a:lstStyle>
          <a:p>
            <a:pPr>
              <a:defRPr/>
            </a:pPr>
            <a:fld id="{27CD8F22-0F0E-425D-AB37-3D8B7BA9BA64}" type="slidenum">
              <a:rPr lang="he-IL" altLang="en-US"/>
              <a:pPr>
                <a:defRPr/>
              </a:pPr>
              <a:t>‹N›</a:t>
            </a:fld>
            <a:endParaRPr lang="en-US" altLang="en-US"/>
          </a:p>
        </p:txBody>
      </p:sp>
    </p:spTree>
    <p:extLst>
      <p:ext uri="{BB962C8B-B14F-4D97-AF65-F5344CB8AC3E}">
        <p14:creationId xmlns:p14="http://schemas.microsoft.com/office/powerpoint/2010/main" val="33723551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FB9136D-4A3C-41DA-AE22-A896AA0E1B39}" type="slidenum">
              <a:rPr lang="he-IL" altLang="en-US" smtClean="0"/>
              <a:pPr/>
              <a:t>1</a:t>
            </a:fld>
            <a:endParaRPr lang="en-US" altLang="en-US" smtClean="0"/>
          </a:p>
        </p:txBody>
      </p:sp>
      <p:sp>
        <p:nvSpPr>
          <p:cNvPr id="32771"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685800" y="4600575"/>
            <a:ext cx="5486400" cy="4359275"/>
          </a:xfrm>
          <a:ln/>
        </p:spPr>
        <p:txBody>
          <a:bodyPr/>
          <a:lstStyle/>
          <a:p>
            <a:pPr>
              <a:defRPr/>
            </a:pPr>
            <a:endParaRPr lang="en-US" sz="900" dirty="0"/>
          </a:p>
          <a:p>
            <a:pPr>
              <a:defRPr/>
            </a:pPr>
            <a:r>
              <a:rPr lang="en-US" sz="900" dirty="0" smtClean="0"/>
              <a:t>The significance of nonlinearity in ecological research is well recognized and concepts such as </a:t>
            </a:r>
            <a:r>
              <a:rPr lang="en-US" sz="900" dirty="0" err="1" smtClean="0"/>
              <a:t>multistability</a:t>
            </a:r>
            <a:r>
              <a:rPr lang="en-US" sz="900" dirty="0" smtClean="0"/>
              <a:t>, oscillations and chaos are well integrated. Ecosystems, however, are spatially extended and the coupling of nonlinearity and space is largely ignored, although there is a well developed theory that addresses this coupling – pattern formation theory. </a:t>
            </a:r>
          </a:p>
          <a:p>
            <a:pPr>
              <a:defRPr/>
            </a:pPr>
            <a:r>
              <a:rPr lang="en-US" sz="900" dirty="0" smtClean="0"/>
              <a:t>In this talk I will argue that the conceptual and theoretical framework of pattern formation theory is necessary for understanding ecosystem dynamics and ecosystem response to environmental variability, such as desertification as we see in the background picture</a:t>
            </a:r>
            <a:endParaRPr lang="en-US" sz="900" dirty="0"/>
          </a:p>
          <a:p>
            <a:pPr>
              <a:defRPr/>
            </a:pPr>
            <a:endParaRPr lang="en-US" sz="9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F0FA061-A175-4D74-B9D1-18FFEE3BD981}" type="slidenum">
              <a:rPr lang="he-IL" altLang="en-US" smtClean="0">
                <a:solidFill>
                  <a:prstClr val="black"/>
                </a:solidFill>
              </a:rPr>
              <a:pPr/>
              <a:t>10</a:t>
            </a:fld>
            <a:endParaRPr lang="en-US" altLang="en-US" smtClean="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F0FA061-A175-4D74-B9D1-18FFEE3BD981}" type="slidenum">
              <a:rPr lang="he-IL" altLang="en-US" smtClean="0">
                <a:solidFill>
                  <a:prstClr val="black"/>
                </a:solidFill>
              </a:rPr>
              <a:pPr/>
              <a:t>11</a:t>
            </a:fld>
            <a:endParaRPr lang="en-US" altLang="en-US" smtClean="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F0FA061-A175-4D74-B9D1-18FFEE3BD981}" type="slidenum">
              <a:rPr lang="he-IL" altLang="en-US" smtClean="0">
                <a:solidFill>
                  <a:prstClr val="black"/>
                </a:solidFill>
              </a:rPr>
              <a:pPr/>
              <a:t>12</a:t>
            </a:fld>
            <a:endParaRPr lang="en-US" altLang="en-US" smtClean="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27B9D47-9F60-4A35-892A-5063C09F7487}" type="slidenum">
              <a:rPr lang="he-IL" altLang="en-US" smtClean="0">
                <a:solidFill>
                  <a:prstClr val="black"/>
                </a:solidFill>
              </a:rPr>
              <a:pPr/>
              <a:t>13</a:t>
            </a:fld>
            <a:endParaRPr lang="en-US" altLang="en-US" smtClean="0">
              <a:solidFill>
                <a:prstClr val="black"/>
              </a:solidFill>
            </a:endParaRPr>
          </a:p>
        </p:txBody>
      </p:sp>
      <p:sp>
        <p:nvSpPr>
          <p:cNvPr id="46083" name="Rectangle 2"/>
          <p:cNvSpPr>
            <a:spLocks noGrp="1" noRot="1" noChangeAspect="1" noChangeArrowheads="1" noTextEdit="1"/>
          </p:cNvSpPr>
          <p:nvPr>
            <p:ph type="sldImg"/>
          </p:nvPr>
        </p:nvSpPr>
        <p:spPr>
          <a:xfrm>
            <a:off x="1031875" y="746125"/>
            <a:ext cx="4843463" cy="3632200"/>
          </a:xfrm>
          <a:ln/>
        </p:spPr>
      </p:sp>
      <p:sp>
        <p:nvSpPr>
          <p:cNvPr id="460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F315854-1F21-4D9D-865B-8136EBDE6FC2}" type="slidenum">
              <a:rPr lang="he-IL" altLang="en-US" smtClean="0">
                <a:solidFill>
                  <a:prstClr val="black"/>
                </a:solidFill>
              </a:rPr>
              <a:pPr/>
              <a:t>14</a:t>
            </a:fld>
            <a:endParaRPr lang="en-US" altLang="en-US" smtClean="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smtClean="0"/>
              <a:t>How do we do that? We extend the space over which the biomass variables are defined to include a trait subspace, in addition to the physical space,</a:t>
            </a:r>
          </a:p>
          <a:p>
            <a:r>
              <a:rPr lang="en-US" smtClean="0"/>
              <a:t>And distinguish among species within a functional group by their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F315854-1F21-4D9D-865B-8136EBDE6FC2}" type="slidenum">
              <a:rPr lang="he-IL" altLang="en-US" smtClean="0">
                <a:solidFill>
                  <a:prstClr val="black"/>
                </a:solidFill>
              </a:rPr>
              <a:pPr/>
              <a:t>15</a:t>
            </a:fld>
            <a:endParaRPr lang="en-US" altLang="en-US" smtClean="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smtClean="0"/>
              <a:t>How do we do that? We extend the space over which the biomass variables are defined to include a trait subspace, in addition to the physical space,</a:t>
            </a:r>
          </a:p>
          <a:p>
            <a:r>
              <a:rPr lang="en-US" smtClean="0"/>
              <a:t>And distinguish among species within a functional group by their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E6B2D21-8BD3-4FE3-B040-9D86A6B8B5C7}" type="slidenum">
              <a:rPr lang="he-IL" altLang="en-US" smtClean="0">
                <a:solidFill>
                  <a:prstClr val="black"/>
                </a:solidFill>
              </a:rPr>
              <a:pPr/>
              <a:t>16</a:t>
            </a:fld>
            <a:endParaRPr lang="en-US" altLang="en-US" smtClean="0">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smtClean="0"/>
              <a:t>So what are the mechanisms that produce such patterns? These mechanisms are associated with two important feedbacks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 to the context of ecosystems, ecologists are interested in understanding the relationships …</a:t>
            </a:r>
          </a:p>
          <a:p>
            <a:endParaRPr lang="en-US" dirty="0"/>
          </a:p>
        </p:txBody>
      </p:sp>
      <p:sp>
        <p:nvSpPr>
          <p:cNvPr id="4" name="Slide Number Placeholder 3"/>
          <p:cNvSpPr>
            <a:spLocks noGrp="1"/>
          </p:cNvSpPr>
          <p:nvPr>
            <p:ph type="sldNum" sz="quarter" idx="10"/>
          </p:nvPr>
        </p:nvSpPr>
        <p:spPr/>
        <p:txBody>
          <a:bodyPr/>
          <a:lstStyle/>
          <a:p>
            <a:pPr>
              <a:defRPr/>
            </a:pPr>
            <a:fld id="{27CD8F22-0F0E-425D-AB37-3D8B7BA9BA64}" type="slidenum">
              <a:rPr lang="he-IL" altLang="en-US" smtClean="0">
                <a:solidFill>
                  <a:prstClr val="black"/>
                </a:solidFill>
              </a:rPr>
              <a:pPr>
                <a:defRPr/>
              </a:pPr>
              <a:t>17</a:t>
            </a:fld>
            <a:endParaRPr lang="en-US"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27B9D47-9F60-4A35-892A-5063C09F7487}" type="slidenum">
              <a:rPr lang="he-IL" altLang="en-US" smtClean="0"/>
              <a:pPr/>
              <a:t>18</a:t>
            </a:fld>
            <a:endParaRPr lang="en-US" altLang="en-US" smtClean="0"/>
          </a:p>
        </p:txBody>
      </p:sp>
      <p:sp>
        <p:nvSpPr>
          <p:cNvPr id="46083" name="Rectangle 2"/>
          <p:cNvSpPr>
            <a:spLocks noGrp="1" noRot="1" noChangeAspect="1" noChangeArrowheads="1" noTextEdit="1"/>
          </p:cNvSpPr>
          <p:nvPr>
            <p:ph type="sldImg"/>
          </p:nvPr>
        </p:nvSpPr>
        <p:spPr>
          <a:xfrm>
            <a:off x="1031875" y="746125"/>
            <a:ext cx="4843463" cy="3632200"/>
          </a:xfrm>
          <a:ln/>
        </p:spPr>
      </p:sp>
      <p:sp>
        <p:nvSpPr>
          <p:cNvPr id="460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27B9D47-9F60-4A35-892A-5063C09F7487}" type="slidenum">
              <a:rPr lang="he-IL" altLang="en-US" smtClean="0">
                <a:solidFill>
                  <a:prstClr val="black"/>
                </a:solidFill>
              </a:rPr>
              <a:pPr/>
              <a:t>19</a:t>
            </a:fld>
            <a:endParaRPr lang="en-US" altLang="en-US" smtClean="0">
              <a:solidFill>
                <a:prstClr val="black"/>
              </a:solidFill>
            </a:endParaRPr>
          </a:p>
        </p:txBody>
      </p:sp>
      <p:sp>
        <p:nvSpPr>
          <p:cNvPr id="46083" name="Rectangle 2"/>
          <p:cNvSpPr>
            <a:spLocks noGrp="1" noRot="1" noChangeAspect="1" noChangeArrowheads="1" noTextEdit="1"/>
          </p:cNvSpPr>
          <p:nvPr>
            <p:ph type="sldImg"/>
          </p:nvPr>
        </p:nvSpPr>
        <p:spPr>
          <a:xfrm>
            <a:off x="1031875" y="746125"/>
            <a:ext cx="4843463" cy="3632200"/>
          </a:xfrm>
          <a:ln/>
        </p:spPr>
      </p:sp>
      <p:sp>
        <p:nvSpPr>
          <p:cNvPr id="460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FAD1608C-09E4-4773-A284-367CAC66177B}" type="slidenum">
              <a:rPr lang="he-IL">
                <a:cs typeface="Arial" charset="0"/>
              </a:rPr>
              <a:pPr/>
              <a:t>2</a:t>
            </a:fld>
            <a:endParaRPr lang="en-US">
              <a:cs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5989" y="4601290"/>
            <a:ext cx="5026025" cy="4359116"/>
          </a:xfrm>
          <a:noFill/>
          <a:ln/>
        </p:spPr>
        <p:txBody>
          <a:bodyPr lIns="89423" tIns="44711" rIns="89423" bIns="44711"/>
          <a:lstStyle/>
          <a:p>
            <a:pPr eaLnBrk="1" hangingPunct="1"/>
            <a:endParaRPr lang="en-US" dirty="0" smtClean="0">
              <a:latin typeface="Comic Sans MS" pitchFamily="66"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27B9D47-9F60-4A35-892A-5063C09F7487}" type="slidenum">
              <a:rPr lang="he-IL" altLang="en-US" smtClean="0">
                <a:solidFill>
                  <a:prstClr val="black"/>
                </a:solidFill>
              </a:rPr>
              <a:pPr/>
              <a:t>20</a:t>
            </a:fld>
            <a:endParaRPr lang="en-US" altLang="en-US" smtClean="0">
              <a:solidFill>
                <a:prstClr val="black"/>
              </a:solidFill>
            </a:endParaRPr>
          </a:p>
        </p:txBody>
      </p:sp>
      <p:sp>
        <p:nvSpPr>
          <p:cNvPr id="46083" name="Rectangle 2"/>
          <p:cNvSpPr>
            <a:spLocks noGrp="1" noRot="1" noChangeAspect="1" noChangeArrowheads="1" noTextEdit="1"/>
          </p:cNvSpPr>
          <p:nvPr>
            <p:ph type="sldImg"/>
          </p:nvPr>
        </p:nvSpPr>
        <p:spPr>
          <a:xfrm>
            <a:off x="1031875" y="746125"/>
            <a:ext cx="4843463" cy="3632200"/>
          </a:xfrm>
          <a:ln/>
        </p:spPr>
      </p:sp>
      <p:sp>
        <p:nvSpPr>
          <p:cNvPr id="460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2BC952B2-9CED-4B88-B4AA-8854C0327D07}" type="slidenum">
              <a:rPr lang="he-IL" altLang="en-US" smtClean="0">
                <a:solidFill>
                  <a:prstClr val="black"/>
                </a:solidFill>
              </a:rPr>
              <a:pPr/>
              <a:t>21</a:t>
            </a:fld>
            <a:endParaRPr lang="en-US" altLang="en-US" smtClean="0">
              <a:solidFill>
                <a:prstClr val="black"/>
              </a:solidFill>
            </a:endParaRPr>
          </a:p>
        </p:txBody>
      </p:sp>
      <p:sp>
        <p:nvSpPr>
          <p:cNvPr id="44035" name="Rectangle 2"/>
          <p:cNvSpPr>
            <a:spLocks noGrp="1" noRot="1" noChangeAspect="1" noChangeArrowheads="1" noTextEdit="1"/>
          </p:cNvSpPr>
          <p:nvPr>
            <p:ph type="sldImg"/>
          </p:nvPr>
        </p:nvSpPr>
        <p:spPr>
          <a:xfrm>
            <a:off x="1009650" y="727075"/>
            <a:ext cx="4843463" cy="3632200"/>
          </a:xfrm>
          <a:ln/>
        </p:spPr>
      </p:sp>
      <p:sp>
        <p:nvSpPr>
          <p:cNvPr id="44036" name="Rectangle 3"/>
          <p:cNvSpPr>
            <a:spLocks noGrp="1" noChangeArrowheads="1"/>
          </p:cNvSpPr>
          <p:nvPr>
            <p:ph type="body" idx="1"/>
          </p:nvPr>
        </p:nvSpPr>
        <p:spPr>
          <a:xfrm>
            <a:off x="914400" y="4600575"/>
            <a:ext cx="5029200" cy="4359275"/>
          </a:xfrm>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5314843-9DCD-493B-8FD8-3CA50B51E411}" type="slidenum">
              <a:rPr lang="he-IL" altLang="en-US" smtClean="0">
                <a:solidFill>
                  <a:prstClr val="black"/>
                </a:solidFill>
              </a:rPr>
              <a:pPr/>
              <a:t>22</a:t>
            </a:fld>
            <a:endParaRPr lang="en-US" altLang="en-US" smtClean="0">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mtClean="0"/>
              <a:t>So now we keep c and eta constant and vary precipitation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41BF45A-9491-4594-8BAB-0D9487EA50F0}" type="slidenum">
              <a:rPr lang="he-IL" smtClean="0">
                <a:solidFill>
                  <a:prstClr val="black"/>
                </a:solidFill>
              </a:rPr>
              <a:pPr/>
              <a:t>23</a:t>
            </a:fld>
            <a:endParaRPr lang="en-US" smtClean="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41BF45A-9491-4594-8BAB-0D9487EA50F0}" type="slidenum">
              <a:rPr lang="he-IL" smtClean="0">
                <a:solidFill>
                  <a:prstClr val="black"/>
                </a:solidFill>
              </a:rPr>
              <a:pPr/>
              <a:t>24</a:t>
            </a:fld>
            <a:endParaRPr lang="en-US" smtClean="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E6B2D21-8BD3-4FE3-B040-9D86A6B8B5C7}" type="slidenum">
              <a:rPr lang="he-IL" altLang="en-US" smtClean="0">
                <a:solidFill>
                  <a:prstClr val="black"/>
                </a:solidFill>
              </a:rPr>
              <a:pPr/>
              <a:t>25</a:t>
            </a:fld>
            <a:endParaRPr lang="en-US" altLang="en-US" smtClean="0">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smtClean="0"/>
              <a:t>So what are the mechanisms that produce such patterns? These mechanisms are associated with two important feedbacks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E6B2D21-8BD3-4FE3-B040-9D86A6B8B5C7}" type="slidenum">
              <a:rPr lang="he-IL" altLang="en-US" smtClean="0">
                <a:solidFill>
                  <a:prstClr val="black"/>
                </a:solidFill>
              </a:rPr>
              <a:pPr/>
              <a:t>26</a:t>
            </a:fld>
            <a:endParaRPr lang="en-US" altLang="en-US" smtClean="0">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smtClean="0"/>
              <a:t>So what are the mechanisms that produce such patterns? These mechanisms are associated with two important feedbacks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E6B2D21-8BD3-4FE3-B040-9D86A6B8B5C7}" type="slidenum">
              <a:rPr lang="he-IL" altLang="en-US" smtClean="0">
                <a:solidFill>
                  <a:prstClr val="black"/>
                </a:solidFill>
              </a:rPr>
              <a:pPr/>
              <a:t>27</a:t>
            </a:fld>
            <a:endParaRPr lang="en-US" altLang="en-US" smtClean="0">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smtClean="0"/>
              <a:t>So what are the mechanisms that produce such patterns? These mechanisms are associated with two important feedbacks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 to the context of ecosystems, ecologists are interested in understanding the relationships …</a:t>
            </a:r>
          </a:p>
          <a:p>
            <a:endParaRPr lang="en-US" dirty="0"/>
          </a:p>
        </p:txBody>
      </p:sp>
      <p:sp>
        <p:nvSpPr>
          <p:cNvPr id="4" name="Slide Number Placeholder 3"/>
          <p:cNvSpPr>
            <a:spLocks noGrp="1"/>
          </p:cNvSpPr>
          <p:nvPr>
            <p:ph type="sldNum" sz="quarter" idx="10"/>
          </p:nvPr>
        </p:nvSpPr>
        <p:spPr/>
        <p:txBody>
          <a:bodyPr/>
          <a:lstStyle/>
          <a:p>
            <a:pPr>
              <a:defRPr/>
            </a:pPr>
            <a:fld id="{27CD8F22-0F0E-425D-AB37-3D8B7BA9BA64}" type="slidenum">
              <a:rPr lang="he-IL" altLang="en-US" smtClean="0">
                <a:solidFill>
                  <a:prstClr val="black"/>
                </a:solidFill>
              </a:rPr>
              <a:pPr>
                <a:defRPr/>
              </a:pPr>
              <a:t>28</a:t>
            </a:fld>
            <a:endParaRPr lang="en-US"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E3B94F9-F573-45AB-8560-37975108EE11}" type="slidenum">
              <a:rPr lang="he-IL" altLang="en-US" smtClean="0"/>
              <a:pPr/>
              <a:t>29</a:t>
            </a:fld>
            <a:endParaRPr lang="en-US"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Reductionist approach – study the organism level, phenotypic changes, environmental </a:t>
            </a:r>
            <a:r>
              <a:rPr lang="en-US" altLang="en-US" dirty="0" err="1" smtClean="0"/>
              <a:t>filteringing</a:t>
            </a:r>
            <a:r>
              <a:rPr lang="en-US" altLang="en-US" dirty="0" smtClean="0"/>
              <a:t>. The remaining species determine ecosystem function.</a:t>
            </a:r>
          </a:p>
          <a:p>
            <a:r>
              <a:rPr lang="en-US" altLang="en-US" dirty="0" smtClean="0"/>
              <a:t>But the system can respond in higher organization levels too. Community-level response affects biodiversity which in turn affects ecosystem function.</a:t>
            </a:r>
          </a:p>
          <a:p>
            <a:r>
              <a:rPr lang="en-US" altLang="en-US" dirty="0" smtClean="0"/>
              <a:t>Population-level responses may result in spatial self organization or pattern formation which also affects ecosystem function.</a:t>
            </a:r>
          </a:p>
          <a:p>
            <a:r>
              <a:rPr lang="en-US" altLang="en-US" dirty="0" smtClean="0"/>
              <a:t>…</a:t>
            </a:r>
          </a:p>
          <a:p>
            <a:r>
              <a:rPr lang="en-US" altLang="en-US" dirty="0" smtClean="0"/>
              <a:t>We do that by mathematical modeling, and the next big question is what to model?</a:t>
            </a:r>
            <a:endParaRPr lang="en-US" altLang="en-US" dirty="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defRPr>
            </a:lvl1pPr>
            <a:lvl2pPr marL="742950" indent="-285750" defTabSz="923925" eaLnBrk="0" hangingPunct="0">
              <a:spcBef>
                <a:spcPct val="30000"/>
              </a:spcBef>
              <a:defRPr sz="1200">
                <a:solidFill>
                  <a:schemeClr val="tx1"/>
                </a:solidFill>
                <a:latin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CA5A557-841E-40EC-A278-2070977BCD96}" type="slidenum">
              <a:rPr lang="he-IL" altLang="en-US" smtClean="0"/>
              <a:pPr>
                <a:spcBef>
                  <a:spcPct val="0"/>
                </a:spcBef>
              </a:pPr>
              <a:t>3</a:t>
            </a:fld>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0AD9897-BD6A-4E21-AB06-42A230BE80BC}" type="slidenum">
              <a:rPr lang="he-IL" smtClean="0">
                <a:cs typeface="Arial" charset="0"/>
              </a:rPr>
              <a:pPr/>
              <a:t>30</a:t>
            </a:fld>
            <a:endParaRPr lang="en-US" smtClean="0">
              <a:cs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F0FA061-A175-4D74-B9D1-18FFEE3BD981}" type="slidenum">
              <a:rPr lang="he-IL" altLang="en-US" smtClean="0"/>
              <a:pPr/>
              <a:t>31</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F0FA061-A175-4D74-B9D1-18FFEE3BD981}" type="slidenum">
              <a:rPr lang="he-IL" altLang="en-US" smtClean="0"/>
              <a:pPr/>
              <a:t>32</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50000"/>
              </a:spcBef>
              <a:defRPr sz="2000">
                <a:solidFill>
                  <a:schemeClr val="tx1"/>
                </a:solidFill>
                <a:latin typeface="Comic Sans MS" pitchFamily="66" charset="0"/>
              </a:defRPr>
            </a:lvl1pPr>
            <a:lvl2pPr marL="742950" indent="-285750" defTabSz="923925" eaLnBrk="0" hangingPunct="0">
              <a:spcBef>
                <a:spcPct val="50000"/>
              </a:spcBef>
              <a:defRPr sz="2000">
                <a:solidFill>
                  <a:schemeClr val="tx1"/>
                </a:solidFill>
                <a:latin typeface="Comic Sans MS" pitchFamily="66" charset="0"/>
              </a:defRPr>
            </a:lvl2pPr>
            <a:lvl3pPr marL="1143000" indent="-228600" defTabSz="923925" eaLnBrk="0" hangingPunct="0">
              <a:spcBef>
                <a:spcPct val="50000"/>
              </a:spcBef>
              <a:defRPr sz="2000">
                <a:solidFill>
                  <a:schemeClr val="tx1"/>
                </a:solidFill>
                <a:latin typeface="Comic Sans MS" pitchFamily="66" charset="0"/>
              </a:defRPr>
            </a:lvl3pPr>
            <a:lvl4pPr marL="1600200" indent="-228600" defTabSz="923925" eaLnBrk="0" hangingPunct="0">
              <a:spcBef>
                <a:spcPct val="50000"/>
              </a:spcBef>
              <a:defRPr sz="2000">
                <a:solidFill>
                  <a:schemeClr val="tx1"/>
                </a:solidFill>
                <a:latin typeface="Comic Sans MS" pitchFamily="66" charset="0"/>
              </a:defRPr>
            </a:lvl4pPr>
            <a:lvl5pPr marL="2057400" indent="-228600" defTabSz="923925" eaLnBrk="0" hangingPunct="0">
              <a:spcBef>
                <a:spcPct val="50000"/>
              </a:spcBef>
              <a:defRPr sz="2000">
                <a:solidFill>
                  <a:schemeClr val="tx1"/>
                </a:solidFill>
                <a:latin typeface="Comic Sans MS" pitchFamily="66" charset="0"/>
              </a:defRPr>
            </a:lvl5pPr>
            <a:lvl6pPr marL="2514600" indent="-228600" defTabSz="923925" eaLnBrk="0" fontAlgn="base" hangingPunct="0">
              <a:spcBef>
                <a:spcPct val="50000"/>
              </a:spcBef>
              <a:spcAft>
                <a:spcPct val="0"/>
              </a:spcAft>
              <a:defRPr sz="2000">
                <a:solidFill>
                  <a:schemeClr val="tx1"/>
                </a:solidFill>
                <a:latin typeface="Comic Sans MS" pitchFamily="66" charset="0"/>
              </a:defRPr>
            </a:lvl6pPr>
            <a:lvl7pPr marL="2971800" indent="-228600" defTabSz="923925" eaLnBrk="0" fontAlgn="base" hangingPunct="0">
              <a:spcBef>
                <a:spcPct val="50000"/>
              </a:spcBef>
              <a:spcAft>
                <a:spcPct val="0"/>
              </a:spcAft>
              <a:defRPr sz="2000">
                <a:solidFill>
                  <a:schemeClr val="tx1"/>
                </a:solidFill>
                <a:latin typeface="Comic Sans MS" pitchFamily="66" charset="0"/>
              </a:defRPr>
            </a:lvl7pPr>
            <a:lvl8pPr marL="3429000" indent="-228600" defTabSz="923925" eaLnBrk="0" fontAlgn="base" hangingPunct="0">
              <a:spcBef>
                <a:spcPct val="50000"/>
              </a:spcBef>
              <a:spcAft>
                <a:spcPct val="0"/>
              </a:spcAft>
              <a:defRPr sz="2000">
                <a:solidFill>
                  <a:schemeClr val="tx1"/>
                </a:solidFill>
                <a:latin typeface="Comic Sans MS" pitchFamily="66" charset="0"/>
              </a:defRPr>
            </a:lvl8pPr>
            <a:lvl9pPr marL="3886200" indent="-228600" defTabSz="923925" eaLnBrk="0" fontAlgn="base" hangingPunct="0">
              <a:spcBef>
                <a:spcPct val="50000"/>
              </a:spcBef>
              <a:spcAft>
                <a:spcPct val="0"/>
              </a:spcAft>
              <a:defRPr sz="2000">
                <a:solidFill>
                  <a:schemeClr val="tx1"/>
                </a:solidFill>
                <a:latin typeface="Comic Sans MS" pitchFamily="66" charset="0"/>
              </a:defRPr>
            </a:lvl9pPr>
          </a:lstStyle>
          <a:p>
            <a:pPr>
              <a:spcBef>
                <a:spcPct val="0"/>
              </a:spcBef>
            </a:pPr>
            <a:fld id="{5A6DC7FF-8C16-4DF8-9592-549035C262C3}" type="slidenum">
              <a:rPr lang="he-IL" altLang="en-US" sz="1200" smtClean="0">
                <a:solidFill>
                  <a:prstClr val="black"/>
                </a:solidFill>
                <a:latin typeface="Times New Roman" pitchFamily="18" charset="0"/>
              </a:rPr>
              <a:pPr>
                <a:spcBef>
                  <a:spcPct val="0"/>
                </a:spcBef>
              </a:pPr>
              <a:t>33</a:t>
            </a:fld>
            <a:endParaRPr lang="en-US" altLang="en-US" sz="1200" smtClean="0">
              <a:solidFill>
                <a:prstClr val="black"/>
              </a:solidFill>
              <a:latin typeface="Times New Roman"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50000"/>
              </a:spcBef>
              <a:defRPr sz="2000">
                <a:solidFill>
                  <a:schemeClr val="tx1"/>
                </a:solidFill>
                <a:latin typeface="Comic Sans MS" pitchFamily="66" charset="0"/>
              </a:defRPr>
            </a:lvl1pPr>
            <a:lvl2pPr marL="742950" indent="-285750" defTabSz="923925" eaLnBrk="0" hangingPunct="0">
              <a:spcBef>
                <a:spcPct val="50000"/>
              </a:spcBef>
              <a:defRPr sz="2000">
                <a:solidFill>
                  <a:schemeClr val="tx1"/>
                </a:solidFill>
                <a:latin typeface="Comic Sans MS" pitchFamily="66" charset="0"/>
              </a:defRPr>
            </a:lvl2pPr>
            <a:lvl3pPr marL="1143000" indent="-228600" defTabSz="923925" eaLnBrk="0" hangingPunct="0">
              <a:spcBef>
                <a:spcPct val="50000"/>
              </a:spcBef>
              <a:defRPr sz="2000">
                <a:solidFill>
                  <a:schemeClr val="tx1"/>
                </a:solidFill>
                <a:latin typeface="Comic Sans MS" pitchFamily="66" charset="0"/>
              </a:defRPr>
            </a:lvl3pPr>
            <a:lvl4pPr marL="1600200" indent="-228600" defTabSz="923925" eaLnBrk="0" hangingPunct="0">
              <a:spcBef>
                <a:spcPct val="50000"/>
              </a:spcBef>
              <a:defRPr sz="2000">
                <a:solidFill>
                  <a:schemeClr val="tx1"/>
                </a:solidFill>
                <a:latin typeface="Comic Sans MS" pitchFamily="66" charset="0"/>
              </a:defRPr>
            </a:lvl4pPr>
            <a:lvl5pPr marL="2057400" indent="-228600" defTabSz="923925" eaLnBrk="0" hangingPunct="0">
              <a:spcBef>
                <a:spcPct val="50000"/>
              </a:spcBef>
              <a:defRPr sz="2000">
                <a:solidFill>
                  <a:schemeClr val="tx1"/>
                </a:solidFill>
                <a:latin typeface="Comic Sans MS" pitchFamily="66" charset="0"/>
              </a:defRPr>
            </a:lvl5pPr>
            <a:lvl6pPr marL="2514600" indent="-228600" defTabSz="923925" eaLnBrk="0" fontAlgn="base" hangingPunct="0">
              <a:spcBef>
                <a:spcPct val="50000"/>
              </a:spcBef>
              <a:spcAft>
                <a:spcPct val="0"/>
              </a:spcAft>
              <a:defRPr sz="2000">
                <a:solidFill>
                  <a:schemeClr val="tx1"/>
                </a:solidFill>
                <a:latin typeface="Comic Sans MS" pitchFamily="66" charset="0"/>
              </a:defRPr>
            </a:lvl6pPr>
            <a:lvl7pPr marL="2971800" indent="-228600" defTabSz="923925" eaLnBrk="0" fontAlgn="base" hangingPunct="0">
              <a:spcBef>
                <a:spcPct val="50000"/>
              </a:spcBef>
              <a:spcAft>
                <a:spcPct val="0"/>
              </a:spcAft>
              <a:defRPr sz="2000">
                <a:solidFill>
                  <a:schemeClr val="tx1"/>
                </a:solidFill>
                <a:latin typeface="Comic Sans MS" pitchFamily="66" charset="0"/>
              </a:defRPr>
            </a:lvl7pPr>
            <a:lvl8pPr marL="3429000" indent="-228600" defTabSz="923925" eaLnBrk="0" fontAlgn="base" hangingPunct="0">
              <a:spcBef>
                <a:spcPct val="50000"/>
              </a:spcBef>
              <a:spcAft>
                <a:spcPct val="0"/>
              </a:spcAft>
              <a:defRPr sz="2000">
                <a:solidFill>
                  <a:schemeClr val="tx1"/>
                </a:solidFill>
                <a:latin typeface="Comic Sans MS" pitchFamily="66" charset="0"/>
              </a:defRPr>
            </a:lvl8pPr>
            <a:lvl9pPr marL="3886200" indent="-228600" defTabSz="923925" eaLnBrk="0" fontAlgn="base" hangingPunct="0">
              <a:spcBef>
                <a:spcPct val="50000"/>
              </a:spcBef>
              <a:spcAft>
                <a:spcPct val="0"/>
              </a:spcAft>
              <a:defRPr sz="2000">
                <a:solidFill>
                  <a:schemeClr val="tx1"/>
                </a:solidFill>
                <a:latin typeface="Comic Sans MS" pitchFamily="66" charset="0"/>
              </a:defRPr>
            </a:lvl9pPr>
          </a:lstStyle>
          <a:p>
            <a:pPr>
              <a:spcBef>
                <a:spcPct val="0"/>
              </a:spcBef>
            </a:pPr>
            <a:fld id="{2F30CB84-46A0-4467-8EDC-A9175BF44195}" type="slidenum">
              <a:rPr lang="he-IL" altLang="en-US" sz="1200" smtClean="0">
                <a:solidFill>
                  <a:prstClr val="black"/>
                </a:solidFill>
                <a:latin typeface="Times New Roman" pitchFamily="18" charset="0"/>
              </a:rPr>
              <a:pPr>
                <a:spcBef>
                  <a:spcPct val="0"/>
                </a:spcBef>
              </a:pPr>
              <a:t>34</a:t>
            </a:fld>
            <a:endParaRPr lang="en-US" altLang="en-US" sz="1200" smtClean="0">
              <a:solidFill>
                <a:prstClr val="black"/>
              </a:solidFill>
              <a:latin typeface="Times New Roman"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 to the context of ecosystems, ecologists are interested in understanding the relationships …</a:t>
            </a:r>
          </a:p>
          <a:p>
            <a:endParaRPr lang="en-US" dirty="0"/>
          </a:p>
        </p:txBody>
      </p:sp>
      <p:sp>
        <p:nvSpPr>
          <p:cNvPr id="4" name="Slide Number Placeholder 3"/>
          <p:cNvSpPr>
            <a:spLocks noGrp="1"/>
          </p:cNvSpPr>
          <p:nvPr>
            <p:ph type="sldNum" sz="quarter" idx="10"/>
          </p:nvPr>
        </p:nvSpPr>
        <p:spPr/>
        <p:txBody>
          <a:bodyPr/>
          <a:lstStyle/>
          <a:p>
            <a:pPr>
              <a:defRPr/>
            </a:pPr>
            <a:fld id="{27CD8F22-0F0E-425D-AB37-3D8B7BA9BA64}" type="slidenum">
              <a:rPr lang="he-IL" altLang="en-US" smtClean="0">
                <a:solidFill>
                  <a:prstClr val="black"/>
                </a:solidFill>
              </a:rPr>
              <a:pPr>
                <a:defRPr/>
              </a:pPr>
              <a:t>36</a:t>
            </a:fld>
            <a:endParaRPr lang="en-US"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CD8F22-0F0E-425D-AB37-3D8B7BA9BA64}" type="slidenum">
              <a:rPr lang="he-IL" altLang="en-US" smtClean="0"/>
              <a:pPr>
                <a:defRPr/>
              </a:pPr>
              <a:t>37</a:t>
            </a:fld>
            <a:endParaRPr lang="en-US" altLang="en-US"/>
          </a:p>
        </p:txBody>
      </p:sp>
    </p:spTree>
    <p:extLst>
      <p:ext uri="{BB962C8B-B14F-4D97-AF65-F5344CB8AC3E}">
        <p14:creationId xmlns:p14="http://schemas.microsoft.com/office/powerpoint/2010/main" val="2718894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CD8F22-0F0E-425D-AB37-3D8B7BA9BA64}" type="slidenum">
              <a:rPr lang="he-IL" altLang="en-US" smtClean="0"/>
              <a:pPr>
                <a:defRPr/>
              </a:pPr>
              <a:t>38</a:t>
            </a:fld>
            <a:endParaRPr lang="en-US" altLang="en-US"/>
          </a:p>
        </p:txBody>
      </p:sp>
    </p:spTree>
    <p:extLst>
      <p:ext uri="{BB962C8B-B14F-4D97-AF65-F5344CB8AC3E}">
        <p14:creationId xmlns:p14="http://schemas.microsoft.com/office/powerpoint/2010/main" val="2718894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CD8F22-0F0E-425D-AB37-3D8B7BA9BA64}" type="slidenum">
              <a:rPr lang="he-IL" altLang="en-US" smtClean="0"/>
              <a:pPr>
                <a:defRPr/>
              </a:pPr>
              <a:t>39</a:t>
            </a:fld>
            <a:endParaRPr lang="en-US" altLang="en-US"/>
          </a:p>
        </p:txBody>
      </p:sp>
    </p:spTree>
    <p:extLst>
      <p:ext uri="{BB962C8B-B14F-4D97-AF65-F5344CB8AC3E}">
        <p14:creationId xmlns:p14="http://schemas.microsoft.com/office/powerpoint/2010/main" val="2718894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CD8F22-0F0E-425D-AB37-3D8B7BA9BA64}" type="slidenum">
              <a:rPr lang="he-IL" altLang="en-US" smtClean="0"/>
              <a:pPr>
                <a:defRPr/>
              </a:pPr>
              <a:t>40</a:t>
            </a:fld>
            <a:endParaRPr lang="en-US" altLang="en-US"/>
          </a:p>
        </p:txBody>
      </p:sp>
    </p:spTree>
    <p:extLst>
      <p:ext uri="{BB962C8B-B14F-4D97-AF65-F5344CB8AC3E}">
        <p14:creationId xmlns:p14="http://schemas.microsoft.com/office/powerpoint/2010/main" val="271889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E6B2D21-8BD3-4FE3-B040-9D86A6B8B5C7}" type="slidenum">
              <a:rPr lang="he-IL" altLang="en-US" smtClean="0"/>
              <a:pPr/>
              <a:t>4</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dirty="0" smtClean="0"/>
              <a:t>All three transport mechanisms are enhanced by vegetation growth …</a:t>
            </a:r>
          </a:p>
          <a:p>
            <a:r>
              <a:rPr lang="en-US" dirty="0" smtClean="0"/>
              <a:t>To test whether these feedbacks can lead to pattern forming instabilities we should translate them to mathematical terms in model equations and then </a:t>
            </a:r>
            <a:r>
              <a:rPr lang="en-US" dirty="0" err="1" smtClean="0"/>
              <a:t>analyse</a:t>
            </a:r>
            <a:r>
              <a:rPr lang="en-US" dirty="0" smtClean="0"/>
              <a:t> these equations. </a:t>
            </a:r>
          </a:p>
          <a:p>
            <a:r>
              <a:rPr lang="en-US" dirty="0" smtClean="0"/>
              <a:t>Let me present to you a model that captures all the three of them.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CD8F22-0F0E-425D-AB37-3D8B7BA9BA64}" type="slidenum">
              <a:rPr lang="he-IL" altLang="en-US" smtClean="0"/>
              <a:pPr>
                <a:defRPr/>
              </a:pPr>
              <a:t>41</a:t>
            </a:fld>
            <a:endParaRPr lang="en-US" altLang="en-US"/>
          </a:p>
        </p:txBody>
      </p:sp>
    </p:spTree>
    <p:extLst>
      <p:ext uri="{BB962C8B-B14F-4D97-AF65-F5344CB8AC3E}">
        <p14:creationId xmlns:p14="http://schemas.microsoft.com/office/powerpoint/2010/main" val="2718894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42</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CD8F22-0F0E-425D-AB37-3D8B7BA9BA64}" type="slidenum">
              <a:rPr lang="he-IL" altLang="en-US" smtClean="0"/>
              <a:pPr>
                <a:defRPr/>
              </a:pPr>
              <a:t>43</a:t>
            </a:fld>
            <a:endParaRPr lang="en-US" altLang="en-US"/>
          </a:p>
        </p:txBody>
      </p:sp>
    </p:spTree>
    <p:extLst>
      <p:ext uri="{BB962C8B-B14F-4D97-AF65-F5344CB8AC3E}">
        <p14:creationId xmlns:p14="http://schemas.microsoft.com/office/powerpoint/2010/main" val="271889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EFDFED7-A114-48D6-8603-08CAAB8783DF}" type="slidenum">
              <a:rPr lang="he-IL" altLang="en-US" smtClean="0">
                <a:solidFill>
                  <a:prstClr val="black"/>
                </a:solidFill>
              </a:rPr>
              <a:pPr/>
              <a:t>5</a:t>
            </a:fld>
            <a:endParaRPr lang="en-US" altLang="en-US" smtClean="0">
              <a:solidFill>
                <a:prstClr val="black"/>
              </a:solidFill>
            </a:endParaRPr>
          </a:p>
        </p:txBody>
      </p:sp>
      <p:sp>
        <p:nvSpPr>
          <p:cNvPr id="52227" name="Rectangle 2"/>
          <p:cNvSpPr>
            <a:spLocks noGrp="1" noRot="1" noChangeAspect="1" noChangeArrowheads="1" noTextEdit="1"/>
          </p:cNvSpPr>
          <p:nvPr>
            <p:ph type="sldImg"/>
          </p:nvPr>
        </p:nvSpPr>
        <p:spPr>
          <a:xfrm>
            <a:off x="1031875" y="746125"/>
            <a:ext cx="4843463" cy="3632200"/>
          </a:xfrm>
          <a:ln/>
        </p:spPr>
      </p:sp>
      <p:sp>
        <p:nvSpPr>
          <p:cNvPr id="52228" name="Rectangle 3"/>
          <p:cNvSpPr>
            <a:spLocks noGrp="1" noChangeArrowheads="1"/>
          </p:cNvSpPr>
          <p:nvPr>
            <p:ph type="body" idx="1"/>
          </p:nvPr>
        </p:nvSpPr>
        <p:spPr>
          <a:noFill/>
          <a:ln/>
        </p:spPr>
        <p:txBody>
          <a:bodyPr/>
          <a:lstStyle/>
          <a:p>
            <a:r>
              <a:rPr lang="en-US" smtClean="0"/>
              <a:t>So where are the biomass-water feedbacks in this model?</a:t>
            </a:r>
          </a:p>
          <a:p>
            <a:r>
              <a:rPr lang="en-US" smtClean="0"/>
              <a:t>Let me begin with the root-augmentation feedback: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EFDFED7-A114-48D6-8603-08CAAB8783DF}" type="slidenum">
              <a:rPr lang="he-IL" altLang="en-US" smtClean="0">
                <a:solidFill>
                  <a:prstClr val="black"/>
                </a:solidFill>
              </a:rPr>
              <a:pPr/>
              <a:t>6</a:t>
            </a:fld>
            <a:endParaRPr lang="en-US" altLang="en-US" smtClean="0">
              <a:solidFill>
                <a:prstClr val="black"/>
              </a:solidFill>
            </a:endParaRPr>
          </a:p>
        </p:txBody>
      </p:sp>
      <p:sp>
        <p:nvSpPr>
          <p:cNvPr id="52227" name="Rectangle 2"/>
          <p:cNvSpPr>
            <a:spLocks noGrp="1" noRot="1" noChangeAspect="1" noChangeArrowheads="1" noTextEdit="1"/>
          </p:cNvSpPr>
          <p:nvPr>
            <p:ph type="sldImg"/>
          </p:nvPr>
        </p:nvSpPr>
        <p:spPr>
          <a:xfrm>
            <a:off x="1031875" y="746125"/>
            <a:ext cx="4843463" cy="3632200"/>
          </a:xfrm>
          <a:ln/>
        </p:spPr>
      </p:sp>
      <p:sp>
        <p:nvSpPr>
          <p:cNvPr id="52228" name="Rectangle 3"/>
          <p:cNvSpPr>
            <a:spLocks noGrp="1" noChangeArrowheads="1"/>
          </p:cNvSpPr>
          <p:nvPr>
            <p:ph type="body" idx="1"/>
          </p:nvPr>
        </p:nvSpPr>
        <p:spPr>
          <a:noFill/>
          <a:ln/>
        </p:spPr>
        <p:txBody>
          <a:bodyPr/>
          <a:lstStyle/>
          <a:p>
            <a:r>
              <a:rPr lang="en-US" smtClean="0"/>
              <a:t>So where are the biomass-water feedbacks in this model?</a:t>
            </a:r>
          </a:p>
          <a:p>
            <a:r>
              <a:rPr lang="en-US" smtClean="0"/>
              <a:t>Let me begin with the root-augmentation feedback: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F0FA061-A175-4D74-B9D1-18FFEE3BD981}" type="slidenum">
              <a:rPr lang="he-IL" altLang="en-US" smtClean="0"/>
              <a:pPr/>
              <a:t>7</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F0FA061-A175-4D74-B9D1-18FFEE3BD981}" type="slidenum">
              <a:rPr lang="he-IL" altLang="en-US" smtClean="0"/>
              <a:pPr/>
              <a:t>8</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F0FA061-A175-4D74-B9D1-18FFEE3BD981}" type="slidenum">
              <a:rPr lang="he-IL" altLang="en-US" smtClean="0">
                <a:solidFill>
                  <a:prstClr val="black"/>
                </a:solidFill>
              </a:rPr>
              <a:pPr/>
              <a:t>9</a:t>
            </a:fld>
            <a:endParaRPr lang="en-US" altLang="en-US" smtClean="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F6DDC69-335B-4E63-ADAA-D372FCC0F2A7}" type="slidenum">
              <a:rPr lang="he-IL" altLang="en-US"/>
              <a:pPr>
                <a:defRPr/>
              </a:pPr>
              <a:t>‹N›</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9D4AA8E-B4C9-4797-80BA-3DC90A54A6CE}" type="slidenum">
              <a:rPr lang="he-IL" altLang="en-US"/>
              <a:pPr>
                <a:defRPr/>
              </a:pPr>
              <a:t>‹N›</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3704BEF-C4DB-47C0-AA03-CBA65924DEA4}" type="slidenum">
              <a:rPr lang="he-IL" altLang="en-US"/>
              <a:pPr>
                <a:defRPr/>
              </a:pPr>
              <a:t>‹N›</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A5B0F3F-3BD7-4D8A-8242-12FE4FB6846D}" type="slidenum">
              <a:rPr lang="he-IL" altLang="en-US"/>
              <a:pPr>
                <a:defRPr/>
              </a:pPr>
              <a:t>‹N›</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1199F01-5CDE-4ED4-88A9-50F4DB0C23F7}" type="slidenum">
              <a:rPr lang="he-IL" altLang="en-US"/>
              <a:pPr>
                <a:defRPr/>
              </a:pPr>
              <a:t>‹N›</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921BF67-C196-41E6-87B0-19C877439530}" type="slidenum">
              <a:rPr lang="he-IL" altLang="en-US"/>
              <a:pPr>
                <a:defRPr/>
              </a:pPr>
              <a:t>‹N›</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A5A21572-280F-4FDA-8DA6-E98E59F8B73F}" type="slidenum">
              <a:rPr lang="he-IL" altLang="en-US"/>
              <a:pPr>
                <a:defRPr/>
              </a:pPr>
              <a:t>‹N›</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7BF59E0-47A6-425D-9DD6-031379DC7400}" type="slidenum">
              <a:rPr lang="he-IL" altLang="en-US"/>
              <a:pPr>
                <a:defRPr/>
              </a:pPr>
              <a:t>‹N›</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48791A1-5FE1-451B-9983-3EF73785F130}" type="slidenum">
              <a:rPr lang="he-IL" altLang="en-US"/>
              <a:pPr>
                <a:defRPr/>
              </a:pPr>
              <a:t>‹N›</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7034267-FB00-4B71-BEC7-3BB35AB7F23B}" type="slidenum">
              <a:rPr lang="he-IL" altLang="en-US"/>
              <a:pPr>
                <a:defRPr/>
              </a:pPr>
              <a:t>‹N›</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CC29998-40E2-4151-98FB-04DA838418A0}" type="slidenum">
              <a:rPr lang="he-IL" altLang="en-US"/>
              <a:pPr>
                <a:defRPr/>
              </a:pPr>
              <a:t>‹N›</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he-IL" smtClean="0"/>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he-IL" smtClean="0"/>
              <a:t>Click to edit Master text styles</a:t>
            </a:r>
          </a:p>
          <a:p>
            <a:pPr lvl="1"/>
            <a:r>
              <a:rPr lang="en-US" altLang="he-IL" smtClean="0"/>
              <a:t>Second level</a:t>
            </a:r>
          </a:p>
          <a:p>
            <a:pPr lvl="2"/>
            <a:r>
              <a:rPr lang="en-US" altLang="he-IL" smtClean="0"/>
              <a:t>Third level</a:t>
            </a:r>
          </a:p>
          <a:p>
            <a:pPr lvl="3"/>
            <a:r>
              <a:rPr lang="en-US" altLang="he-IL" smtClean="0"/>
              <a:t>Fourth level</a:t>
            </a:r>
          </a:p>
          <a:p>
            <a:pPr lvl="4"/>
            <a:r>
              <a:rPr lang="en-US" altLang="he-IL"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cs typeface="Times New Roman" pitchFamily="18" charset="0"/>
              </a:defRPr>
            </a:lvl1pPr>
          </a:lstStyle>
          <a:p>
            <a:pPr>
              <a:defRPr/>
            </a:pPr>
            <a:fld id="{6417EA91-014E-4372-8D0F-F8091AD215BB}" type="slidenum">
              <a:rPr lang="he-IL" altLang="en-US"/>
              <a:pPr>
                <a:defRPr/>
              </a:pPr>
              <a:t>‹N›</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1.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0.png"/><Relationship Id="rId15" Type="http://schemas.openxmlformats.org/officeDocument/2006/relationships/image" Target="../media/image65.png"/><Relationship Id="rId4" Type="http://schemas.openxmlformats.org/officeDocument/2006/relationships/image" Target="../media/image550.png"/><Relationship Id="rId9" Type="http://schemas.openxmlformats.org/officeDocument/2006/relationships/image" Target="../media/image60.png"/><Relationship Id="rId1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8.wmf"/><Relationship Id="rId3" Type="http://schemas.openxmlformats.org/officeDocument/2006/relationships/notesSlide" Target="../notesSlides/notesSlide13.xml"/><Relationship Id="rId7" Type="http://schemas.openxmlformats.org/officeDocument/2006/relationships/image" Target="../media/image53.png"/><Relationship Id="rId12"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1.png"/><Relationship Id="rId11" Type="http://schemas.openxmlformats.org/officeDocument/2006/relationships/image" Target="../media/image73.png"/><Relationship Id="rId5" Type="http://schemas.openxmlformats.org/officeDocument/2006/relationships/image" Target="../media/image50.png"/><Relationship Id="rId10" Type="http://schemas.openxmlformats.org/officeDocument/2006/relationships/image" Target="../media/image67.png"/><Relationship Id="rId4" Type="http://schemas.openxmlformats.org/officeDocument/2006/relationships/image" Target="../media/image2.pn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13" Type="http://schemas.openxmlformats.org/officeDocument/2006/relationships/image" Target="../media/image490.png"/><Relationship Id="rId18" Type="http://schemas.openxmlformats.org/officeDocument/2006/relationships/image" Target="../media/image49.wmf"/><Relationship Id="rId3" Type="http://schemas.openxmlformats.org/officeDocument/2006/relationships/notesSlide" Target="../notesSlides/notesSlide14.xml"/><Relationship Id="rId21" Type="http://schemas.openxmlformats.org/officeDocument/2006/relationships/image" Target="../media/image83.png"/><Relationship Id="rId12" Type="http://schemas.openxmlformats.org/officeDocument/2006/relationships/image" Target="../media/image480.png"/><Relationship Id="rId17" Type="http://schemas.openxmlformats.org/officeDocument/2006/relationships/oleObject" Target="../embeddings/oleObject2.bin"/><Relationship Id="rId2" Type="http://schemas.openxmlformats.org/officeDocument/2006/relationships/slideLayout" Target="../slideLayouts/slideLayout7.xml"/><Relationship Id="rId16" Type="http://schemas.openxmlformats.org/officeDocument/2006/relationships/image" Target="../media/image82.png"/><Relationship Id="rId20" Type="http://schemas.openxmlformats.org/officeDocument/2006/relationships/image" Target="../media/image49.wmf"/><Relationship Id="rId1" Type="http://schemas.openxmlformats.org/officeDocument/2006/relationships/vmlDrawing" Target="../drawings/vmlDrawing2.vml"/><Relationship Id="rId11" Type="http://schemas.openxmlformats.org/officeDocument/2006/relationships/image" Target="../media/image470.png"/><Relationship Id="rId5" Type="http://schemas.openxmlformats.org/officeDocument/2006/relationships/image" Target="../media/image80.png"/><Relationship Id="rId15" Type="http://schemas.openxmlformats.org/officeDocument/2006/relationships/image" Target="../media/image75.png"/><Relationship Id="rId10" Type="http://schemas.openxmlformats.org/officeDocument/2006/relationships/image" Target="../media/image460.png"/><Relationship Id="rId19" Type="http://schemas.openxmlformats.org/officeDocument/2006/relationships/oleObject" Target="../embeddings/oleObject260.bin"/><Relationship Id="rId4" Type="http://schemas.openxmlformats.org/officeDocument/2006/relationships/image" Target="../media/image2.png"/><Relationship Id="rId9" Type="http://schemas.openxmlformats.org/officeDocument/2006/relationships/image" Target="../media/image450.png"/><Relationship Id="rId14" Type="http://schemas.openxmlformats.org/officeDocument/2006/relationships/image" Target="../media/image500.png"/><Relationship Id="rId22" Type="http://schemas.openxmlformats.org/officeDocument/2006/relationships/image" Target="../media/image84.png"/></Relationships>
</file>

<file path=ppt/slides/_rels/slide15.xml.rels><?xml version="1.0" encoding="UTF-8" standalone="yes"?>
<Relationships xmlns="http://schemas.openxmlformats.org/package/2006/relationships"><Relationship Id="rId18" Type="http://schemas.openxmlformats.org/officeDocument/2006/relationships/image" Target="../media/image126.png"/><Relationship Id="rId26" Type="http://schemas.openxmlformats.org/officeDocument/2006/relationships/oleObject" Target="../embeddings/oleObject40.bin"/><Relationship Id="rId39" Type="http://schemas.openxmlformats.org/officeDocument/2006/relationships/image" Target="../media/image54.wmf"/><Relationship Id="rId3" Type="http://schemas.openxmlformats.org/officeDocument/2006/relationships/notesSlide" Target="../notesSlides/notesSlide15.xml"/><Relationship Id="rId21" Type="http://schemas.openxmlformats.org/officeDocument/2006/relationships/image" Target="../media/image50.wmf"/><Relationship Id="rId34" Type="http://schemas.openxmlformats.org/officeDocument/2006/relationships/oleObject" Target="../embeddings/oleObject60.bin"/><Relationship Id="rId25" Type="http://schemas.openxmlformats.org/officeDocument/2006/relationships/image" Target="../media/image51.wmf"/><Relationship Id="rId33" Type="http://schemas.openxmlformats.org/officeDocument/2006/relationships/image" Target="../media/image53.wmf"/><Relationship Id="rId38" Type="http://schemas.openxmlformats.org/officeDocument/2006/relationships/oleObject" Target="../embeddings/oleObject70.bin"/><Relationship Id="rId2" Type="http://schemas.openxmlformats.org/officeDocument/2006/relationships/slideLayout" Target="../slideLayouts/slideLayout7.xml"/><Relationship Id="rId16" Type="http://schemas.openxmlformats.org/officeDocument/2006/relationships/image" Target="../media/image124.png"/><Relationship Id="rId20" Type="http://schemas.openxmlformats.org/officeDocument/2006/relationships/oleObject" Target="../embeddings/oleObject3.bin"/><Relationship Id="rId29" Type="http://schemas.openxmlformats.org/officeDocument/2006/relationships/image" Target="../media/image52.wmf"/><Relationship Id="rId1" Type="http://schemas.openxmlformats.org/officeDocument/2006/relationships/vmlDrawing" Target="../drawings/vmlDrawing3.vml"/><Relationship Id="rId24" Type="http://schemas.openxmlformats.org/officeDocument/2006/relationships/oleObject" Target="../embeddings/oleObject4.bin"/><Relationship Id="rId32" Type="http://schemas.openxmlformats.org/officeDocument/2006/relationships/oleObject" Target="../embeddings/oleObject6.bin"/><Relationship Id="rId37" Type="http://schemas.openxmlformats.org/officeDocument/2006/relationships/image" Target="../media/image54.wmf"/><Relationship Id="rId15" Type="http://schemas.openxmlformats.org/officeDocument/2006/relationships/image" Target="../media/image122.png"/><Relationship Id="rId23" Type="http://schemas.openxmlformats.org/officeDocument/2006/relationships/image" Target="../media/image50.wmf"/><Relationship Id="rId28" Type="http://schemas.openxmlformats.org/officeDocument/2006/relationships/oleObject" Target="../embeddings/oleObject5.bin"/><Relationship Id="rId36" Type="http://schemas.openxmlformats.org/officeDocument/2006/relationships/oleObject" Target="../embeddings/oleObject7.bin"/><Relationship Id="rId19" Type="http://schemas.openxmlformats.org/officeDocument/2006/relationships/image" Target="../media/image90.png"/><Relationship Id="rId31" Type="http://schemas.openxmlformats.org/officeDocument/2006/relationships/image" Target="../media/image52.wmf"/><Relationship Id="rId4" Type="http://schemas.openxmlformats.org/officeDocument/2006/relationships/image" Target="../media/image2.png"/><Relationship Id="rId14" Type="http://schemas.openxmlformats.org/officeDocument/2006/relationships/image" Target="../media/image123.png"/><Relationship Id="rId22" Type="http://schemas.openxmlformats.org/officeDocument/2006/relationships/oleObject" Target="../embeddings/oleObject30.bin"/><Relationship Id="rId27" Type="http://schemas.openxmlformats.org/officeDocument/2006/relationships/image" Target="../media/image51.wmf"/><Relationship Id="rId30" Type="http://schemas.openxmlformats.org/officeDocument/2006/relationships/oleObject" Target="../embeddings/oleObject50.bin"/><Relationship Id="rId35" Type="http://schemas.openxmlformats.org/officeDocument/2006/relationships/image" Target="../media/image53.w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88.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22.xml"/><Relationship Id="rId7" Type="http://schemas.openxmlformats.org/officeDocument/2006/relationships/image" Target="../media/image80.wmf"/><Relationship Id="rId12"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87.jpeg"/><Relationship Id="rId5" Type="http://schemas.openxmlformats.org/officeDocument/2006/relationships/image" Target="../media/image2.png"/><Relationship Id="rId10" Type="http://schemas.openxmlformats.org/officeDocument/2006/relationships/image" Target="../media/image86.jpeg"/><Relationship Id="rId4" Type="http://schemas.openxmlformats.org/officeDocument/2006/relationships/image" Target="../media/image85.png"/><Relationship Id="rId9" Type="http://schemas.openxmlformats.org/officeDocument/2006/relationships/image" Target="../media/image81.w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103.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png"/><Relationship Id="rId7"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102.png"/><Relationship Id="rId4" Type="http://schemas.openxmlformats.org/officeDocument/2006/relationships/image" Target="../media/image10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04.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10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30.xml"/><Relationship Id="rId7" Type="http://schemas.openxmlformats.org/officeDocument/2006/relationships/image" Target="../media/image106.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2.png"/><Relationship Id="rId9" Type="http://schemas.openxmlformats.org/officeDocument/2006/relationships/image" Target="../media/image107.wmf"/></Relationships>
</file>

<file path=ppt/slides/_rels/slide31.xml.rels><?xml version="1.0" encoding="UTF-8" standalone="yes"?>
<Relationships xmlns="http://schemas.openxmlformats.org/package/2006/relationships"><Relationship Id="rId8" Type="http://schemas.openxmlformats.org/officeDocument/2006/relationships/image" Target="../media/image1540.png"/><Relationship Id="rId3" Type="http://schemas.openxmlformats.org/officeDocument/2006/relationships/image" Target="../media/image2.png"/><Relationship Id="rId7" Type="http://schemas.openxmlformats.org/officeDocument/2006/relationships/image" Target="../media/image1530.png"/><Relationship Id="rId12"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1.jpeg"/><Relationship Id="rId11" Type="http://schemas.openxmlformats.org/officeDocument/2006/relationships/image" Target="../media/image112.jpeg"/><Relationship Id="rId5" Type="http://schemas.openxmlformats.org/officeDocument/2006/relationships/image" Target="../media/image14.jpeg"/><Relationship Id="rId10" Type="http://schemas.openxmlformats.org/officeDocument/2006/relationships/image" Target="../media/image1560.png"/><Relationship Id="rId4" Type="http://schemas.openxmlformats.org/officeDocument/2006/relationships/image" Target="../media/image110.jpeg"/><Relationship Id="rId9" Type="http://schemas.openxmlformats.org/officeDocument/2006/relationships/image" Target="../media/image1550.png"/></Relationships>
</file>

<file path=ppt/slides/_rels/slide32.xml.rels><?xml version="1.0" encoding="UTF-8" standalone="yes"?>
<Relationships xmlns="http://schemas.openxmlformats.org/package/2006/relationships"><Relationship Id="rId13" Type="http://schemas.openxmlformats.org/officeDocument/2006/relationships/image" Target="../media/image119.png"/><Relationship Id="rId3" Type="http://schemas.openxmlformats.org/officeDocument/2006/relationships/image" Target="../media/image2.png"/><Relationship Id="rId12" Type="http://schemas.openxmlformats.org/officeDocument/2006/relationships/image" Target="../media/image115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140.png"/><Relationship Id="rId5" Type="http://schemas.openxmlformats.org/officeDocument/2006/relationships/image" Target="../media/image115.png"/><Relationship Id="rId4" Type="http://schemas.openxmlformats.org/officeDocument/2006/relationships/image" Target="../media/image114.png"/><Relationship Id="rId14" Type="http://schemas.openxmlformats.org/officeDocument/2006/relationships/image" Target="../media/image120.png"/></Relationships>
</file>

<file path=ppt/slides/_rels/slide3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2.png"/><Relationship Id="rId7"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8.png"/></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png"/><Relationship Id="rId7" Type="http://schemas.openxmlformats.org/officeDocument/2006/relationships/image" Target="../media/image138.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810.png"/><Relationship Id="rId4" Type="http://schemas.openxmlformats.org/officeDocument/2006/relationships/image" Target="../media/image136.jpeg"/></Relationships>
</file>

<file path=ppt/slides/_rels/slide3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2.png"/><Relationship Id="rId7" Type="http://schemas.openxmlformats.org/officeDocument/2006/relationships/image" Target="../media/image860.png"/><Relationship Id="rId12"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90.png"/><Relationship Id="rId5" Type="http://schemas.openxmlformats.org/officeDocument/2006/relationships/image" Target="../media/image83.png"/><Relationship Id="rId10" Type="http://schemas.openxmlformats.org/officeDocument/2006/relationships/image" Target="../media/image890.png"/><Relationship Id="rId4" Type="http://schemas.openxmlformats.org/officeDocument/2006/relationships/image" Target="../media/image139.png"/><Relationship Id="rId9" Type="http://schemas.openxmlformats.org/officeDocument/2006/relationships/image" Target="../media/image141.png"/></Relationships>
</file>

<file path=ppt/slides/_rels/slide3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2.png"/><Relationship Id="rId7" Type="http://schemas.openxmlformats.org/officeDocument/2006/relationships/image" Target="../media/image960.png"/><Relationship Id="rId12" Type="http://schemas.openxmlformats.org/officeDocument/2006/relationships/image" Target="../media/image14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46.png"/><Relationship Id="rId5" Type="http://schemas.openxmlformats.org/officeDocument/2006/relationships/image" Target="../media/image142.png"/><Relationship Id="rId10" Type="http://schemas.openxmlformats.org/officeDocument/2006/relationships/image" Target="../media/image145.png"/><Relationship Id="rId4" Type="http://schemas.openxmlformats.org/officeDocument/2006/relationships/image" Target="../media/image930.png"/><Relationship Id="rId9" Type="http://schemas.openxmlformats.org/officeDocument/2006/relationships/image" Target="../media/image13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2.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7.jpeg"/><Relationship Id="rId2" Type="http://schemas.openxmlformats.org/officeDocument/2006/relationships/notesSlide" Target="../notesSlides/notesSlide5.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11.png"/><Relationship Id="rId3" Type="http://schemas.microsoft.com/office/2007/relationships/media" Target="file:///C:\Users\ehud\Documents\talks\simulations1\spots.P200.avi" TargetMode="External"/><Relationship Id="rId7" Type="http://schemas.openxmlformats.org/officeDocument/2006/relationships/slideLayout" Target="../slideLayouts/slideLayout7.xml"/><Relationship Id="rId12" Type="http://schemas.openxmlformats.org/officeDocument/2006/relationships/image" Target="../media/image10.png"/><Relationship Id="rId17" Type="http://schemas.openxmlformats.org/officeDocument/2006/relationships/image" Target="../media/image13.png"/><Relationship Id="rId25" Type="http://schemas.openxmlformats.org/officeDocument/2006/relationships/image" Target="../media/image14.jpeg"/><Relationship Id="rId2" Type="http://schemas.openxmlformats.org/officeDocument/2006/relationships/video" Target="file:///C:\Users\ehud\Documents\talks\simulations1\gaps.P1050.avi" TargetMode="External"/><Relationship Id="rId16" Type="http://schemas.openxmlformats.org/officeDocument/2006/relationships/image" Target="../media/image12.png"/><Relationship Id="rId1" Type="http://schemas.microsoft.com/office/2007/relationships/media" Target="file:///C:\Users\ehud\Documents\talks\simulations1\gaps.P1050.avi" TargetMode="External"/><Relationship Id="rId6" Type="http://schemas.openxmlformats.org/officeDocument/2006/relationships/video" Target="../media/media1.wmv"/><Relationship Id="rId11" Type="http://schemas.openxmlformats.org/officeDocument/2006/relationships/image" Target="../media/image9.png"/><Relationship Id="rId24" Type="http://schemas.openxmlformats.org/officeDocument/2006/relationships/image" Target="../media/image240.png"/><Relationship Id="rId5" Type="http://schemas.microsoft.com/office/2007/relationships/media" Target="../media/media1.wmv"/><Relationship Id="rId15" Type="http://schemas.openxmlformats.org/officeDocument/2006/relationships/image" Target="../media/image260.png"/><Relationship Id="rId10" Type="http://schemas.openxmlformats.org/officeDocument/2006/relationships/image" Target="../media/image8.png"/><Relationship Id="rId4" Type="http://schemas.openxmlformats.org/officeDocument/2006/relationships/video" Target="file:///C:\Users\ehud\Documents\talks\simulations1\spots.P200.avi" TargetMode="Externa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30.png"/><Relationship Id="rId12"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jpeg"/><Relationship Id="rId15" Type="http://schemas.microsoft.com/office/2007/relationships/hdphoto" Target="../media/hdphoto2.wdp"/><Relationship Id="rId10" Type="http://schemas.openxmlformats.org/officeDocument/2006/relationships/image" Target="../media/image52.png"/><Relationship Id="rId4" Type="http://schemas.openxmlformats.org/officeDocument/2006/relationships/image" Target="../media/image15.pn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530.png"/><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1816"/>
        </a:solidFill>
        <a:effectLst/>
      </p:bgPr>
    </p:bg>
    <p:spTree>
      <p:nvGrpSpPr>
        <p:cNvPr id="1" name=""/>
        <p:cNvGrpSpPr/>
        <p:nvPr/>
      </p:nvGrpSpPr>
      <p:grpSpPr>
        <a:xfrm>
          <a:off x="0" y="0"/>
          <a:ext cx="0" cy="0"/>
          <a:chOff x="0" y="0"/>
          <a:chExt cx="0" cy="0"/>
        </a:xfrm>
      </p:grpSpPr>
      <p:sp>
        <p:nvSpPr>
          <p:cNvPr id="7" name="Rectangle 3"/>
          <p:cNvSpPr>
            <a:spLocks noChangeArrowheads="1"/>
          </p:cNvSpPr>
          <p:nvPr/>
        </p:nvSpPr>
        <p:spPr bwMode="auto">
          <a:xfrm>
            <a:off x="-110925" y="76200"/>
            <a:ext cx="4461074" cy="2108200"/>
          </a:xfrm>
          <a:prstGeom prst="rect">
            <a:avLst/>
          </a:prstGeom>
          <a:solidFill>
            <a:srgbClr val="1C1816"/>
          </a:solidFill>
          <a:ln w="9525">
            <a:noFill/>
            <a:miter lim="800000"/>
            <a:headEnd/>
            <a:tailEnd/>
          </a:ln>
        </p:spPr>
        <p:txBody>
          <a:bodyPr anchor="ctr"/>
          <a:lstStyle/>
          <a:p>
            <a:pPr algn="ctr">
              <a:spcBef>
                <a:spcPts val="600"/>
              </a:spcBef>
            </a:pPr>
            <a:r>
              <a:rPr lang="en-US" sz="2400" b="1" dirty="0">
                <a:solidFill>
                  <a:srgbClr val="FFFFCC"/>
                </a:solidFill>
              </a:rPr>
              <a:t>Pattern formation - a missing link in the study of ecosystem response to environmental changes</a:t>
            </a:r>
            <a:endParaRPr lang="en-US" sz="2400" dirty="0">
              <a:solidFill>
                <a:srgbClr val="FFFFCC"/>
              </a:solidFill>
            </a:endParaRPr>
          </a:p>
        </p:txBody>
      </p:sp>
      <p:sp>
        <p:nvSpPr>
          <p:cNvPr id="8" name="Rectangle 4"/>
          <p:cNvSpPr>
            <a:spLocks noChangeArrowheads="1"/>
          </p:cNvSpPr>
          <p:nvPr/>
        </p:nvSpPr>
        <p:spPr bwMode="auto">
          <a:xfrm>
            <a:off x="457200" y="2514600"/>
            <a:ext cx="3562350" cy="2713050"/>
          </a:xfrm>
          <a:prstGeom prst="rect">
            <a:avLst/>
          </a:prstGeom>
          <a:solidFill>
            <a:srgbClr val="1C1816"/>
          </a:solidFill>
          <a:ln w="9525">
            <a:noFill/>
            <a:miter lim="800000"/>
            <a:headEnd/>
            <a:tailEnd/>
          </a:ln>
        </p:spPr>
        <p:txBody>
          <a:bodyPr wrap="square">
            <a:spAutoFit/>
          </a:bodyPr>
          <a:lstStyle/>
          <a:p>
            <a:pPr>
              <a:lnSpc>
                <a:spcPct val="40000"/>
              </a:lnSpc>
            </a:pPr>
            <a:endParaRPr lang="en-US" altLang="he-IL" sz="1600" dirty="0">
              <a:solidFill>
                <a:schemeClr val="bg1"/>
              </a:solidFill>
              <a:cs typeface="Arial" charset="0"/>
            </a:endParaRPr>
          </a:p>
          <a:p>
            <a:pPr algn="ctr"/>
            <a:r>
              <a:rPr lang="en-US" altLang="he-IL" dirty="0">
                <a:solidFill>
                  <a:schemeClr val="bg1"/>
                </a:solidFill>
              </a:rPr>
              <a:t>Ehud </a:t>
            </a:r>
            <a:r>
              <a:rPr lang="en-US" altLang="he-IL" dirty="0" err="1">
                <a:solidFill>
                  <a:schemeClr val="bg1"/>
                </a:solidFill>
              </a:rPr>
              <a:t>Meron</a:t>
            </a:r>
            <a:r>
              <a:rPr lang="en-US" altLang="he-IL" sz="2400" dirty="0">
                <a:solidFill>
                  <a:schemeClr val="bg1"/>
                </a:solidFill>
              </a:rPr>
              <a:t> </a:t>
            </a:r>
          </a:p>
          <a:p>
            <a:pPr algn="ctr">
              <a:spcBef>
                <a:spcPts val="600"/>
              </a:spcBef>
            </a:pPr>
            <a:r>
              <a:rPr lang="en-US" altLang="he-IL" sz="1600" dirty="0" smtClean="0">
                <a:solidFill>
                  <a:schemeClr val="bg1"/>
                </a:solidFill>
              </a:rPr>
              <a:t>Department of Solar Energy &amp; Environmental Physics </a:t>
            </a:r>
            <a:endParaRPr lang="en-US" altLang="he-IL" sz="1600" dirty="0">
              <a:solidFill>
                <a:schemeClr val="bg1"/>
              </a:solidFill>
            </a:endParaRPr>
          </a:p>
          <a:p>
            <a:pPr algn="ctr">
              <a:lnSpc>
                <a:spcPct val="75000"/>
              </a:lnSpc>
            </a:pPr>
            <a:r>
              <a:rPr lang="en-US" altLang="he-IL" sz="1600" dirty="0">
                <a:solidFill>
                  <a:schemeClr val="bg1"/>
                </a:solidFill>
              </a:rPr>
              <a:t>and</a:t>
            </a:r>
          </a:p>
          <a:p>
            <a:pPr algn="ctr">
              <a:spcBef>
                <a:spcPct val="25000"/>
              </a:spcBef>
            </a:pPr>
            <a:r>
              <a:rPr lang="en-US" altLang="he-IL" sz="1600" dirty="0">
                <a:solidFill>
                  <a:schemeClr val="bg1"/>
                </a:solidFill>
              </a:rPr>
              <a:t>Physics Department</a:t>
            </a:r>
          </a:p>
          <a:p>
            <a:pPr algn="ctr">
              <a:spcBef>
                <a:spcPts val="0"/>
              </a:spcBef>
            </a:pPr>
            <a:r>
              <a:rPr lang="en-US" altLang="he-IL" sz="1600" dirty="0">
                <a:solidFill>
                  <a:schemeClr val="bg1"/>
                </a:solidFill>
              </a:rPr>
              <a:t>Ben-Gurion </a:t>
            </a:r>
            <a:r>
              <a:rPr lang="en-US" altLang="he-IL" sz="1600" dirty="0" smtClean="0">
                <a:solidFill>
                  <a:schemeClr val="bg1"/>
                </a:solidFill>
              </a:rPr>
              <a:t>University</a:t>
            </a:r>
          </a:p>
          <a:p>
            <a:pPr algn="ctr">
              <a:spcBef>
                <a:spcPts val="0"/>
              </a:spcBef>
            </a:pPr>
            <a:endParaRPr lang="en-US" altLang="he-IL" sz="1600" dirty="0" smtClean="0">
              <a:solidFill>
                <a:schemeClr val="bg1"/>
              </a:solidFill>
            </a:endParaRPr>
          </a:p>
          <a:p>
            <a:pPr algn="ctr" rtl="1">
              <a:lnSpc>
                <a:spcPct val="90000"/>
              </a:lnSpc>
              <a:spcBef>
                <a:spcPct val="15000"/>
              </a:spcBef>
            </a:pPr>
            <a:endParaRPr lang="he-IL" altLang="he-IL" sz="1800" dirty="0">
              <a:solidFill>
                <a:srgbClr val="FEFEAC"/>
              </a:solidFill>
              <a:cs typeface="Arial" charset="0"/>
            </a:endParaRPr>
          </a:p>
        </p:txBody>
      </p:sp>
      <p:sp>
        <p:nvSpPr>
          <p:cNvPr id="10" name="Rectangle 5"/>
          <p:cNvSpPr>
            <a:spLocks noChangeArrowheads="1"/>
          </p:cNvSpPr>
          <p:nvPr/>
        </p:nvSpPr>
        <p:spPr bwMode="auto">
          <a:xfrm>
            <a:off x="12700" y="5486400"/>
            <a:ext cx="4343400" cy="1264513"/>
          </a:xfrm>
          <a:prstGeom prst="rect">
            <a:avLst/>
          </a:prstGeom>
          <a:solidFill>
            <a:srgbClr val="1C1816"/>
          </a:solidFill>
          <a:ln w="9525">
            <a:noFill/>
            <a:miter lim="800000"/>
            <a:headEnd/>
            <a:tailEnd/>
          </a:ln>
        </p:spPr>
        <p:txBody>
          <a:bodyPr>
            <a:spAutoFit/>
          </a:bodyPr>
          <a:lstStyle/>
          <a:p>
            <a:pPr>
              <a:lnSpc>
                <a:spcPct val="40000"/>
              </a:lnSpc>
            </a:pPr>
            <a:endParaRPr lang="en-US" sz="1800" dirty="0">
              <a:solidFill>
                <a:srgbClr val="FFFFFF"/>
              </a:solidFill>
              <a:latin typeface="Times New Roman" pitchFamily="18" charset="0"/>
              <a:cs typeface="Arial" charset="0"/>
            </a:endParaRPr>
          </a:p>
          <a:p>
            <a:pPr algn="ctr">
              <a:lnSpc>
                <a:spcPts val="2100"/>
              </a:lnSpc>
              <a:spcBef>
                <a:spcPct val="0"/>
              </a:spcBef>
            </a:pPr>
            <a:r>
              <a:rPr lang="it-IT" sz="1600" dirty="0" smtClean="0">
                <a:solidFill>
                  <a:srgbClr val="FFFFFF"/>
                </a:solidFill>
              </a:rPr>
              <a:t>Winter School on </a:t>
            </a:r>
          </a:p>
          <a:p>
            <a:pPr algn="ctr">
              <a:lnSpc>
                <a:spcPts val="2100"/>
              </a:lnSpc>
              <a:spcBef>
                <a:spcPct val="0"/>
              </a:spcBef>
            </a:pPr>
            <a:r>
              <a:rPr lang="en-US" sz="1600" dirty="0">
                <a:solidFill>
                  <a:srgbClr val="FFFFFF"/>
                </a:solidFill>
              </a:rPr>
              <a:t>Patterns of vegetation in water controlled </a:t>
            </a:r>
            <a:r>
              <a:rPr lang="en-US" sz="1600" dirty="0" smtClean="0">
                <a:solidFill>
                  <a:srgbClr val="FFFFFF"/>
                </a:solidFill>
              </a:rPr>
              <a:t>ecosystems</a:t>
            </a:r>
          </a:p>
          <a:p>
            <a:pPr algn="ctr">
              <a:lnSpc>
                <a:spcPts val="2100"/>
              </a:lnSpc>
              <a:spcBef>
                <a:spcPct val="0"/>
              </a:spcBef>
            </a:pPr>
            <a:r>
              <a:rPr lang="en-US" altLang="he-IL" sz="1600" dirty="0" smtClean="0">
                <a:solidFill>
                  <a:srgbClr val="FFFFFF"/>
                </a:solidFill>
              </a:rPr>
              <a:t>January 3-9, 2016, Venice</a:t>
            </a:r>
            <a:endParaRPr lang="en-US" altLang="en-US" dirty="0">
              <a:solidFill>
                <a:srgbClr val="FFFFFF"/>
              </a:solidFill>
              <a:cs typeface="Arial" charset="0"/>
            </a:endParaRPr>
          </a:p>
        </p:txBody>
      </p:sp>
      <p:pic>
        <p:nvPicPr>
          <p:cNvPr id="16" name="Picture 2" descr="sahel"/>
          <p:cNvPicPr>
            <a:picLocks noChangeAspect="1" noChangeArrowheads="1"/>
          </p:cNvPicPr>
          <p:nvPr/>
        </p:nvPicPr>
        <p:blipFill>
          <a:blip r:embed="rId3" cstate="print"/>
          <a:srcRect/>
          <a:stretch>
            <a:fillRect/>
          </a:stretch>
        </p:blipFill>
        <p:spPr bwMode="auto">
          <a:xfrm>
            <a:off x="4191000" y="-26988"/>
            <a:ext cx="4648200" cy="688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48"/>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Mathematical modeling – upscaling feedbacks to patterns</a:t>
            </a:r>
          </a:p>
        </p:txBody>
      </p:sp>
      <p:grpSp>
        <p:nvGrpSpPr>
          <p:cNvPr id="4" name="Group 49"/>
          <p:cNvGrpSpPr>
            <a:grpSpLocks/>
          </p:cNvGrpSpPr>
          <p:nvPr/>
        </p:nvGrpSpPr>
        <p:grpSpPr bwMode="auto">
          <a:xfrm>
            <a:off x="8720138" y="0"/>
            <a:ext cx="457200" cy="6858000"/>
            <a:chOff x="5493" y="0"/>
            <a:chExt cx="288" cy="4320"/>
          </a:xfrm>
        </p:grpSpPr>
        <p:sp>
          <p:nvSpPr>
            <p:cNvPr id="20508" name="Rectangle 50"/>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20509" name="Picture 51"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20503" name="Rectangle 64"/>
          <p:cNvSpPr>
            <a:spLocks noChangeArrowheads="1"/>
          </p:cNvSpPr>
          <p:nvPr/>
        </p:nvSpPr>
        <p:spPr bwMode="auto">
          <a:xfrm>
            <a:off x="152400" y="609600"/>
            <a:ext cx="3352800" cy="1092607"/>
          </a:xfrm>
          <a:prstGeom prst="rect">
            <a:avLst/>
          </a:prstGeom>
          <a:noFill/>
          <a:ln w="9525" algn="ctr">
            <a:noFill/>
            <a:miter lim="800000"/>
            <a:headEnd/>
            <a:tailEnd/>
          </a:ln>
        </p:spPr>
        <p:txBody>
          <a:bodyPr wrap="square">
            <a:spAutoFit/>
          </a:bodyPr>
          <a:lstStyle/>
          <a:p>
            <a:pPr marL="457200" indent="-457200">
              <a:spcBef>
                <a:spcPct val="0"/>
              </a:spcBef>
            </a:pPr>
            <a:r>
              <a:rPr lang="en-US" altLang="he-IL" dirty="0" smtClean="0">
                <a:solidFill>
                  <a:srgbClr val="000000"/>
                </a:solidFill>
              </a:rPr>
              <a:t>Migration has been</a:t>
            </a:r>
          </a:p>
          <a:p>
            <a:pPr marL="457200" indent="-457200">
              <a:spcBef>
                <a:spcPct val="0"/>
              </a:spcBef>
            </a:pPr>
            <a:r>
              <a:rPr lang="en-US" altLang="he-IL" dirty="0" smtClean="0">
                <a:solidFill>
                  <a:srgbClr val="000000"/>
                </a:solidFill>
              </a:rPr>
              <a:t>observed:</a:t>
            </a:r>
          </a:p>
          <a:p>
            <a:pPr marL="457200" indent="-457200">
              <a:spcBef>
                <a:spcPts val="600"/>
              </a:spcBef>
            </a:pPr>
            <a:r>
              <a:rPr lang="en-US" altLang="he-IL" dirty="0" err="1" smtClean="0">
                <a:solidFill>
                  <a:srgbClr val="000000"/>
                </a:solidFill>
              </a:rPr>
              <a:t>Chihuahuan</a:t>
            </a:r>
            <a:r>
              <a:rPr lang="en-US" altLang="he-IL" dirty="0" smtClean="0">
                <a:solidFill>
                  <a:srgbClr val="000000"/>
                </a:solidFill>
              </a:rPr>
              <a:t> desert</a:t>
            </a:r>
            <a:endParaRPr lang="en-US" altLang="he-IL" dirty="0">
              <a:solidFill>
                <a:srgbClr val="000000"/>
              </a:solidFill>
            </a:endParaRPr>
          </a:p>
        </p:txBody>
      </p:sp>
      <p:cxnSp>
        <p:nvCxnSpPr>
          <p:cNvPr id="65" name="Straight Connector 64"/>
          <p:cNvCxnSpPr/>
          <p:nvPr/>
        </p:nvCxnSpPr>
        <p:spPr bwMode="auto">
          <a:xfrm>
            <a:off x="3733800" y="6477000"/>
            <a:ext cx="4876800" cy="0"/>
          </a:xfrm>
          <a:prstGeom prst="line">
            <a:avLst/>
          </a:prstGeom>
          <a:noFill/>
          <a:ln w="9525" cap="flat" cmpd="sng" algn="ctr">
            <a:noFill/>
            <a:prstDash val="solid"/>
            <a:round/>
            <a:headEnd type="none" w="med" len="med"/>
            <a:tailEnd type="none" w="med" len="med"/>
          </a:ln>
          <a:effectLst/>
        </p:spPr>
      </p:cxnSp>
      <p:grpSp>
        <p:nvGrpSpPr>
          <p:cNvPr id="69" name="Group 68"/>
          <p:cNvGrpSpPr/>
          <p:nvPr/>
        </p:nvGrpSpPr>
        <p:grpSpPr>
          <a:xfrm>
            <a:off x="3581400" y="609600"/>
            <a:ext cx="5114727" cy="5943600"/>
            <a:chOff x="3495873" y="457200"/>
            <a:chExt cx="5114727" cy="5943600"/>
          </a:xfrm>
        </p:grpSpPr>
        <p:pic>
          <p:nvPicPr>
            <p:cNvPr id="547843" name="Picture 3"/>
            <p:cNvPicPr>
              <a:picLocks noChangeAspect="1" noChangeArrowheads="1"/>
            </p:cNvPicPr>
            <p:nvPr/>
          </p:nvPicPr>
          <p:blipFill>
            <a:blip r:embed="rId4" cstate="print"/>
            <a:srcRect r="617"/>
            <a:stretch>
              <a:fillRect/>
            </a:stretch>
          </p:blipFill>
          <p:spPr bwMode="auto">
            <a:xfrm>
              <a:off x="3495873" y="457200"/>
              <a:ext cx="5114727" cy="5943600"/>
            </a:xfrm>
            <a:prstGeom prst="rect">
              <a:avLst/>
            </a:prstGeom>
            <a:noFill/>
            <a:ln w="9525">
              <a:noFill/>
              <a:miter lim="800000"/>
              <a:headEnd/>
              <a:tailEnd/>
            </a:ln>
          </p:spPr>
        </p:pic>
        <p:cxnSp>
          <p:nvCxnSpPr>
            <p:cNvPr id="67" name="Straight Connector 66"/>
            <p:cNvCxnSpPr/>
            <p:nvPr/>
          </p:nvCxnSpPr>
          <p:spPr bwMode="auto">
            <a:xfrm>
              <a:off x="3768525" y="6389225"/>
              <a:ext cx="4800600" cy="0"/>
            </a:xfrm>
            <a:prstGeom prst="line">
              <a:avLst/>
            </a:prstGeom>
            <a:noFill/>
            <a:ln w="38100" cap="flat" cmpd="sng" algn="ctr">
              <a:solidFill>
                <a:schemeClr val="bg1"/>
              </a:solidFill>
              <a:prstDash val="solid"/>
              <a:round/>
              <a:headEnd type="none" w="med" len="med"/>
              <a:tailEnd type="none" w="med" len="med"/>
            </a:ln>
            <a:effectLst/>
          </p:spPr>
        </p:cxnSp>
      </p:grpSp>
      <p:sp>
        <p:nvSpPr>
          <p:cNvPr id="70" name="Rectangle 69"/>
          <p:cNvSpPr/>
          <p:nvPr/>
        </p:nvSpPr>
        <p:spPr>
          <a:xfrm>
            <a:off x="152400" y="1668255"/>
            <a:ext cx="3505200" cy="523220"/>
          </a:xfrm>
          <a:prstGeom prst="rect">
            <a:avLst/>
          </a:prstGeom>
        </p:spPr>
        <p:txBody>
          <a:bodyPr wrap="square">
            <a:spAutoFit/>
          </a:bodyPr>
          <a:lstStyle/>
          <a:p>
            <a:pPr>
              <a:spcBef>
                <a:spcPts val="0"/>
              </a:spcBef>
            </a:pPr>
            <a:r>
              <a:rPr lang="en-US" altLang="he-IL" sz="1400" dirty="0" err="1" smtClean="0">
                <a:solidFill>
                  <a:srgbClr val="000000"/>
                </a:solidFill>
              </a:rPr>
              <a:t>Deblauwe</a:t>
            </a:r>
            <a:r>
              <a:rPr lang="en-US" altLang="he-IL" sz="1400" dirty="0" smtClean="0">
                <a:solidFill>
                  <a:srgbClr val="000000"/>
                </a:solidFill>
              </a:rPr>
              <a:t>, </a:t>
            </a:r>
            <a:r>
              <a:rPr lang="en-US" altLang="he-IL" sz="1400" dirty="0" err="1">
                <a:solidFill>
                  <a:srgbClr val="000000"/>
                </a:solidFill>
              </a:rPr>
              <a:t>C</a:t>
            </a:r>
            <a:r>
              <a:rPr lang="en-US" altLang="he-IL" sz="1400" dirty="0" err="1" smtClean="0">
                <a:solidFill>
                  <a:srgbClr val="000000"/>
                </a:solidFill>
              </a:rPr>
              <a:t>outeron</a:t>
            </a:r>
            <a:r>
              <a:rPr lang="en-US" altLang="he-IL" sz="1400" dirty="0" smtClean="0">
                <a:solidFill>
                  <a:srgbClr val="000000"/>
                </a:solidFill>
              </a:rPr>
              <a:t>, </a:t>
            </a:r>
            <a:r>
              <a:rPr lang="en-US" altLang="he-IL" sz="1400" dirty="0" err="1" smtClean="0">
                <a:solidFill>
                  <a:srgbClr val="000000"/>
                </a:solidFill>
              </a:rPr>
              <a:t>Bogaert</a:t>
            </a:r>
            <a:r>
              <a:rPr lang="en-US" altLang="he-IL" sz="1400" dirty="0" smtClean="0">
                <a:solidFill>
                  <a:srgbClr val="000000"/>
                </a:solidFill>
              </a:rPr>
              <a:t>, </a:t>
            </a:r>
            <a:r>
              <a:rPr lang="en-US" altLang="he-IL" sz="1400" dirty="0" err="1" smtClean="0">
                <a:solidFill>
                  <a:srgbClr val="000000"/>
                </a:solidFill>
              </a:rPr>
              <a:t>Barbier</a:t>
            </a:r>
            <a:r>
              <a:rPr lang="en-US" altLang="he-IL" sz="1400" dirty="0" smtClean="0">
                <a:solidFill>
                  <a:srgbClr val="000000"/>
                </a:solidFill>
              </a:rPr>
              <a:t>, Ecological Monographs 2012</a:t>
            </a:r>
          </a:p>
        </p:txBody>
      </p:sp>
      <p:sp>
        <p:nvSpPr>
          <p:cNvPr id="71" name="Rectangle 67"/>
          <p:cNvSpPr>
            <a:spLocks noChangeArrowheads="1"/>
          </p:cNvSpPr>
          <p:nvPr/>
        </p:nvSpPr>
        <p:spPr bwMode="auto">
          <a:xfrm>
            <a:off x="3606798" y="1886675"/>
            <a:ext cx="889002" cy="307777"/>
          </a:xfrm>
          <a:prstGeom prst="rect">
            <a:avLst/>
          </a:prstGeom>
          <a:noFill/>
          <a:ln w="9525">
            <a:noFill/>
            <a:miter lim="800000"/>
            <a:headEnd/>
            <a:tailEnd/>
          </a:ln>
        </p:spPr>
        <p:txBody>
          <a:bodyPr wrap="square">
            <a:spAutoFit/>
          </a:bodyPr>
          <a:lstStyle/>
          <a:p>
            <a:pPr>
              <a:spcBef>
                <a:spcPct val="0"/>
              </a:spcBef>
            </a:pPr>
            <a:r>
              <a:rPr lang="en-US" altLang="en-US" sz="1400" dirty="0">
                <a:solidFill>
                  <a:srgbClr val="000000"/>
                </a:solidFill>
              </a:rPr>
              <a:t>Downhill </a:t>
            </a:r>
          </a:p>
        </p:txBody>
      </p:sp>
      <p:grpSp>
        <p:nvGrpSpPr>
          <p:cNvPr id="82" name="Group 81"/>
          <p:cNvGrpSpPr/>
          <p:nvPr/>
        </p:nvGrpSpPr>
        <p:grpSpPr>
          <a:xfrm>
            <a:off x="304800" y="2286000"/>
            <a:ext cx="2971800" cy="1222177"/>
            <a:chOff x="304800" y="2286000"/>
            <a:chExt cx="2971800" cy="1222177"/>
          </a:xfrm>
        </p:grpSpPr>
        <p:sp>
          <p:nvSpPr>
            <p:cNvPr id="79" name="Rectangle 67"/>
            <p:cNvSpPr>
              <a:spLocks noChangeArrowheads="1"/>
            </p:cNvSpPr>
            <p:nvPr/>
          </p:nvSpPr>
          <p:spPr bwMode="auto">
            <a:xfrm>
              <a:off x="1066800" y="2895600"/>
              <a:ext cx="1981200" cy="307777"/>
            </a:xfrm>
            <a:prstGeom prst="rect">
              <a:avLst/>
            </a:prstGeom>
            <a:noFill/>
            <a:ln w="9525">
              <a:noFill/>
              <a:miter lim="800000"/>
              <a:headEnd/>
              <a:tailEnd/>
            </a:ln>
          </p:spPr>
          <p:txBody>
            <a:bodyPr wrap="square">
              <a:spAutoFit/>
            </a:bodyPr>
            <a:lstStyle/>
            <a:p>
              <a:pPr>
                <a:spcBef>
                  <a:spcPct val="0"/>
                </a:spcBef>
              </a:pPr>
              <a:r>
                <a:rPr lang="en-US" altLang="en-US" sz="1400" dirty="0" smtClean="0">
                  <a:solidFill>
                    <a:srgbClr val="000000"/>
                  </a:solidFill>
                </a:rPr>
                <a:t>Persistent vegetation</a:t>
              </a:r>
              <a:endParaRPr lang="en-US" altLang="en-US" sz="1400" dirty="0">
                <a:solidFill>
                  <a:srgbClr val="000000"/>
                </a:solidFill>
              </a:endParaRPr>
            </a:p>
          </p:txBody>
        </p:sp>
        <p:sp>
          <p:nvSpPr>
            <p:cNvPr id="73" name="Rectangle 67"/>
            <p:cNvSpPr>
              <a:spLocks noChangeArrowheads="1"/>
            </p:cNvSpPr>
            <p:nvPr/>
          </p:nvSpPr>
          <p:spPr bwMode="auto">
            <a:xfrm>
              <a:off x="1066800" y="2286000"/>
              <a:ext cx="2209800" cy="307777"/>
            </a:xfrm>
            <a:prstGeom prst="rect">
              <a:avLst/>
            </a:prstGeom>
            <a:noFill/>
            <a:ln w="9525">
              <a:noFill/>
              <a:miter lim="800000"/>
              <a:headEnd/>
              <a:tailEnd/>
            </a:ln>
          </p:spPr>
          <p:txBody>
            <a:bodyPr wrap="square">
              <a:spAutoFit/>
            </a:bodyPr>
            <a:lstStyle/>
            <a:p>
              <a:pPr>
                <a:spcBef>
                  <a:spcPct val="0"/>
                </a:spcBef>
              </a:pPr>
              <a:r>
                <a:rPr lang="en-US" altLang="en-US" sz="1400" dirty="0" smtClean="0">
                  <a:solidFill>
                    <a:srgbClr val="000000"/>
                  </a:solidFill>
                </a:rPr>
                <a:t>Vegetation colonization </a:t>
              </a:r>
              <a:endParaRPr lang="en-US" altLang="en-US" sz="1400" dirty="0">
                <a:solidFill>
                  <a:srgbClr val="000000"/>
                </a:solidFill>
              </a:endParaRPr>
            </a:p>
          </p:txBody>
        </p:sp>
        <p:sp>
          <p:nvSpPr>
            <p:cNvPr id="74" name="Rectangle 73"/>
            <p:cNvSpPr/>
            <p:nvPr/>
          </p:nvSpPr>
          <p:spPr bwMode="auto">
            <a:xfrm>
              <a:off x="304800" y="2365177"/>
              <a:ext cx="609600" cy="152400"/>
            </a:xfrm>
            <a:prstGeom prst="rect">
              <a:avLst/>
            </a:prstGeom>
            <a:solidFill>
              <a:srgbClr val="19C9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endParaRPr lang="en-US" smtClean="0">
                <a:solidFill>
                  <a:srgbClr val="000000"/>
                </a:solidFill>
              </a:endParaRPr>
            </a:p>
          </p:txBody>
        </p:sp>
        <p:sp>
          <p:nvSpPr>
            <p:cNvPr id="75" name="Rectangle 74"/>
            <p:cNvSpPr/>
            <p:nvPr/>
          </p:nvSpPr>
          <p:spPr bwMode="auto">
            <a:xfrm>
              <a:off x="304800" y="2669977"/>
              <a:ext cx="609600" cy="152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endParaRPr lang="en-US" smtClean="0">
                <a:solidFill>
                  <a:srgbClr val="000000"/>
                </a:solidFill>
              </a:endParaRPr>
            </a:p>
          </p:txBody>
        </p:sp>
        <p:sp>
          <p:nvSpPr>
            <p:cNvPr id="76" name="Rectangle 75"/>
            <p:cNvSpPr/>
            <p:nvPr/>
          </p:nvSpPr>
          <p:spPr bwMode="auto">
            <a:xfrm>
              <a:off x="304800" y="2974777"/>
              <a:ext cx="609600" cy="152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endParaRPr lang="en-US" smtClean="0">
                <a:solidFill>
                  <a:srgbClr val="000000"/>
                </a:solidFill>
              </a:endParaRPr>
            </a:p>
          </p:txBody>
        </p:sp>
        <p:sp>
          <p:nvSpPr>
            <p:cNvPr id="77" name="Rectangle 76"/>
            <p:cNvSpPr/>
            <p:nvPr/>
          </p:nvSpPr>
          <p:spPr bwMode="auto">
            <a:xfrm>
              <a:off x="304800" y="3279577"/>
              <a:ext cx="609600" cy="15240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endParaRPr lang="en-US" smtClean="0">
                <a:solidFill>
                  <a:srgbClr val="000000"/>
                </a:solidFill>
              </a:endParaRPr>
            </a:p>
          </p:txBody>
        </p:sp>
        <p:sp>
          <p:nvSpPr>
            <p:cNvPr id="78" name="Rectangle 67"/>
            <p:cNvSpPr>
              <a:spLocks noChangeArrowheads="1"/>
            </p:cNvSpPr>
            <p:nvPr/>
          </p:nvSpPr>
          <p:spPr bwMode="auto">
            <a:xfrm>
              <a:off x="1066800" y="2590800"/>
              <a:ext cx="2057400" cy="307777"/>
            </a:xfrm>
            <a:prstGeom prst="rect">
              <a:avLst/>
            </a:prstGeom>
            <a:noFill/>
            <a:ln w="9525">
              <a:noFill/>
              <a:miter lim="800000"/>
              <a:headEnd/>
              <a:tailEnd/>
            </a:ln>
          </p:spPr>
          <p:txBody>
            <a:bodyPr wrap="square">
              <a:spAutoFit/>
            </a:bodyPr>
            <a:lstStyle/>
            <a:p>
              <a:pPr>
                <a:spcBef>
                  <a:spcPct val="0"/>
                </a:spcBef>
              </a:pPr>
              <a:r>
                <a:rPr lang="en-US" altLang="en-US" sz="1400" dirty="0" smtClean="0">
                  <a:solidFill>
                    <a:srgbClr val="000000"/>
                  </a:solidFill>
                </a:rPr>
                <a:t>Vegetation retreat</a:t>
              </a:r>
              <a:endParaRPr lang="en-US" altLang="en-US" sz="1400" dirty="0">
                <a:solidFill>
                  <a:srgbClr val="000000"/>
                </a:solidFill>
              </a:endParaRPr>
            </a:p>
          </p:txBody>
        </p:sp>
        <p:sp>
          <p:nvSpPr>
            <p:cNvPr id="80" name="Rectangle 67"/>
            <p:cNvSpPr>
              <a:spLocks noChangeArrowheads="1"/>
            </p:cNvSpPr>
            <p:nvPr/>
          </p:nvSpPr>
          <p:spPr bwMode="auto">
            <a:xfrm>
              <a:off x="1066800" y="3200400"/>
              <a:ext cx="1981200" cy="307777"/>
            </a:xfrm>
            <a:prstGeom prst="rect">
              <a:avLst/>
            </a:prstGeom>
            <a:noFill/>
            <a:ln w="9525">
              <a:noFill/>
              <a:miter lim="800000"/>
              <a:headEnd/>
              <a:tailEnd/>
            </a:ln>
          </p:spPr>
          <p:txBody>
            <a:bodyPr wrap="square">
              <a:spAutoFit/>
            </a:bodyPr>
            <a:lstStyle/>
            <a:p>
              <a:pPr>
                <a:spcBef>
                  <a:spcPct val="0"/>
                </a:spcBef>
              </a:pPr>
              <a:r>
                <a:rPr lang="en-US" altLang="en-US" sz="1400" dirty="0" smtClean="0">
                  <a:solidFill>
                    <a:srgbClr val="000000"/>
                  </a:solidFill>
                </a:rPr>
                <a:t>Persistent bare soil</a:t>
              </a:r>
              <a:endParaRPr lang="en-US" altLang="en-US" sz="1400" dirty="0">
                <a:solidFill>
                  <a:srgbClr val="000000"/>
                </a:solidFill>
              </a:endParaRPr>
            </a:p>
          </p:txBody>
        </p:sp>
      </p:grpSp>
      <p:grpSp>
        <p:nvGrpSpPr>
          <p:cNvPr id="86" name="Group 85"/>
          <p:cNvGrpSpPr/>
          <p:nvPr/>
        </p:nvGrpSpPr>
        <p:grpSpPr>
          <a:xfrm>
            <a:off x="304800" y="3743980"/>
            <a:ext cx="3505200" cy="369332"/>
            <a:chOff x="304800" y="3743980"/>
            <a:chExt cx="3505200" cy="369332"/>
          </a:xfrm>
        </p:grpSpPr>
        <p:sp>
          <p:nvSpPr>
            <p:cNvPr id="83" name="Rectangle 82"/>
            <p:cNvSpPr/>
            <p:nvPr/>
          </p:nvSpPr>
          <p:spPr>
            <a:xfrm>
              <a:off x="304800" y="3743980"/>
              <a:ext cx="3505200" cy="369332"/>
            </a:xfrm>
            <a:prstGeom prst="rect">
              <a:avLst/>
            </a:prstGeom>
          </p:spPr>
          <p:txBody>
            <a:bodyPr wrap="square">
              <a:spAutoFit/>
            </a:bodyPr>
            <a:lstStyle/>
            <a:p>
              <a:pPr>
                <a:spcBef>
                  <a:spcPts val="0"/>
                </a:spcBef>
              </a:pPr>
              <a:r>
                <a:rPr lang="en-US" altLang="he-IL" sz="1800" dirty="0" smtClean="0">
                  <a:solidFill>
                    <a:srgbClr val="000000"/>
                  </a:solidFill>
                </a:rPr>
                <a:t>High rainfall period</a:t>
              </a:r>
            </a:p>
          </p:txBody>
        </p:sp>
        <p:cxnSp>
          <p:nvCxnSpPr>
            <p:cNvPr id="85" name="Straight Arrow Connector 84"/>
            <p:cNvCxnSpPr/>
            <p:nvPr/>
          </p:nvCxnSpPr>
          <p:spPr bwMode="auto">
            <a:xfrm>
              <a:off x="2667000" y="3962400"/>
              <a:ext cx="762000" cy="0"/>
            </a:xfrm>
            <a:prstGeom prst="straightConnector1">
              <a:avLst/>
            </a:prstGeom>
            <a:noFill/>
            <a:ln w="12700" cap="flat" cmpd="sng" algn="ctr">
              <a:solidFill>
                <a:schemeClr val="tx1"/>
              </a:solidFill>
              <a:prstDash val="solid"/>
              <a:round/>
              <a:headEnd type="none" w="med" len="med"/>
              <a:tailEnd type="arrow"/>
            </a:ln>
            <a:effectLst/>
          </p:spPr>
        </p:cxnSp>
      </p:grpSp>
      <p:grpSp>
        <p:nvGrpSpPr>
          <p:cNvPr id="87" name="Group 86"/>
          <p:cNvGrpSpPr/>
          <p:nvPr/>
        </p:nvGrpSpPr>
        <p:grpSpPr>
          <a:xfrm>
            <a:off x="304800" y="5204843"/>
            <a:ext cx="3505200" cy="369332"/>
            <a:chOff x="304800" y="3743980"/>
            <a:chExt cx="3505200" cy="369332"/>
          </a:xfrm>
        </p:grpSpPr>
        <p:sp>
          <p:nvSpPr>
            <p:cNvPr id="88" name="Rectangle 87"/>
            <p:cNvSpPr/>
            <p:nvPr/>
          </p:nvSpPr>
          <p:spPr>
            <a:xfrm>
              <a:off x="304800" y="3743980"/>
              <a:ext cx="3505200" cy="369332"/>
            </a:xfrm>
            <a:prstGeom prst="rect">
              <a:avLst/>
            </a:prstGeom>
          </p:spPr>
          <p:txBody>
            <a:bodyPr wrap="square">
              <a:spAutoFit/>
            </a:bodyPr>
            <a:lstStyle/>
            <a:p>
              <a:pPr>
                <a:spcBef>
                  <a:spcPts val="0"/>
                </a:spcBef>
              </a:pPr>
              <a:r>
                <a:rPr lang="en-US" altLang="he-IL" sz="1800" dirty="0" smtClean="0">
                  <a:solidFill>
                    <a:srgbClr val="000000"/>
                  </a:solidFill>
                </a:rPr>
                <a:t>Low rainfall period</a:t>
              </a:r>
            </a:p>
          </p:txBody>
        </p:sp>
        <p:cxnSp>
          <p:nvCxnSpPr>
            <p:cNvPr id="89" name="Straight Arrow Connector 88"/>
            <p:cNvCxnSpPr/>
            <p:nvPr/>
          </p:nvCxnSpPr>
          <p:spPr bwMode="auto">
            <a:xfrm>
              <a:off x="2667000" y="3962400"/>
              <a:ext cx="762000" cy="0"/>
            </a:xfrm>
            <a:prstGeom prst="straightConnector1">
              <a:avLst/>
            </a:prstGeom>
            <a:noFill/>
            <a:ln w="12700"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840102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48"/>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Mathematical modeling – upscaling feedbacks to patterns</a:t>
            </a:r>
          </a:p>
        </p:txBody>
      </p:sp>
      <p:grpSp>
        <p:nvGrpSpPr>
          <p:cNvPr id="4" name="Group 49"/>
          <p:cNvGrpSpPr>
            <a:grpSpLocks/>
          </p:cNvGrpSpPr>
          <p:nvPr/>
        </p:nvGrpSpPr>
        <p:grpSpPr bwMode="auto">
          <a:xfrm>
            <a:off x="8720138" y="0"/>
            <a:ext cx="457200" cy="6858000"/>
            <a:chOff x="5493" y="0"/>
            <a:chExt cx="288" cy="4320"/>
          </a:xfrm>
        </p:grpSpPr>
        <p:sp>
          <p:nvSpPr>
            <p:cNvPr id="20508" name="Rectangle 50"/>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20509" name="Picture 51"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20503" name="Rectangle 64"/>
          <p:cNvSpPr>
            <a:spLocks noChangeArrowheads="1"/>
          </p:cNvSpPr>
          <p:nvPr/>
        </p:nvSpPr>
        <p:spPr bwMode="auto">
          <a:xfrm>
            <a:off x="152400" y="609600"/>
            <a:ext cx="3352800" cy="400110"/>
          </a:xfrm>
          <a:prstGeom prst="rect">
            <a:avLst/>
          </a:prstGeom>
          <a:noFill/>
          <a:ln w="9525" algn="ctr">
            <a:noFill/>
            <a:miter lim="800000"/>
            <a:headEnd/>
            <a:tailEnd/>
          </a:ln>
        </p:spPr>
        <p:txBody>
          <a:bodyPr wrap="square">
            <a:spAutoFit/>
          </a:bodyPr>
          <a:lstStyle/>
          <a:p>
            <a:pPr marL="457200" indent="-457200">
              <a:spcBef>
                <a:spcPct val="0"/>
              </a:spcBef>
            </a:pPr>
            <a:r>
              <a:rPr lang="en-US" altLang="he-IL" dirty="0" smtClean="0">
                <a:solidFill>
                  <a:srgbClr val="C00000"/>
                </a:solidFill>
              </a:rPr>
              <a:t>Relation to other models</a:t>
            </a:r>
            <a:endParaRPr lang="en-US" altLang="he-IL" dirty="0">
              <a:solidFill>
                <a:srgbClr val="C00000"/>
              </a:solidFill>
            </a:endParaRPr>
          </a:p>
        </p:txBody>
      </p:sp>
      <p:cxnSp>
        <p:nvCxnSpPr>
          <p:cNvPr id="65" name="Straight Connector 64"/>
          <p:cNvCxnSpPr/>
          <p:nvPr/>
        </p:nvCxnSpPr>
        <p:spPr bwMode="auto">
          <a:xfrm>
            <a:off x="3733800" y="6477000"/>
            <a:ext cx="4876800" cy="0"/>
          </a:xfrm>
          <a:prstGeom prst="line">
            <a:avLst/>
          </a:prstGeom>
          <a:noFill/>
          <a:ln w="9525" cap="flat" cmpd="sng" algn="ctr">
            <a:noFill/>
            <a:prstDash val="solid"/>
            <a:round/>
            <a:headEnd type="none" w="med" len="med"/>
            <a:tailEnd type="none" w="med" len="med"/>
          </a:ln>
          <a:effectLst/>
        </p:spPr>
      </p:cxnSp>
      <p:grpSp>
        <p:nvGrpSpPr>
          <p:cNvPr id="28" name="Group 27"/>
          <p:cNvGrpSpPr/>
          <p:nvPr/>
        </p:nvGrpSpPr>
        <p:grpSpPr>
          <a:xfrm>
            <a:off x="254888" y="1951051"/>
            <a:ext cx="3845222" cy="792149"/>
            <a:chOff x="307938" y="5638800"/>
            <a:chExt cx="3845222" cy="792149"/>
          </a:xfrm>
        </p:grpSpPr>
        <mc:AlternateContent xmlns:mc="http://schemas.openxmlformats.org/markup-compatibility/2006" xmlns:a14="http://schemas.microsoft.com/office/drawing/2010/main">
          <mc:Choice Requires="a14">
            <p:sp>
              <p:nvSpPr>
                <p:cNvPr id="29" name="TextBox 28"/>
                <p:cNvSpPr txBox="1"/>
                <p:nvPr/>
              </p:nvSpPr>
              <p:spPr>
                <a:xfrm>
                  <a:off x="307938" y="5638800"/>
                  <a:ext cx="325031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m:t>
                            </m:r>
                          </m:e>
                          <m:sub>
                            <m:r>
                              <a:rPr lang="en-US" b="0" i="1" smtClean="0">
                                <a:solidFill>
                                  <a:srgbClr val="000000"/>
                                </a:solidFill>
                                <a:latin typeface="Cambria Math"/>
                              </a:rPr>
                              <m:t>𝑡</m:t>
                            </m:r>
                          </m:sub>
                        </m:sSub>
                        <m:r>
                          <a:rPr lang="en-US" i="1" smtClean="0">
                            <a:solidFill>
                              <a:srgbClr val="000000"/>
                            </a:solidFill>
                            <a:latin typeface="Cambria Math"/>
                          </a:rPr>
                          <m:t>𝐵</m:t>
                        </m:r>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i="1" smtClean="0">
                                <a:solidFill>
                                  <a:srgbClr val="000000"/>
                                </a:solidFill>
                                <a:latin typeface="Cambria Math"/>
                              </a:rPr>
                              <m:t>𝐵</m:t>
                            </m:r>
                          </m:sub>
                        </m:sSub>
                        <m:r>
                          <a:rPr lang="en-US" i="1" smtClean="0">
                            <a:solidFill>
                              <a:srgbClr val="000000"/>
                            </a:solidFill>
                            <a:latin typeface="Cambria Math"/>
                          </a:rPr>
                          <m:t>𝐵</m:t>
                        </m:r>
                        <m:r>
                          <a:rPr lang="en-US" i="1" smtClean="0">
                            <a:solidFill>
                              <a:srgbClr val="000000"/>
                            </a:solidFill>
                            <a:latin typeface="Cambria Math"/>
                          </a:rPr>
                          <m:t>−</m:t>
                        </m:r>
                        <m:r>
                          <a:rPr lang="en-US" i="1" smtClean="0">
                            <a:solidFill>
                              <a:srgbClr val="000000"/>
                            </a:solidFill>
                            <a:latin typeface="Cambria Math"/>
                          </a:rPr>
                          <m:t>𝑀𝐵</m:t>
                        </m:r>
                        <m:r>
                          <a:rPr lang="en-US" i="1" smtClean="0">
                            <a:solidFill>
                              <a:srgbClr val="000000"/>
                            </a:solidFill>
                            <a:latin typeface="Cambria Math"/>
                          </a:rPr>
                          <m:t>+</m:t>
                        </m:r>
                        <m:sSup>
                          <m:sSupPr>
                            <m:ctrlPr>
                              <a:rPr lang="en-US" i="1" smtClean="0">
                                <a:solidFill>
                                  <a:srgbClr val="000000"/>
                                </a:solidFill>
                                <a:latin typeface="Cambria Math"/>
                              </a:rPr>
                            </m:ctrlPr>
                          </m:sSupPr>
                          <m:e>
                            <m:sSub>
                              <m:sSubPr>
                                <m:ctrlPr>
                                  <a:rPr lang="en-US" i="1" smtClean="0">
                                    <a:solidFill>
                                      <a:srgbClr val="000000"/>
                                    </a:solidFill>
                                    <a:latin typeface="Cambria Math"/>
                                  </a:rPr>
                                </m:ctrlPr>
                              </m:sSubPr>
                              <m:e>
                                <m:r>
                                  <a:rPr lang="en-US" i="1" smtClean="0">
                                    <a:solidFill>
                                      <a:srgbClr val="000000"/>
                                    </a:solidFill>
                                    <a:latin typeface="Cambria Math"/>
                                  </a:rPr>
                                  <m:t>𝐷</m:t>
                                </m:r>
                              </m:e>
                              <m:sub>
                                <m:r>
                                  <a:rPr lang="en-US" i="1" smtClean="0">
                                    <a:solidFill>
                                      <a:srgbClr val="000000"/>
                                    </a:solidFill>
                                    <a:latin typeface="Cambria Math"/>
                                  </a:rPr>
                                  <m:t>𝐵</m:t>
                                </m:r>
                              </m:sub>
                            </m:sSub>
                            <m:r>
                              <a:rPr lang="en-US" smtClean="0">
                                <a:solidFill>
                                  <a:srgbClr val="000000"/>
                                </a:solidFill>
                                <a:latin typeface="Cambria Math"/>
                              </a:rPr>
                              <m:t>𝛻</m:t>
                            </m:r>
                          </m:e>
                          <m:sup>
                            <m:r>
                              <a:rPr lang="en-US" i="1" smtClean="0">
                                <a:solidFill>
                                  <a:srgbClr val="000000"/>
                                </a:solidFill>
                                <a:latin typeface="Cambria Math"/>
                              </a:rPr>
                              <m:t>2</m:t>
                            </m:r>
                          </m:sup>
                        </m:sSup>
                        <m:r>
                          <a:rPr lang="en-US" i="1" smtClean="0">
                            <a:solidFill>
                              <a:srgbClr val="000000"/>
                            </a:solidFill>
                            <a:latin typeface="Cambria Math"/>
                          </a:rPr>
                          <m:t>𝐵</m:t>
                        </m:r>
                      </m:oMath>
                    </m:oMathPara>
                  </a14:m>
                  <a:endParaRPr lang="en-US" dirty="0" smtClean="0">
                    <a:solidFill>
                      <a:srgbClr val="00000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307938" y="5638800"/>
                  <a:ext cx="3250312" cy="400110"/>
                </a:xfrm>
                <a:prstGeom prst="rect">
                  <a:avLst/>
                </a:prstGeom>
                <a:blipFill rotWithShape="1">
                  <a:blip r:embed="rId4"/>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315315" y="6030839"/>
                  <a:ext cx="383784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m:t>
                            </m:r>
                          </m:e>
                          <m:sub>
                            <m:r>
                              <a:rPr lang="en-US" b="0" i="1" smtClean="0">
                                <a:solidFill>
                                  <a:srgbClr val="000000"/>
                                </a:solidFill>
                                <a:latin typeface="Cambria Math"/>
                              </a:rPr>
                              <m:t>𝑡</m:t>
                            </m:r>
                          </m:sub>
                        </m:sSub>
                        <m:r>
                          <a:rPr lang="en-US" i="1" smtClean="0">
                            <a:solidFill>
                              <a:srgbClr val="000000"/>
                            </a:solidFill>
                            <a:latin typeface="Cambria Math"/>
                          </a:rPr>
                          <m:t>𝑊</m:t>
                        </m:r>
                        <m:r>
                          <a:rPr lang="en-US" i="1">
                            <a:solidFill>
                              <a:srgbClr val="000000"/>
                            </a:solidFill>
                            <a:latin typeface="Cambria Math"/>
                          </a:rPr>
                          <m:t>=</m:t>
                        </m:r>
                        <m:sSub>
                          <m:sSubPr>
                            <m:ctrlPr>
                              <a:rPr lang="en-US" i="1" smtClean="0">
                                <a:solidFill>
                                  <a:srgbClr val="000000"/>
                                </a:solidFill>
                                <a:latin typeface="Cambria Math"/>
                              </a:rPr>
                            </m:ctrlPr>
                          </m:sSubPr>
                          <m:e>
                            <m:r>
                              <a:rPr lang="en-US" b="0" i="1" smtClean="0">
                                <a:solidFill>
                                  <a:srgbClr val="000000"/>
                                </a:solidFill>
                                <a:latin typeface="Cambria Math"/>
                              </a:rPr>
                              <m:t>𝑃</m:t>
                            </m:r>
                            <m:r>
                              <a:rPr lang="en-US" i="1" smtClean="0">
                                <a:solidFill>
                                  <a:srgbClr val="000000"/>
                                </a:solidFill>
                                <a:latin typeface="Cambria Math"/>
                              </a:rPr>
                              <m:t>−</m:t>
                            </m:r>
                            <m:r>
                              <a:rPr lang="en-US" i="1" smtClean="0">
                                <a:solidFill>
                                  <a:srgbClr val="000000"/>
                                </a:solidFill>
                                <a:latin typeface="Cambria Math"/>
                              </a:rPr>
                              <m:t>𝐿𝑊</m:t>
                            </m:r>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i="1" smtClean="0">
                                    <a:solidFill>
                                      <a:srgbClr val="000000"/>
                                    </a:solidFill>
                                    <a:latin typeface="Cambria Math"/>
                                  </a:rPr>
                                  <m:t>𝑊</m:t>
                                </m:r>
                              </m:sub>
                            </m:sSub>
                            <m:r>
                              <a:rPr lang="en-US" i="1" smtClean="0">
                                <a:solidFill>
                                  <a:srgbClr val="000000"/>
                                </a:solidFill>
                                <a:latin typeface="Cambria Math"/>
                              </a:rPr>
                              <m:t>𝑊</m:t>
                            </m:r>
                          </m:e>
                          <m:sub>
                            <m:r>
                              <a:rPr lang="en-US" i="1" smtClean="0">
                                <a:solidFill>
                                  <a:srgbClr val="000000"/>
                                </a:solidFill>
                                <a:latin typeface="Cambria Math"/>
                              </a:rPr>
                              <m:t> </m:t>
                            </m:r>
                          </m:sub>
                        </m:sSub>
                        <m:r>
                          <a:rPr lang="en-US" i="1" smtClean="0">
                            <a:solidFill>
                              <a:srgbClr val="000000"/>
                            </a:solidFill>
                            <a:latin typeface="Cambria Math"/>
                          </a:rPr>
                          <m:t>+</m:t>
                        </m:r>
                        <m:r>
                          <a:rPr lang="en-US" b="0" i="1" smtClean="0">
                            <a:solidFill>
                              <a:srgbClr val="0000FF"/>
                            </a:solidFill>
                            <a:latin typeface="Cambria Math"/>
                          </a:rPr>
                          <m:t>𝑉</m:t>
                        </m:r>
                        <m:sSub>
                          <m:sSubPr>
                            <m:ctrlPr>
                              <a:rPr lang="en-US" b="0" i="1" smtClean="0">
                                <a:solidFill>
                                  <a:srgbClr val="0000FF"/>
                                </a:solidFill>
                                <a:latin typeface="Cambria Math"/>
                              </a:rPr>
                            </m:ctrlPr>
                          </m:sSubPr>
                          <m:e>
                            <m:r>
                              <a:rPr lang="en-US" b="0" i="1" smtClean="0">
                                <a:solidFill>
                                  <a:srgbClr val="0000FF"/>
                                </a:solidFill>
                                <a:latin typeface="Cambria Math"/>
                              </a:rPr>
                              <m:t>𝜕</m:t>
                            </m:r>
                          </m:e>
                          <m:sub>
                            <m:r>
                              <a:rPr lang="en-US" b="0" i="1" smtClean="0">
                                <a:solidFill>
                                  <a:srgbClr val="0000FF"/>
                                </a:solidFill>
                                <a:latin typeface="Cambria Math"/>
                              </a:rPr>
                              <m:t>𝑥</m:t>
                            </m:r>
                          </m:sub>
                        </m:sSub>
                        <m:r>
                          <a:rPr lang="en-US" b="0" i="1" smtClean="0">
                            <a:solidFill>
                              <a:srgbClr val="0000FF"/>
                            </a:solidFill>
                            <a:latin typeface="Cambria Math"/>
                          </a:rPr>
                          <m:t>𝑊</m:t>
                        </m:r>
                      </m:oMath>
                    </m:oMathPara>
                  </a14:m>
                  <a:endParaRPr lang="en-US" dirty="0" smtClean="0">
                    <a:solidFill>
                      <a:srgbClr val="0000FF"/>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315315" y="6030839"/>
                  <a:ext cx="3837845" cy="400110"/>
                </a:xfrm>
                <a:prstGeom prst="rect">
                  <a:avLst/>
                </a:prstGeom>
                <a:blipFill rotWithShape="1">
                  <a:blip r:embed="rId5"/>
                  <a:stretch>
                    <a:fillRect b="-1515"/>
                  </a:stretch>
                </a:blipFill>
              </p:spPr>
              <p:txBody>
                <a:bodyPr/>
                <a:lstStyle/>
                <a:p>
                  <a:r>
                    <a:rPr lang="en-US">
                      <a:noFill/>
                    </a:rPr>
                    <a:t> </a:t>
                  </a:r>
                </a:p>
              </p:txBody>
            </p:sp>
          </mc:Fallback>
        </mc:AlternateContent>
      </p:grpSp>
      <p:sp>
        <p:nvSpPr>
          <p:cNvPr id="32" name="Rectangle 64"/>
          <p:cNvSpPr>
            <a:spLocks noChangeArrowheads="1"/>
          </p:cNvSpPr>
          <p:nvPr/>
        </p:nvSpPr>
        <p:spPr bwMode="auto">
          <a:xfrm>
            <a:off x="182300" y="990600"/>
            <a:ext cx="8537838" cy="830997"/>
          </a:xfrm>
          <a:prstGeom prst="rect">
            <a:avLst/>
          </a:prstGeom>
          <a:noFill/>
          <a:ln w="9525" algn="ctr">
            <a:noFill/>
            <a:miter lim="800000"/>
            <a:headEnd/>
            <a:tailEnd/>
          </a:ln>
        </p:spPr>
        <p:txBody>
          <a:bodyPr wrap="square">
            <a:spAutoFit/>
          </a:bodyPr>
          <a:lstStyle/>
          <a:p>
            <a:pPr marL="457200" indent="-457200">
              <a:spcBef>
                <a:spcPct val="0"/>
              </a:spcBef>
            </a:pPr>
            <a:r>
              <a:rPr lang="en-US" altLang="he-IL" dirty="0" err="1" smtClean="0"/>
              <a:t>Klausmeier</a:t>
            </a:r>
            <a:r>
              <a:rPr lang="en-US" altLang="he-IL" dirty="0" smtClean="0"/>
              <a:t> model </a:t>
            </a:r>
            <a:r>
              <a:rPr lang="en-US" altLang="he-IL" sz="1400" dirty="0" smtClean="0"/>
              <a:t>(</a:t>
            </a:r>
            <a:r>
              <a:rPr lang="en-US" altLang="he-IL" sz="1400" dirty="0" err="1" smtClean="0"/>
              <a:t>Klausmeier</a:t>
            </a:r>
            <a:r>
              <a:rPr lang="en-US" altLang="he-IL" sz="1400" dirty="0" smtClean="0"/>
              <a:t>, Science 1999</a:t>
            </a:r>
            <a:r>
              <a:rPr lang="en-US" altLang="he-IL" sz="1400" dirty="0"/>
              <a:t>; </a:t>
            </a:r>
            <a:r>
              <a:rPr lang="en-US" altLang="he-IL" sz="1400" dirty="0" err="1" smtClean="0"/>
              <a:t>Ursino</a:t>
            </a:r>
            <a:r>
              <a:rPr lang="en-US" altLang="he-IL" sz="1400" dirty="0" smtClean="0"/>
              <a:t>, </a:t>
            </a:r>
            <a:r>
              <a:rPr lang="en-US" sz="1400" dirty="0" smtClean="0">
                <a:latin typeface="AdvPSTim-I"/>
              </a:rPr>
              <a:t>Adv. Water Res. </a:t>
            </a:r>
            <a:r>
              <a:rPr lang="en-US" altLang="he-IL" sz="1400" dirty="0" smtClean="0"/>
              <a:t>2005; Sherratt</a:t>
            </a:r>
            <a:r>
              <a:rPr lang="en-US" altLang="he-IL" sz="1400" dirty="0"/>
              <a:t>, J</a:t>
            </a:r>
            <a:r>
              <a:rPr lang="en-US" altLang="he-IL" sz="1400" dirty="0" smtClean="0"/>
              <a:t>.</a:t>
            </a:r>
          </a:p>
          <a:p>
            <a:pPr marL="457200" indent="-457200">
              <a:spcBef>
                <a:spcPct val="0"/>
              </a:spcBef>
            </a:pPr>
            <a:r>
              <a:rPr lang="en-US" altLang="he-IL" sz="1400" dirty="0" smtClean="0"/>
              <a:t>Math</a:t>
            </a:r>
            <a:r>
              <a:rPr lang="en-US" altLang="he-IL" sz="1400" dirty="0"/>
              <a:t>. Biol</a:t>
            </a:r>
            <a:r>
              <a:rPr lang="en-US" altLang="he-IL" sz="1400" dirty="0" smtClean="0"/>
              <a:t>. 2005; </a:t>
            </a:r>
            <a:r>
              <a:rPr lang="en-US" altLang="he-IL" sz="1400" dirty="0" err="1" smtClean="0"/>
              <a:t>Sherrat</a:t>
            </a:r>
            <a:r>
              <a:rPr lang="en-US" altLang="he-IL" sz="1400" dirty="0" smtClean="0"/>
              <a:t> &amp; </a:t>
            </a:r>
            <a:r>
              <a:rPr lang="en-US" altLang="he-IL" sz="1400" dirty="0" err="1" smtClean="0"/>
              <a:t>Synodinos</a:t>
            </a:r>
            <a:r>
              <a:rPr lang="en-US" altLang="he-IL" sz="1400" dirty="0" smtClean="0"/>
              <a:t>, DCDS 2012; Sherratt, PNAS 2015; </a:t>
            </a:r>
            <a:r>
              <a:rPr lang="en-US" sz="1400" dirty="0">
                <a:latin typeface="CMR12"/>
              </a:rPr>
              <a:t>van der </a:t>
            </a:r>
            <a:r>
              <a:rPr lang="en-US" sz="1400" dirty="0" err="1" smtClean="0">
                <a:latin typeface="CMR12"/>
              </a:rPr>
              <a:t>Stelt</a:t>
            </a:r>
            <a:r>
              <a:rPr lang="en-US" sz="1400" dirty="0" smtClean="0">
                <a:latin typeface="CMR12"/>
              </a:rPr>
              <a:t> et al., J.</a:t>
            </a:r>
          </a:p>
          <a:p>
            <a:pPr marL="457200" indent="-457200">
              <a:spcBef>
                <a:spcPct val="0"/>
              </a:spcBef>
            </a:pPr>
            <a:r>
              <a:rPr lang="en-US" sz="1400" dirty="0" smtClean="0">
                <a:latin typeface="CMR12"/>
              </a:rPr>
              <a:t>Nonlinear Sci. 2013; </a:t>
            </a:r>
            <a:r>
              <a:rPr lang="en-US" sz="1400" dirty="0" err="1" smtClean="0">
                <a:latin typeface="AdvHelv_R"/>
              </a:rPr>
              <a:t>Siero</a:t>
            </a:r>
            <a:r>
              <a:rPr lang="en-US" sz="1400" dirty="0" smtClean="0">
                <a:latin typeface="AdvHelv_R"/>
              </a:rPr>
              <a:t> et al., Chaos 2015</a:t>
            </a:r>
            <a:r>
              <a:rPr lang="en-US" altLang="he-IL" sz="1400" dirty="0" smtClean="0"/>
              <a:t>):</a:t>
            </a:r>
            <a:endParaRPr lang="en-US" altLang="he-IL" sz="1400" dirty="0"/>
          </a:p>
        </p:txBody>
      </p:sp>
      <mc:AlternateContent xmlns:mc="http://schemas.openxmlformats.org/markup-compatibility/2006" xmlns:a14="http://schemas.microsoft.com/office/drawing/2010/main">
        <mc:Choice Requires="a14">
          <p:sp>
            <p:nvSpPr>
              <p:cNvPr id="3" name="Rectangle 2"/>
              <p:cNvSpPr/>
              <p:nvPr/>
            </p:nvSpPr>
            <p:spPr>
              <a:xfrm>
                <a:off x="4876800" y="1951051"/>
                <a:ext cx="283436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𝐺</m:t>
                          </m:r>
                        </m:e>
                        <m:sub>
                          <m:r>
                            <a:rPr lang="en-US" i="1">
                              <a:solidFill>
                                <a:srgbClr val="000000"/>
                              </a:solidFill>
                              <a:latin typeface="Cambria Math"/>
                            </a:rPr>
                            <m:t>𝐵</m:t>
                          </m:r>
                        </m:sub>
                      </m:sSub>
                      <m:r>
                        <a:rPr lang="en-US" b="0" i="1" smtClean="0">
                          <a:solidFill>
                            <a:srgbClr val="000000"/>
                          </a:solidFill>
                          <a:latin typeface="Cambria Math"/>
                        </a:rPr>
                        <m:t>=</m:t>
                      </m:r>
                      <m:r>
                        <m:rPr>
                          <m:sty m:val="p"/>
                        </m:rPr>
                        <a:rPr lang="en-US" b="0" i="0" smtClean="0">
                          <a:solidFill>
                            <a:srgbClr val="000000"/>
                          </a:solidFill>
                          <a:latin typeface="Cambria Math"/>
                        </a:rPr>
                        <m:t>Λ</m:t>
                      </m:r>
                      <m:r>
                        <a:rPr lang="en-US" b="0" i="1" smtClean="0">
                          <a:solidFill>
                            <a:srgbClr val="000000"/>
                          </a:solidFill>
                          <a:latin typeface="Cambria Math"/>
                        </a:rPr>
                        <m:t>𝑊𝐵</m:t>
                      </m:r>
                      <m:r>
                        <a:rPr lang="en-US" b="0" i="1" smtClean="0">
                          <a:solidFill>
                            <a:srgbClr val="000000"/>
                          </a:solidFill>
                          <a:latin typeface="Cambria Math"/>
                        </a:rPr>
                        <m:t>       (</m:t>
                      </m:r>
                      <m:r>
                        <a:rPr lang="en-US" b="0" i="1" smtClean="0">
                          <a:solidFill>
                            <a:srgbClr val="000000"/>
                          </a:solidFill>
                          <a:latin typeface="Cambria Math"/>
                        </a:rPr>
                        <m:t>𝐾</m:t>
                      </m:r>
                      <m:r>
                        <a:rPr lang="en-US" b="0" i="1" smtClean="0">
                          <a:solidFill>
                            <a:srgbClr val="000000"/>
                          </a:solidFill>
                          <a:latin typeface="Cambria Math"/>
                        </a:rPr>
                        <m:t>→∞)</m:t>
                      </m:r>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4876800" y="1951051"/>
                <a:ext cx="2834366" cy="400110"/>
              </a:xfrm>
              <a:prstGeom prst="rect">
                <a:avLst/>
              </a:prstGeom>
              <a:blipFill rotWithShape="1">
                <a:blip r:embed="rId6"/>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885880" y="2319940"/>
                <a:ext cx="138217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𝐺</m:t>
                          </m:r>
                        </m:e>
                        <m:sub>
                          <m:r>
                            <a:rPr lang="en-US" b="0" i="1" smtClean="0">
                              <a:solidFill>
                                <a:srgbClr val="000000"/>
                              </a:solidFill>
                              <a:latin typeface="Cambria Math"/>
                            </a:rPr>
                            <m:t>𝑊</m:t>
                          </m:r>
                        </m:sub>
                      </m:sSub>
                      <m:r>
                        <a:rPr lang="en-US" b="0" i="1" smtClean="0">
                          <a:solidFill>
                            <a:srgbClr val="000000"/>
                          </a:solidFill>
                          <a:latin typeface="Cambria Math"/>
                        </a:rPr>
                        <m:t>=</m:t>
                      </m:r>
                      <m:r>
                        <m:rPr>
                          <m:sty m:val="p"/>
                        </m:rPr>
                        <a:rPr lang="en-US" b="0" i="0" smtClean="0">
                          <a:solidFill>
                            <a:srgbClr val="000000"/>
                          </a:solidFill>
                          <a:latin typeface="Cambria Math"/>
                        </a:rPr>
                        <m:t>Γ</m:t>
                      </m:r>
                      <m:sSup>
                        <m:sSupPr>
                          <m:ctrlPr>
                            <a:rPr lang="en-US" b="0" i="1" smtClean="0">
                              <a:solidFill>
                                <a:srgbClr val="000000"/>
                              </a:solidFill>
                              <a:latin typeface="Cambria Math"/>
                            </a:rPr>
                          </m:ctrlPr>
                        </m:sSupPr>
                        <m:e>
                          <m:r>
                            <a:rPr lang="en-US" b="0" i="1" smtClean="0">
                              <a:solidFill>
                                <a:srgbClr val="000000"/>
                              </a:solidFill>
                              <a:latin typeface="Cambria Math"/>
                            </a:rPr>
                            <m:t>𝐵</m:t>
                          </m:r>
                        </m:e>
                        <m:sup>
                          <m:r>
                            <a:rPr lang="en-US" b="0" i="1" smtClean="0">
                              <a:solidFill>
                                <a:srgbClr val="000000"/>
                              </a:solidFill>
                              <a:latin typeface="Cambria Math"/>
                            </a:rPr>
                            <m:t>2</m:t>
                          </m:r>
                        </m:sup>
                      </m:sSup>
                    </m:oMath>
                  </m:oMathPara>
                </a14:m>
                <a:endParaRPr lang="en-US" dirty="0"/>
              </a:p>
            </p:txBody>
          </p:sp>
        </mc:Choice>
        <mc:Fallback xmlns="">
          <p:sp>
            <p:nvSpPr>
              <p:cNvPr id="34" name="Rectangle 33"/>
              <p:cNvSpPr>
                <a:spLocks noRot="1" noChangeAspect="1" noMove="1" noResize="1" noEditPoints="1" noAdjustHandles="1" noChangeArrowheads="1" noChangeShapeType="1" noTextEdit="1"/>
              </p:cNvSpPr>
              <p:nvPr/>
            </p:nvSpPr>
            <p:spPr>
              <a:xfrm>
                <a:off x="4885880" y="2319940"/>
                <a:ext cx="1382173" cy="400110"/>
              </a:xfrm>
              <a:prstGeom prst="rect">
                <a:avLst/>
              </a:prstGeom>
              <a:blipFill rotWithShape="1">
                <a:blip r:embed="rId7"/>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496653" y="2307973"/>
                <a:ext cx="131228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a:rPr>
                        <m:t>(</m:t>
                      </m:r>
                      <m:sSub>
                        <m:sSubPr>
                          <m:ctrlPr>
                            <a:rPr lang="en-US" i="1" smtClean="0">
                              <a:solidFill>
                                <a:srgbClr val="000000"/>
                              </a:solidFill>
                              <a:latin typeface="Cambria Math"/>
                            </a:rPr>
                          </m:ctrlPr>
                        </m:sSubPr>
                        <m:e>
                          <m:r>
                            <a:rPr lang="en-US" i="1">
                              <a:solidFill>
                                <a:srgbClr val="000000"/>
                              </a:solidFill>
                              <a:latin typeface="Cambria Math"/>
                            </a:rPr>
                            <m:t>𝐷</m:t>
                          </m:r>
                        </m:e>
                        <m:sub>
                          <m:r>
                            <a:rPr lang="en-US" i="1">
                              <a:solidFill>
                                <a:srgbClr val="000000"/>
                              </a:solidFill>
                              <a:latin typeface="Cambria Math"/>
                            </a:rPr>
                            <m:t>𝑊</m:t>
                          </m:r>
                        </m:sub>
                      </m:sSub>
                      <m:r>
                        <a:rPr lang="en-US" b="0" i="1" smtClean="0">
                          <a:solidFill>
                            <a:srgbClr val="000000"/>
                          </a:solidFill>
                          <a:latin typeface="Cambria Math"/>
                        </a:rPr>
                        <m:t>=</m:t>
                      </m:r>
                      <m:r>
                        <a:rPr lang="en-US" b="0" i="1" smtClean="0">
                          <a:solidFill>
                            <a:srgbClr val="000000"/>
                          </a:solidFill>
                          <a:latin typeface="Cambria Math"/>
                        </a:rPr>
                        <m:t>0</m:t>
                      </m:r>
                      <m:r>
                        <a:rPr lang="en-US" b="0" i="1" smtClean="0">
                          <a:solidFill>
                            <a:srgbClr val="000000"/>
                          </a:solidFill>
                          <a:latin typeface="Cambria Math"/>
                        </a:rPr>
                        <m:t>)</m:t>
                      </m:r>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6496653" y="2307973"/>
                <a:ext cx="1312282" cy="400110"/>
              </a:xfrm>
              <a:prstGeom prst="rect">
                <a:avLst/>
              </a:prstGeom>
              <a:blipFill rotWithShape="1">
                <a:blip r:embed="rId8"/>
                <a:stretch>
                  <a:fillRect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64"/>
              <p:cNvSpPr>
                <a:spLocks noChangeArrowheads="1"/>
              </p:cNvSpPr>
              <p:nvPr/>
            </p:nvSpPr>
            <p:spPr bwMode="auto">
              <a:xfrm>
                <a:off x="187124" y="2791361"/>
                <a:ext cx="8533014" cy="1361911"/>
              </a:xfrm>
              <a:prstGeom prst="rect">
                <a:avLst/>
              </a:prstGeom>
              <a:noFill/>
              <a:ln w="9525" algn="ctr">
                <a:noFill/>
                <a:miter lim="800000"/>
                <a:headEnd/>
                <a:tailEnd/>
              </a:ln>
            </p:spPr>
            <p:txBody>
              <a:bodyPr wrap="square">
                <a:spAutoFit/>
              </a:bodyPr>
              <a:lstStyle/>
              <a:p>
                <a:pPr marL="457200" indent="-457200">
                  <a:spcBef>
                    <a:spcPct val="0"/>
                  </a:spcBef>
                </a:pPr>
                <a:r>
                  <a:rPr lang="en-US" altLang="he-IL" dirty="0" smtClean="0"/>
                  <a:t>Applies to sloped terrains only: </a:t>
                </a:r>
              </a:p>
              <a:p>
                <a:pPr marL="457200" indent="-457200">
                  <a:spcBef>
                    <a:spcPct val="0"/>
                  </a:spcBef>
                </a:pPr>
                <a:r>
                  <a:rPr lang="en-US" altLang="he-IL" dirty="0" smtClean="0">
                    <a:solidFill>
                      <a:srgbClr val="000000"/>
                    </a:solidFill>
                  </a:rPr>
                  <a:t>Here </a:t>
                </a:r>
                <a14:m>
                  <m:oMath xmlns:m="http://schemas.openxmlformats.org/officeDocument/2006/math">
                    <m:r>
                      <a:rPr lang="en-US" altLang="he-IL" i="1" dirty="0">
                        <a:solidFill>
                          <a:srgbClr val="000000"/>
                        </a:solidFill>
                        <a:latin typeface="Cambria Math"/>
                      </a:rPr>
                      <m:t>𝑊</m:t>
                    </m:r>
                  </m:oMath>
                </a14:m>
                <a:r>
                  <a:rPr lang="en-US" altLang="he-IL" dirty="0" smtClean="0"/>
                  <a:t> stands for </a:t>
                </a:r>
                <a:r>
                  <a:rPr lang="en-US" altLang="he-IL" dirty="0" smtClean="0">
                    <a:solidFill>
                      <a:srgbClr val="0000FF"/>
                    </a:solidFill>
                  </a:rPr>
                  <a:t>surface</a:t>
                </a:r>
                <a:r>
                  <a:rPr lang="en-US" altLang="he-IL" dirty="0" smtClean="0"/>
                  <a:t> water that flows downhill at speed </a:t>
                </a:r>
                <a14:m>
                  <m:oMath xmlns:m="http://schemas.openxmlformats.org/officeDocument/2006/math">
                    <m:r>
                      <a:rPr lang="en-US" altLang="he-IL" i="1" dirty="0" smtClean="0">
                        <a:latin typeface="Cambria Math"/>
                      </a:rPr>
                      <m:t>𝑉</m:t>
                    </m:r>
                  </m:oMath>
                </a14:m>
                <a:endParaRPr lang="en-US" altLang="he-IL" dirty="0" smtClean="0"/>
              </a:p>
              <a:p>
                <a:pPr marL="457200" indent="-457200">
                  <a:spcBef>
                    <a:spcPct val="0"/>
                  </a:spcBef>
                  <a:spcAft>
                    <a:spcPts val="300"/>
                  </a:spcAft>
                </a:pPr>
                <a:r>
                  <a:rPr lang="en-US" altLang="he-IL" dirty="0" smtClean="0"/>
                  <a:t>Pattern formation due to advection. </a:t>
                </a:r>
              </a:p>
              <a:p>
                <a:pPr marL="457200" indent="-457200">
                  <a:spcBef>
                    <a:spcPct val="0"/>
                  </a:spcBef>
                </a:pPr>
                <a:r>
                  <a:rPr lang="en-US" altLang="he-IL" dirty="0" smtClean="0"/>
                  <a:t>On a flat terrain </a:t>
                </a:r>
                <a14:m>
                  <m:oMath xmlns:m="http://schemas.openxmlformats.org/officeDocument/2006/math">
                    <m:d>
                      <m:dPr>
                        <m:ctrlPr>
                          <a:rPr lang="en-US" b="0" i="1" smtClean="0">
                            <a:solidFill>
                              <a:srgbClr val="000000"/>
                            </a:solidFill>
                            <a:latin typeface="Cambria Math"/>
                          </a:rPr>
                        </m:ctrlPr>
                      </m:dPr>
                      <m:e>
                        <m:r>
                          <a:rPr lang="en-US" i="1">
                            <a:solidFill>
                              <a:srgbClr val="000000"/>
                            </a:solidFill>
                            <a:latin typeface="Cambria Math"/>
                          </a:rPr>
                          <m:t>𝑉</m:t>
                        </m:r>
                        <m:r>
                          <a:rPr lang="en-US" b="0" i="0" smtClean="0">
                            <a:solidFill>
                              <a:srgbClr val="000000"/>
                            </a:solidFill>
                            <a:latin typeface="Cambria Math"/>
                          </a:rPr>
                          <m:t>=</m:t>
                        </m:r>
                        <m:r>
                          <a:rPr lang="en-US" b="0" i="0" smtClean="0">
                            <a:solidFill>
                              <a:srgbClr val="000000"/>
                            </a:solidFill>
                            <a:latin typeface="Cambria Math"/>
                          </a:rPr>
                          <m:t>0</m:t>
                        </m:r>
                      </m:e>
                    </m:d>
                    <m:r>
                      <a:rPr lang="en-US" b="0" i="0" smtClean="0">
                        <a:solidFill>
                          <a:srgbClr val="000000"/>
                        </a:solidFill>
                        <a:latin typeface="Cambria Math"/>
                      </a:rPr>
                      <m:t> </m:t>
                    </m:r>
                  </m:oMath>
                </a14:m>
                <a:r>
                  <a:rPr lang="en-US" altLang="he-IL" dirty="0" smtClean="0"/>
                  <a:t>stationary patterns cannot form.</a:t>
                </a:r>
                <a:endParaRPr lang="en-US" altLang="he-IL" dirty="0"/>
              </a:p>
            </p:txBody>
          </p:sp>
        </mc:Choice>
        <mc:Fallback xmlns="">
          <p:sp>
            <p:nvSpPr>
              <p:cNvPr id="36" name="Rectangle 64"/>
              <p:cNvSpPr>
                <a:spLocks noRot="1" noChangeAspect="1" noMove="1" noResize="1" noEditPoints="1" noAdjustHandles="1" noChangeArrowheads="1" noChangeShapeType="1" noTextEdit="1"/>
              </p:cNvSpPr>
              <p:nvPr/>
            </p:nvSpPr>
            <p:spPr bwMode="auto">
              <a:xfrm>
                <a:off x="187124" y="2791361"/>
                <a:ext cx="8533014" cy="1361911"/>
              </a:xfrm>
              <a:prstGeom prst="rect">
                <a:avLst/>
              </a:prstGeom>
              <a:blipFill rotWithShape="1">
                <a:blip r:embed="rId9"/>
                <a:stretch>
                  <a:fillRect l="-786" t="-2242" b="-7175"/>
                </a:stretch>
              </a:blipFill>
              <a:ln w="9525" algn="ctr">
                <a:noFill/>
                <a:miter lim="800000"/>
                <a:headEnd/>
                <a:tailEnd/>
              </a:ln>
            </p:spPr>
            <p:txBody>
              <a:bodyPr/>
              <a:lstStyle/>
              <a:p>
                <a:r>
                  <a:rPr lang="en-US">
                    <a:noFill/>
                  </a:rPr>
                  <a:t> </a:t>
                </a:r>
              </a:p>
            </p:txBody>
          </p:sp>
        </mc:Fallback>
      </mc:AlternateContent>
      <p:grpSp>
        <p:nvGrpSpPr>
          <p:cNvPr id="7" name="Group 6"/>
          <p:cNvGrpSpPr/>
          <p:nvPr/>
        </p:nvGrpSpPr>
        <p:grpSpPr>
          <a:xfrm>
            <a:off x="182299" y="4148740"/>
            <a:ext cx="8199701" cy="1912535"/>
            <a:chOff x="182299" y="4148740"/>
            <a:chExt cx="8199701" cy="1912535"/>
          </a:xfrm>
        </p:grpSpPr>
        <mc:AlternateContent xmlns:mc="http://schemas.openxmlformats.org/markup-compatibility/2006" xmlns:a14="http://schemas.microsoft.com/office/drawing/2010/main">
          <mc:Choice Requires="a14">
            <p:sp>
              <p:nvSpPr>
                <p:cNvPr id="42" name="Rectangle 64"/>
                <p:cNvSpPr>
                  <a:spLocks noChangeArrowheads="1"/>
                </p:cNvSpPr>
                <p:nvPr/>
              </p:nvSpPr>
              <p:spPr bwMode="auto">
                <a:xfrm>
                  <a:off x="187125" y="5353389"/>
                  <a:ext cx="8194875" cy="707886"/>
                </a:xfrm>
                <a:prstGeom prst="rect">
                  <a:avLst/>
                </a:prstGeom>
                <a:noFill/>
                <a:ln w="9525" algn="ctr">
                  <a:noFill/>
                  <a:miter lim="800000"/>
                  <a:headEnd/>
                  <a:tailEnd/>
                </a:ln>
              </p:spPr>
              <p:txBody>
                <a:bodyPr wrap="square">
                  <a:spAutoFit/>
                </a:bodyPr>
                <a:lstStyle/>
                <a:p>
                  <a:pPr marL="457200" indent="-457200">
                    <a:spcBef>
                      <a:spcPct val="0"/>
                    </a:spcBef>
                  </a:pPr>
                  <a:r>
                    <a:rPr lang="en-US" altLang="he-IL" dirty="0" smtClean="0">
                      <a:solidFill>
                        <a:srgbClr val="000000"/>
                      </a:solidFill>
                    </a:rPr>
                    <a:t>Here </a:t>
                  </a:r>
                  <a14:m>
                    <m:oMath xmlns:m="http://schemas.openxmlformats.org/officeDocument/2006/math">
                      <m:r>
                        <a:rPr lang="en-US" altLang="he-IL" i="1" dirty="0">
                          <a:solidFill>
                            <a:srgbClr val="000000"/>
                          </a:solidFill>
                          <a:latin typeface="Cambria Math"/>
                        </a:rPr>
                        <m:t>𝑊</m:t>
                      </m:r>
                      <m:r>
                        <a:rPr lang="en-US" altLang="he-IL" i="1" dirty="0">
                          <a:solidFill>
                            <a:srgbClr val="000000"/>
                          </a:solidFill>
                          <a:latin typeface="Cambria Math"/>
                        </a:rPr>
                        <m:t> </m:t>
                      </m:r>
                    </m:oMath>
                  </a14:m>
                  <a:r>
                    <a:rPr lang="en-US" altLang="he-IL" dirty="0"/>
                    <a:t>stands for  </a:t>
                  </a:r>
                  <a:r>
                    <a:rPr lang="en-US" altLang="he-IL" dirty="0" smtClean="0">
                      <a:solidFill>
                        <a:srgbClr val="0000FF"/>
                      </a:solidFill>
                    </a:rPr>
                    <a:t>soil</a:t>
                  </a:r>
                  <a:r>
                    <a:rPr lang="en-US" altLang="he-IL" dirty="0" smtClean="0"/>
                    <a:t> water. </a:t>
                  </a:r>
                </a:p>
                <a:p>
                  <a:pPr marL="457200" indent="-457200">
                    <a:spcBef>
                      <a:spcPct val="0"/>
                    </a:spcBef>
                  </a:pPr>
                  <a:r>
                    <a:rPr lang="en-US" altLang="he-IL" dirty="0" smtClean="0"/>
                    <a:t>Pattern formation due to soil-water diffusion feedback. </a:t>
                  </a:r>
                </a:p>
              </p:txBody>
            </p:sp>
          </mc:Choice>
          <mc:Fallback xmlns="">
            <p:sp>
              <p:nvSpPr>
                <p:cNvPr id="42" name="Rectangle 64"/>
                <p:cNvSpPr>
                  <a:spLocks noRot="1" noChangeAspect="1" noMove="1" noResize="1" noEditPoints="1" noAdjustHandles="1" noChangeArrowheads="1" noChangeShapeType="1" noTextEdit="1"/>
                </p:cNvSpPr>
                <p:nvPr/>
              </p:nvSpPr>
              <p:spPr bwMode="auto">
                <a:xfrm>
                  <a:off x="187125" y="5353389"/>
                  <a:ext cx="8194875" cy="707886"/>
                </a:xfrm>
                <a:prstGeom prst="rect">
                  <a:avLst/>
                </a:prstGeom>
                <a:blipFill rotWithShape="1">
                  <a:blip r:embed="rId13"/>
                  <a:stretch>
                    <a:fillRect l="-818" t="-4310" b="-14655"/>
                  </a:stretch>
                </a:blipFill>
                <a:ln w="9525" algn="ctr">
                  <a:noFill/>
                  <a:miter lim="800000"/>
                  <a:headEnd/>
                  <a:tailEnd/>
                </a:ln>
              </p:spPr>
              <p:txBody>
                <a:bodyPr/>
                <a:lstStyle/>
                <a:p>
                  <a:r>
                    <a:rPr lang="en-US">
                      <a:noFill/>
                    </a:rPr>
                    <a:t> </a:t>
                  </a:r>
                </a:p>
              </p:txBody>
            </p:sp>
          </mc:Fallback>
        </mc:AlternateContent>
        <p:grpSp>
          <p:nvGrpSpPr>
            <p:cNvPr id="2" name="Group 1"/>
            <p:cNvGrpSpPr/>
            <p:nvPr/>
          </p:nvGrpSpPr>
          <p:grpSpPr>
            <a:xfrm>
              <a:off x="182299" y="4148740"/>
              <a:ext cx="7528867" cy="1185260"/>
              <a:chOff x="182299" y="4148740"/>
              <a:chExt cx="7528867" cy="1185260"/>
            </a:xfrm>
          </p:grpSpPr>
          <p:sp>
            <p:nvSpPr>
              <p:cNvPr id="38" name="Rectangle 64"/>
              <p:cNvSpPr>
                <a:spLocks noChangeArrowheads="1"/>
              </p:cNvSpPr>
              <p:nvPr/>
            </p:nvSpPr>
            <p:spPr bwMode="auto">
              <a:xfrm>
                <a:off x="182299" y="4148740"/>
                <a:ext cx="5975041" cy="400110"/>
              </a:xfrm>
              <a:prstGeom prst="rect">
                <a:avLst/>
              </a:prstGeom>
              <a:noFill/>
              <a:ln w="9525" algn="ctr">
                <a:noFill/>
                <a:miter lim="800000"/>
                <a:headEnd/>
                <a:tailEnd/>
              </a:ln>
            </p:spPr>
            <p:txBody>
              <a:bodyPr wrap="square">
                <a:spAutoFit/>
              </a:bodyPr>
              <a:lstStyle/>
              <a:p>
                <a:pPr marL="457200" indent="-457200">
                  <a:spcBef>
                    <a:spcPct val="0"/>
                  </a:spcBef>
                </a:pPr>
                <a:r>
                  <a:rPr lang="en-US" altLang="he-IL" dirty="0" smtClean="0"/>
                  <a:t>Gray-Scott model:</a:t>
                </a:r>
                <a:endParaRPr lang="en-US" altLang="he-IL" dirty="0"/>
              </a:p>
            </p:txBody>
          </p:sp>
          <p:grpSp>
            <p:nvGrpSpPr>
              <p:cNvPr id="39" name="Group 38"/>
              <p:cNvGrpSpPr/>
              <p:nvPr/>
            </p:nvGrpSpPr>
            <p:grpSpPr>
              <a:xfrm>
                <a:off x="258003" y="4541851"/>
                <a:ext cx="4130044" cy="792149"/>
                <a:chOff x="307938" y="5638800"/>
                <a:chExt cx="4130044" cy="792149"/>
              </a:xfrm>
            </p:grpSpPr>
            <mc:AlternateContent xmlns:mc="http://schemas.openxmlformats.org/markup-compatibility/2006" xmlns:a14="http://schemas.microsoft.com/office/drawing/2010/main">
              <mc:Choice Requires="a14">
                <p:sp>
                  <p:nvSpPr>
                    <p:cNvPr id="40" name="TextBox 39"/>
                    <p:cNvSpPr txBox="1"/>
                    <p:nvPr/>
                  </p:nvSpPr>
                  <p:spPr>
                    <a:xfrm>
                      <a:off x="307938" y="5638800"/>
                      <a:ext cx="325031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m:t>
                                </m:r>
                              </m:e>
                              <m:sub>
                                <m:r>
                                  <a:rPr lang="en-US" b="0" i="1" smtClean="0">
                                    <a:solidFill>
                                      <a:srgbClr val="000000"/>
                                    </a:solidFill>
                                    <a:latin typeface="Cambria Math"/>
                                  </a:rPr>
                                  <m:t>𝑡</m:t>
                                </m:r>
                              </m:sub>
                            </m:sSub>
                            <m:r>
                              <a:rPr lang="en-US" i="1" smtClean="0">
                                <a:solidFill>
                                  <a:srgbClr val="000000"/>
                                </a:solidFill>
                                <a:latin typeface="Cambria Math"/>
                              </a:rPr>
                              <m:t>𝐵</m:t>
                            </m:r>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i="1" smtClean="0">
                                    <a:solidFill>
                                      <a:srgbClr val="000000"/>
                                    </a:solidFill>
                                    <a:latin typeface="Cambria Math"/>
                                  </a:rPr>
                                  <m:t>𝐵</m:t>
                                </m:r>
                              </m:sub>
                            </m:sSub>
                            <m:r>
                              <a:rPr lang="en-US" i="1" smtClean="0">
                                <a:solidFill>
                                  <a:srgbClr val="000000"/>
                                </a:solidFill>
                                <a:latin typeface="Cambria Math"/>
                              </a:rPr>
                              <m:t>𝐵</m:t>
                            </m:r>
                            <m:r>
                              <a:rPr lang="en-US" i="1" smtClean="0">
                                <a:solidFill>
                                  <a:srgbClr val="000000"/>
                                </a:solidFill>
                                <a:latin typeface="Cambria Math"/>
                              </a:rPr>
                              <m:t>−</m:t>
                            </m:r>
                            <m:r>
                              <a:rPr lang="en-US" i="1" smtClean="0">
                                <a:solidFill>
                                  <a:srgbClr val="000000"/>
                                </a:solidFill>
                                <a:latin typeface="Cambria Math"/>
                              </a:rPr>
                              <m:t>𝑀𝐵</m:t>
                            </m:r>
                            <m:r>
                              <a:rPr lang="en-US" i="1" smtClean="0">
                                <a:solidFill>
                                  <a:srgbClr val="000000"/>
                                </a:solidFill>
                                <a:latin typeface="Cambria Math"/>
                              </a:rPr>
                              <m:t>+</m:t>
                            </m:r>
                            <m:sSup>
                              <m:sSupPr>
                                <m:ctrlPr>
                                  <a:rPr lang="en-US" i="1" smtClean="0">
                                    <a:solidFill>
                                      <a:srgbClr val="000000"/>
                                    </a:solidFill>
                                    <a:latin typeface="Cambria Math"/>
                                  </a:rPr>
                                </m:ctrlPr>
                              </m:sSupPr>
                              <m:e>
                                <m:sSub>
                                  <m:sSubPr>
                                    <m:ctrlPr>
                                      <a:rPr lang="en-US" i="1" smtClean="0">
                                        <a:solidFill>
                                          <a:srgbClr val="000000"/>
                                        </a:solidFill>
                                        <a:latin typeface="Cambria Math"/>
                                      </a:rPr>
                                    </m:ctrlPr>
                                  </m:sSubPr>
                                  <m:e>
                                    <m:r>
                                      <a:rPr lang="en-US" i="1" smtClean="0">
                                        <a:solidFill>
                                          <a:srgbClr val="000000"/>
                                        </a:solidFill>
                                        <a:latin typeface="Cambria Math"/>
                                      </a:rPr>
                                      <m:t>𝐷</m:t>
                                    </m:r>
                                  </m:e>
                                  <m:sub>
                                    <m:r>
                                      <a:rPr lang="en-US" i="1" smtClean="0">
                                        <a:solidFill>
                                          <a:srgbClr val="000000"/>
                                        </a:solidFill>
                                        <a:latin typeface="Cambria Math"/>
                                      </a:rPr>
                                      <m:t>𝐵</m:t>
                                    </m:r>
                                  </m:sub>
                                </m:sSub>
                                <m:r>
                                  <a:rPr lang="en-US" smtClean="0">
                                    <a:solidFill>
                                      <a:srgbClr val="000000"/>
                                    </a:solidFill>
                                    <a:latin typeface="Cambria Math"/>
                                  </a:rPr>
                                  <m:t>𝛻</m:t>
                                </m:r>
                              </m:e>
                              <m:sup>
                                <m:r>
                                  <a:rPr lang="en-US" i="1" smtClean="0">
                                    <a:solidFill>
                                      <a:srgbClr val="000000"/>
                                    </a:solidFill>
                                    <a:latin typeface="Cambria Math"/>
                                  </a:rPr>
                                  <m:t>2</m:t>
                                </m:r>
                              </m:sup>
                            </m:sSup>
                            <m:r>
                              <a:rPr lang="en-US" i="1" smtClean="0">
                                <a:solidFill>
                                  <a:srgbClr val="000000"/>
                                </a:solidFill>
                                <a:latin typeface="Cambria Math"/>
                              </a:rPr>
                              <m:t>𝐵</m:t>
                            </m:r>
                          </m:oMath>
                        </m:oMathPara>
                      </a14:m>
                      <a:endParaRPr lang="en-US" dirty="0" smtClean="0">
                        <a:solidFill>
                          <a:srgbClr val="00000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307938" y="5638800"/>
                      <a:ext cx="3250312" cy="400110"/>
                    </a:xfrm>
                    <a:prstGeom prst="rect">
                      <a:avLst/>
                    </a:prstGeom>
                    <a:blipFill rotWithShape="1">
                      <a:blip r:embed="rId11"/>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315315" y="6030839"/>
                      <a:ext cx="4122667" cy="400110"/>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m:t>
                                </m:r>
                              </m:e>
                              <m:sub>
                                <m:r>
                                  <a:rPr lang="en-US" b="0" i="1" smtClean="0">
                                    <a:solidFill>
                                      <a:srgbClr val="000000"/>
                                    </a:solidFill>
                                    <a:latin typeface="Cambria Math"/>
                                  </a:rPr>
                                  <m:t>𝑡</m:t>
                                </m:r>
                              </m:sub>
                            </m:sSub>
                            <m:r>
                              <a:rPr lang="en-US" i="1" smtClean="0">
                                <a:solidFill>
                                  <a:srgbClr val="000000"/>
                                </a:solidFill>
                                <a:latin typeface="Cambria Math"/>
                              </a:rPr>
                              <m:t>𝑊</m:t>
                            </m:r>
                            <m:r>
                              <a:rPr lang="en-US" i="1">
                                <a:solidFill>
                                  <a:srgbClr val="000000"/>
                                </a:solidFill>
                                <a:latin typeface="Cambria Math"/>
                              </a:rPr>
                              <m:t>=</m:t>
                            </m:r>
                            <m:sSub>
                              <m:sSubPr>
                                <m:ctrlPr>
                                  <a:rPr lang="en-US" i="1" smtClean="0">
                                    <a:solidFill>
                                      <a:srgbClr val="000000"/>
                                    </a:solidFill>
                                    <a:latin typeface="Cambria Math"/>
                                  </a:rPr>
                                </m:ctrlPr>
                              </m:sSubPr>
                              <m:e>
                                <m:r>
                                  <a:rPr lang="en-US" b="0" i="1" smtClean="0">
                                    <a:solidFill>
                                      <a:srgbClr val="000000"/>
                                    </a:solidFill>
                                    <a:latin typeface="Cambria Math"/>
                                  </a:rPr>
                                  <m:t>𝑃</m:t>
                                </m:r>
                                <m:r>
                                  <a:rPr lang="en-US" i="1" smtClean="0">
                                    <a:solidFill>
                                      <a:srgbClr val="000000"/>
                                    </a:solidFill>
                                    <a:latin typeface="Cambria Math"/>
                                  </a:rPr>
                                  <m:t>−</m:t>
                                </m:r>
                                <m:r>
                                  <a:rPr lang="en-US" i="1" smtClean="0">
                                    <a:solidFill>
                                      <a:srgbClr val="000000"/>
                                    </a:solidFill>
                                    <a:latin typeface="Cambria Math"/>
                                  </a:rPr>
                                  <m:t>𝐿𝑊</m:t>
                                </m:r>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i="1" smtClean="0">
                                        <a:solidFill>
                                          <a:srgbClr val="000000"/>
                                        </a:solidFill>
                                        <a:latin typeface="Cambria Math"/>
                                      </a:rPr>
                                      <m:t>𝑊</m:t>
                                    </m:r>
                                  </m:sub>
                                </m:sSub>
                                <m:r>
                                  <a:rPr lang="en-US" i="1" smtClean="0">
                                    <a:solidFill>
                                      <a:srgbClr val="000000"/>
                                    </a:solidFill>
                                    <a:latin typeface="Cambria Math"/>
                                  </a:rPr>
                                  <m:t>𝑊</m:t>
                                </m:r>
                              </m:e>
                              <m:sub>
                                <m:r>
                                  <a:rPr lang="en-US" i="1" smtClean="0">
                                    <a:solidFill>
                                      <a:srgbClr val="000000"/>
                                    </a:solidFill>
                                    <a:latin typeface="Cambria Math"/>
                                  </a:rPr>
                                  <m:t> </m:t>
                                </m:r>
                              </m:sub>
                            </m:sSub>
                            <m:r>
                              <a:rPr lang="en-US" i="1" smtClean="0">
                                <a:solidFill>
                                  <a:srgbClr val="000000"/>
                                </a:solidFill>
                                <a:latin typeface="Cambria Math"/>
                              </a:rPr>
                              <m:t>+</m:t>
                            </m:r>
                            <m:sSub>
                              <m:sSubPr>
                                <m:ctrlPr>
                                  <a:rPr lang="en-US" i="1" smtClean="0">
                                    <a:solidFill>
                                      <a:srgbClr val="0000FF"/>
                                    </a:solidFill>
                                    <a:latin typeface="Cambria Math"/>
                                  </a:rPr>
                                </m:ctrlPr>
                              </m:sSubPr>
                              <m:e>
                                <m:r>
                                  <a:rPr lang="en-US" i="1">
                                    <a:solidFill>
                                      <a:srgbClr val="0000FF"/>
                                    </a:solidFill>
                                    <a:latin typeface="Cambria Math"/>
                                  </a:rPr>
                                  <m:t> </m:t>
                                </m:r>
                                <m:r>
                                  <a:rPr lang="en-US" i="1">
                                    <a:solidFill>
                                      <a:srgbClr val="0000FF"/>
                                    </a:solidFill>
                                    <a:latin typeface="Cambria Math"/>
                                  </a:rPr>
                                  <m:t>𝐷</m:t>
                                </m:r>
                              </m:e>
                              <m:sub>
                                <m:r>
                                  <a:rPr lang="en-US" i="1">
                                    <a:solidFill>
                                      <a:srgbClr val="0000FF"/>
                                    </a:solidFill>
                                    <a:latin typeface="Cambria Math"/>
                                  </a:rPr>
                                  <m:t>𝑊</m:t>
                                </m:r>
                              </m:sub>
                            </m:sSub>
                            <m:sSup>
                              <m:sSupPr>
                                <m:ctrlPr>
                                  <a:rPr lang="en-US" i="1">
                                    <a:solidFill>
                                      <a:srgbClr val="0000FF"/>
                                    </a:solidFill>
                                    <a:latin typeface="Cambria Math"/>
                                  </a:rPr>
                                </m:ctrlPr>
                              </m:sSupPr>
                              <m:e>
                                <m:r>
                                  <a:rPr lang="en-US">
                                    <a:solidFill>
                                      <a:srgbClr val="0000FF"/>
                                    </a:solidFill>
                                    <a:latin typeface="Cambria Math"/>
                                  </a:rPr>
                                  <m:t>𝛻</m:t>
                                </m:r>
                              </m:e>
                              <m:sup>
                                <m:r>
                                  <a:rPr lang="en-US" i="1">
                                    <a:solidFill>
                                      <a:srgbClr val="0000FF"/>
                                    </a:solidFill>
                                    <a:latin typeface="Cambria Math"/>
                                  </a:rPr>
                                  <m:t>2</m:t>
                                </m:r>
                              </m:sup>
                            </m:sSup>
                            <m:r>
                              <a:rPr lang="en-US" i="1">
                                <a:solidFill>
                                  <a:srgbClr val="0000FF"/>
                                </a:solidFill>
                                <a:latin typeface="Cambria Math"/>
                              </a:rPr>
                              <m:t>𝑊</m:t>
                            </m:r>
                          </m:oMath>
                        </m:oMathPara>
                      </a14:m>
                      <a:endParaRPr lang="en-US" dirty="0">
                        <a:solidFill>
                          <a:srgbClr val="0000FF"/>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315315" y="6030839"/>
                      <a:ext cx="4122667" cy="400110"/>
                    </a:xfrm>
                    <a:prstGeom prst="rect">
                      <a:avLst/>
                    </a:prstGeom>
                    <a:blipFill rotWithShape="1">
                      <a:blip r:embed="rId12"/>
                      <a:stretch>
                        <a:fillRect b="-151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3" name="Rectangle 42"/>
                  <p:cNvSpPr/>
                  <p:nvPr/>
                </p:nvSpPr>
                <p:spPr>
                  <a:xfrm>
                    <a:off x="4876800" y="4518950"/>
                    <a:ext cx="283436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𝐺</m:t>
                              </m:r>
                            </m:e>
                            <m:sub>
                              <m:r>
                                <a:rPr lang="en-US" i="1">
                                  <a:solidFill>
                                    <a:srgbClr val="000000"/>
                                  </a:solidFill>
                                  <a:latin typeface="Cambria Math"/>
                                </a:rPr>
                                <m:t>𝐵</m:t>
                              </m:r>
                            </m:sub>
                          </m:sSub>
                          <m:r>
                            <a:rPr lang="en-US" b="0" i="1" smtClean="0">
                              <a:solidFill>
                                <a:srgbClr val="000000"/>
                              </a:solidFill>
                              <a:latin typeface="Cambria Math"/>
                            </a:rPr>
                            <m:t>=</m:t>
                          </m:r>
                          <m:r>
                            <m:rPr>
                              <m:sty m:val="p"/>
                            </m:rPr>
                            <a:rPr lang="en-US" b="0" i="0" smtClean="0">
                              <a:solidFill>
                                <a:srgbClr val="000000"/>
                              </a:solidFill>
                              <a:latin typeface="Cambria Math"/>
                            </a:rPr>
                            <m:t>Λ</m:t>
                          </m:r>
                          <m:r>
                            <a:rPr lang="en-US" b="0" i="1" smtClean="0">
                              <a:solidFill>
                                <a:srgbClr val="000000"/>
                              </a:solidFill>
                              <a:latin typeface="Cambria Math"/>
                            </a:rPr>
                            <m:t>𝑊𝐵</m:t>
                          </m:r>
                          <m:r>
                            <a:rPr lang="en-US" b="0" i="1" smtClean="0">
                              <a:solidFill>
                                <a:srgbClr val="000000"/>
                              </a:solidFill>
                              <a:latin typeface="Cambria Math"/>
                            </a:rPr>
                            <m:t>       (</m:t>
                          </m:r>
                          <m:r>
                            <a:rPr lang="en-US" b="0" i="1" smtClean="0">
                              <a:solidFill>
                                <a:srgbClr val="000000"/>
                              </a:solidFill>
                              <a:latin typeface="Cambria Math"/>
                            </a:rPr>
                            <m:t>𝐾</m:t>
                          </m:r>
                          <m:r>
                            <a:rPr lang="en-US" b="0" i="1" smtClean="0">
                              <a:solidFill>
                                <a:srgbClr val="000000"/>
                              </a:solidFill>
                              <a:latin typeface="Cambria Math"/>
                            </a:rPr>
                            <m:t>→∞)</m:t>
                          </m:r>
                        </m:oMath>
                      </m:oMathPara>
                    </a14:m>
                    <a:endParaRPr lang="en-US" dirty="0"/>
                  </a:p>
                </p:txBody>
              </p:sp>
            </mc:Choice>
            <mc:Fallback xmlns="">
              <p:sp>
                <p:nvSpPr>
                  <p:cNvPr id="43" name="Rectangle 42"/>
                  <p:cNvSpPr>
                    <a:spLocks noRot="1" noChangeAspect="1" noMove="1" noResize="1" noEditPoints="1" noAdjustHandles="1" noChangeArrowheads="1" noChangeShapeType="1" noTextEdit="1"/>
                  </p:cNvSpPr>
                  <p:nvPr/>
                </p:nvSpPr>
                <p:spPr>
                  <a:xfrm>
                    <a:off x="4876800" y="4518950"/>
                    <a:ext cx="2834366" cy="400110"/>
                  </a:xfrm>
                  <a:prstGeom prst="rect">
                    <a:avLst/>
                  </a:prstGeom>
                  <a:blipFill rotWithShape="1">
                    <a:blip r:embed="rId14"/>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4885880" y="4887839"/>
                    <a:ext cx="138217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𝐺</m:t>
                              </m:r>
                            </m:e>
                            <m:sub>
                              <m:r>
                                <a:rPr lang="en-US" b="0" i="1" smtClean="0">
                                  <a:solidFill>
                                    <a:srgbClr val="000000"/>
                                  </a:solidFill>
                                  <a:latin typeface="Cambria Math"/>
                                </a:rPr>
                                <m:t>𝑊</m:t>
                              </m:r>
                            </m:sub>
                          </m:sSub>
                          <m:r>
                            <a:rPr lang="en-US" b="0" i="1" smtClean="0">
                              <a:solidFill>
                                <a:srgbClr val="000000"/>
                              </a:solidFill>
                              <a:latin typeface="Cambria Math"/>
                            </a:rPr>
                            <m:t>=</m:t>
                          </m:r>
                          <m:r>
                            <m:rPr>
                              <m:sty m:val="p"/>
                            </m:rPr>
                            <a:rPr lang="en-US" b="0" i="0" smtClean="0">
                              <a:solidFill>
                                <a:srgbClr val="000000"/>
                              </a:solidFill>
                              <a:latin typeface="Cambria Math"/>
                            </a:rPr>
                            <m:t>Γ</m:t>
                          </m:r>
                          <m:sSup>
                            <m:sSupPr>
                              <m:ctrlPr>
                                <a:rPr lang="en-US" b="0" i="1" smtClean="0">
                                  <a:solidFill>
                                    <a:srgbClr val="000000"/>
                                  </a:solidFill>
                                  <a:latin typeface="Cambria Math"/>
                                </a:rPr>
                              </m:ctrlPr>
                            </m:sSupPr>
                            <m:e>
                              <m:r>
                                <a:rPr lang="en-US" b="0" i="1" smtClean="0">
                                  <a:solidFill>
                                    <a:srgbClr val="000000"/>
                                  </a:solidFill>
                                  <a:latin typeface="Cambria Math"/>
                                </a:rPr>
                                <m:t>𝐵</m:t>
                              </m:r>
                            </m:e>
                            <m:sup>
                              <m:r>
                                <a:rPr lang="en-US" b="0" i="1" smtClean="0">
                                  <a:solidFill>
                                    <a:srgbClr val="000000"/>
                                  </a:solidFill>
                                  <a:latin typeface="Cambria Math"/>
                                </a:rPr>
                                <m:t>2</m:t>
                              </m:r>
                            </m:sup>
                          </m:sSup>
                        </m:oMath>
                      </m:oMathPara>
                    </a14:m>
                    <a:endParaRPr lang="en-US" dirty="0"/>
                  </a:p>
                </p:txBody>
              </p:sp>
            </mc:Choice>
            <mc:Fallback xmlns="">
              <p:sp>
                <p:nvSpPr>
                  <p:cNvPr id="44" name="Rectangle 43"/>
                  <p:cNvSpPr>
                    <a:spLocks noRot="1" noChangeAspect="1" noMove="1" noResize="1" noEditPoints="1" noAdjustHandles="1" noChangeArrowheads="1" noChangeShapeType="1" noTextEdit="1"/>
                  </p:cNvSpPr>
                  <p:nvPr/>
                </p:nvSpPr>
                <p:spPr>
                  <a:xfrm>
                    <a:off x="4885880" y="4887839"/>
                    <a:ext cx="1382173" cy="400110"/>
                  </a:xfrm>
                  <a:prstGeom prst="rect">
                    <a:avLst/>
                  </a:prstGeom>
                  <a:blipFill rotWithShape="1">
                    <a:blip r:embed="rId15"/>
                    <a:stretch>
                      <a:fillRect b="-3077"/>
                    </a:stretch>
                  </a:blipFill>
                </p:spPr>
                <p:txBody>
                  <a:bodyPr/>
                  <a:lstStyle/>
                  <a:p>
                    <a:r>
                      <a:rPr lang="en-US">
                        <a:noFill/>
                      </a:rPr>
                      <a:t> </a:t>
                    </a:r>
                  </a:p>
                </p:txBody>
              </p:sp>
            </mc:Fallback>
          </mc:AlternateContent>
        </p:grpSp>
      </p:grpSp>
      <p:grpSp>
        <p:nvGrpSpPr>
          <p:cNvPr id="8" name="Group 7"/>
          <p:cNvGrpSpPr/>
          <p:nvPr/>
        </p:nvGrpSpPr>
        <p:grpSpPr>
          <a:xfrm>
            <a:off x="193875" y="6044014"/>
            <a:ext cx="10397925" cy="707886"/>
            <a:chOff x="193875" y="6044014"/>
            <a:chExt cx="10397925" cy="707886"/>
          </a:xfrm>
        </p:grpSpPr>
        <p:sp>
          <p:nvSpPr>
            <p:cNvPr id="45" name="Rectangle 44"/>
            <p:cNvSpPr/>
            <p:nvPr/>
          </p:nvSpPr>
          <p:spPr>
            <a:xfrm>
              <a:off x="2853065" y="6400800"/>
              <a:ext cx="7738735" cy="307777"/>
            </a:xfrm>
            <a:prstGeom prst="rect">
              <a:avLst/>
            </a:prstGeom>
          </p:spPr>
          <p:txBody>
            <a:bodyPr wrap="square">
              <a:spAutoFit/>
            </a:bodyPr>
            <a:lstStyle/>
            <a:p>
              <a:r>
                <a:rPr lang="en-US" altLang="he-IL" sz="1400" dirty="0">
                  <a:solidFill>
                    <a:srgbClr val="000000"/>
                  </a:solidFill>
                </a:rPr>
                <a:t>(</a:t>
              </a:r>
              <a:r>
                <a:rPr lang="nl-NL" altLang="he-IL" sz="1400" dirty="0">
                  <a:solidFill>
                    <a:srgbClr val="000000"/>
                  </a:solidFill>
                </a:rPr>
                <a:t>van der Stelt, Doelman, Hek, Rademacher, J. Nonlinear Sci. 2012)</a:t>
              </a:r>
              <a:endParaRPr lang="en-US" dirty="0"/>
            </a:p>
          </p:txBody>
        </p:sp>
        <mc:AlternateContent xmlns:mc="http://schemas.openxmlformats.org/markup-compatibility/2006" xmlns:a14="http://schemas.microsoft.com/office/drawing/2010/main">
          <mc:Choice Requires="a14">
            <p:sp>
              <p:nvSpPr>
                <p:cNvPr id="6" name="Rectangle 5"/>
                <p:cNvSpPr/>
                <p:nvPr/>
              </p:nvSpPr>
              <p:spPr>
                <a:xfrm>
                  <a:off x="193875" y="6044014"/>
                  <a:ext cx="8416725" cy="707886"/>
                </a:xfrm>
                <a:prstGeom prst="rect">
                  <a:avLst/>
                </a:prstGeom>
              </p:spPr>
              <p:txBody>
                <a:bodyPr wrap="square">
                  <a:spAutoFit/>
                </a:bodyPr>
                <a:lstStyle/>
                <a:p>
                  <a:r>
                    <a:rPr lang="en-US" dirty="0" smtClean="0"/>
                    <a:t>A combination of the 2 models, the KGS model, has also been studied (what </a:t>
                  </a:r>
                  <a14:m>
                    <m:oMath xmlns:m="http://schemas.openxmlformats.org/officeDocument/2006/math">
                      <m:r>
                        <a:rPr lang="en-US" i="1" dirty="0" smtClean="0">
                          <a:latin typeface="Cambria Math"/>
                        </a:rPr>
                        <m:t>𝑊</m:t>
                      </m:r>
                    </m:oMath>
                  </a14:m>
                  <a:r>
                    <a:rPr lang="en-US" dirty="0" smtClean="0"/>
                    <a:t> stands for?)</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193875" y="6044014"/>
                  <a:ext cx="8416725" cy="707886"/>
                </a:xfrm>
                <a:prstGeom prst="rect">
                  <a:avLst/>
                </a:prstGeom>
                <a:blipFill rotWithShape="1">
                  <a:blip r:embed="rId16"/>
                  <a:stretch>
                    <a:fillRect l="-797" t="-4274" r="-1014" b="-13675"/>
                  </a:stretch>
                </a:blipFill>
              </p:spPr>
              <p:txBody>
                <a:bodyPr/>
                <a:lstStyle/>
                <a:p>
                  <a:r>
                    <a:rPr lang="en-US">
                      <a:noFill/>
                    </a:rPr>
                    <a:t> </a:t>
                  </a:r>
                </a:p>
              </p:txBody>
            </p:sp>
          </mc:Fallback>
        </mc:AlternateContent>
      </p:grpSp>
    </p:spTree>
    <p:extLst>
      <p:ext uri="{BB962C8B-B14F-4D97-AF65-F5344CB8AC3E}">
        <p14:creationId xmlns:p14="http://schemas.microsoft.com/office/powerpoint/2010/main" val="42733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48"/>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Mathematical modeling – upscaling feedbacks to patterns</a:t>
            </a:r>
          </a:p>
        </p:txBody>
      </p:sp>
      <p:grpSp>
        <p:nvGrpSpPr>
          <p:cNvPr id="4" name="Group 49"/>
          <p:cNvGrpSpPr>
            <a:grpSpLocks/>
          </p:cNvGrpSpPr>
          <p:nvPr/>
        </p:nvGrpSpPr>
        <p:grpSpPr bwMode="auto">
          <a:xfrm>
            <a:off x="8720138" y="0"/>
            <a:ext cx="457200" cy="6858000"/>
            <a:chOff x="5493" y="0"/>
            <a:chExt cx="288" cy="4320"/>
          </a:xfrm>
        </p:grpSpPr>
        <p:sp>
          <p:nvSpPr>
            <p:cNvPr id="20508" name="Rectangle 50"/>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20509" name="Picture 51"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20503" name="Rectangle 64"/>
          <p:cNvSpPr>
            <a:spLocks noChangeArrowheads="1"/>
          </p:cNvSpPr>
          <p:nvPr/>
        </p:nvSpPr>
        <p:spPr bwMode="auto">
          <a:xfrm>
            <a:off x="152400" y="609600"/>
            <a:ext cx="3352800" cy="400110"/>
          </a:xfrm>
          <a:prstGeom prst="rect">
            <a:avLst/>
          </a:prstGeom>
          <a:noFill/>
          <a:ln w="9525" algn="ctr">
            <a:noFill/>
            <a:miter lim="800000"/>
            <a:headEnd/>
            <a:tailEnd/>
          </a:ln>
        </p:spPr>
        <p:txBody>
          <a:bodyPr wrap="square">
            <a:spAutoFit/>
          </a:bodyPr>
          <a:lstStyle/>
          <a:p>
            <a:pPr marL="457200" indent="-457200">
              <a:spcBef>
                <a:spcPct val="0"/>
              </a:spcBef>
            </a:pPr>
            <a:r>
              <a:rPr lang="en-US" altLang="he-IL" dirty="0" smtClean="0">
                <a:solidFill>
                  <a:srgbClr val="C00000"/>
                </a:solidFill>
              </a:rPr>
              <a:t>Relation to other models</a:t>
            </a:r>
            <a:endParaRPr lang="en-US" altLang="he-IL" dirty="0">
              <a:solidFill>
                <a:srgbClr val="C00000"/>
              </a:solidFill>
            </a:endParaRPr>
          </a:p>
        </p:txBody>
      </p:sp>
      <p:sp>
        <p:nvSpPr>
          <p:cNvPr id="32" name="Rectangle 64"/>
          <p:cNvSpPr>
            <a:spLocks noChangeArrowheads="1"/>
          </p:cNvSpPr>
          <p:nvPr/>
        </p:nvSpPr>
        <p:spPr bwMode="auto">
          <a:xfrm>
            <a:off x="182300" y="990600"/>
            <a:ext cx="6675700" cy="400110"/>
          </a:xfrm>
          <a:prstGeom prst="rect">
            <a:avLst/>
          </a:prstGeom>
          <a:noFill/>
          <a:ln w="9525" algn="ctr">
            <a:noFill/>
            <a:miter lim="800000"/>
            <a:headEnd/>
            <a:tailEnd/>
          </a:ln>
        </p:spPr>
        <p:txBody>
          <a:bodyPr wrap="square">
            <a:spAutoFit/>
          </a:bodyPr>
          <a:lstStyle/>
          <a:p>
            <a:pPr marL="457200" indent="-457200">
              <a:spcBef>
                <a:spcPct val="0"/>
              </a:spcBef>
            </a:pPr>
            <a:r>
              <a:rPr lang="en-US" altLang="he-IL" dirty="0" smtClean="0">
                <a:solidFill>
                  <a:srgbClr val="000000"/>
                </a:solidFill>
              </a:rPr>
              <a:t>Rietkerk et al. model </a:t>
            </a:r>
            <a:r>
              <a:rPr lang="en-US" altLang="he-IL" sz="1400" dirty="0" smtClean="0">
                <a:solidFill>
                  <a:srgbClr val="000000"/>
                </a:solidFill>
              </a:rPr>
              <a:t>(Rietkerk et al., American Naturalist 2002):</a:t>
            </a:r>
            <a:endParaRPr lang="en-US" altLang="he-IL" sz="1400" dirty="0">
              <a:solidFill>
                <a:srgbClr val="000000"/>
              </a:solidFill>
            </a:endParaRPr>
          </a:p>
        </p:txBody>
      </p:sp>
      <p:grpSp>
        <p:nvGrpSpPr>
          <p:cNvPr id="2" name="Group 1"/>
          <p:cNvGrpSpPr/>
          <p:nvPr/>
        </p:nvGrpSpPr>
        <p:grpSpPr>
          <a:xfrm>
            <a:off x="231373" y="1413075"/>
            <a:ext cx="8475907" cy="1345732"/>
            <a:chOff x="231373" y="1447800"/>
            <a:chExt cx="8475907" cy="1345732"/>
          </a:xfrm>
        </p:grpSpPr>
        <mc:AlternateContent xmlns:mc="http://schemas.openxmlformats.org/markup-compatibility/2006" xmlns:a14="http://schemas.microsoft.com/office/drawing/2010/main">
          <mc:Choice Requires="a14">
            <p:sp>
              <p:nvSpPr>
                <p:cNvPr id="3" name="Rectangle 2"/>
                <p:cNvSpPr/>
                <p:nvPr/>
              </p:nvSpPr>
              <p:spPr>
                <a:xfrm>
                  <a:off x="4812175" y="1447800"/>
                  <a:ext cx="389510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𝐺</m:t>
                            </m:r>
                          </m:e>
                          <m:sub>
                            <m:r>
                              <a:rPr lang="en-US" i="1">
                                <a:solidFill>
                                  <a:srgbClr val="000000"/>
                                </a:solidFill>
                                <a:latin typeface="Cambria Math"/>
                              </a:rPr>
                              <m:t>𝐵</m:t>
                            </m:r>
                          </m:sub>
                        </m:sSub>
                        <m:r>
                          <a:rPr lang="en-US" i="1" smtClean="0">
                            <a:solidFill>
                              <a:srgbClr val="000000"/>
                            </a:solidFill>
                            <a:latin typeface="Cambria Math"/>
                          </a:rPr>
                          <m:t>=</m:t>
                        </m:r>
                        <m:r>
                          <m:rPr>
                            <m:sty m:val="p"/>
                          </m:rPr>
                          <a:rPr lang="en-US" smtClean="0">
                            <a:solidFill>
                              <a:srgbClr val="000000"/>
                            </a:solidFill>
                            <a:latin typeface="Cambria Math"/>
                          </a:rPr>
                          <m:t>Λ</m:t>
                        </m:r>
                        <m:r>
                          <a:rPr lang="en-US" i="1" smtClean="0">
                            <a:solidFill>
                              <a:srgbClr val="000000"/>
                            </a:solidFill>
                            <a:latin typeface="Cambria Math"/>
                          </a:rPr>
                          <m:t>𝑊</m:t>
                        </m:r>
                        <m:r>
                          <a:rPr lang="en-US" b="0" i="1" smtClean="0">
                            <a:solidFill>
                              <a:srgbClr val="000000"/>
                            </a:solidFill>
                            <a:latin typeface="Cambria Math"/>
                          </a:rPr>
                          <m:t>/(</m:t>
                        </m:r>
                        <m:r>
                          <a:rPr lang="en-US" b="0" i="1" smtClean="0">
                            <a:solidFill>
                              <a:srgbClr val="000000"/>
                            </a:solidFill>
                            <a:latin typeface="Cambria Math"/>
                          </a:rPr>
                          <m:t>𝑊</m:t>
                        </m:r>
                        <m:r>
                          <a:rPr lang="en-US" b="0" i="1" smtClean="0">
                            <a:solidFill>
                              <a:srgbClr val="000000"/>
                            </a:solidFill>
                            <a:latin typeface="Cambria Math"/>
                          </a:rPr>
                          <m:t>+</m:t>
                        </m:r>
                        <m:sSub>
                          <m:sSubPr>
                            <m:ctrlPr>
                              <a:rPr lang="en-US" b="0" i="1" smtClean="0">
                                <a:solidFill>
                                  <a:srgbClr val="000000"/>
                                </a:solidFill>
                                <a:latin typeface="Cambria Math"/>
                              </a:rPr>
                            </m:ctrlPr>
                          </m:sSubPr>
                          <m:e>
                            <m:r>
                              <a:rPr lang="en-US" b="0" i="1" smtClean="0">
                                <a:solidFill>
                                  <a:srgbClr val="000000"/>
                                </a:solidFill>
                                <a:latin typeface="Cambria Math"/>
                              </a:rPr>
                              <m:t>𝑊</m:t>
                            </m:r>
                          </m:e>
                          <m:sub>
                            <m:r>
                              <a:rPr lang="en-US" b="0" i="1" smtClean="0">
                                <a:solidFill>
                                  <a:srgbClr val="000000"/>
                                </a:solidFill>
                                <a:latin typeface="Cambria Math"/>
                              </a:rPr>
                              <m:t>0</m:t>
                            </m:r>
                          </m:sub>
                        </m:sSub>
                        <m:r>
                          <a:rPr lang="en-US" b="0" i="1" smtClean="0">
                            <a:solidFill>
                              <a:srgbClr val="000000"/>
                            </a:solidFill>
                            <a:latin typeface="Cambria Math"/>
                          </a:rPr>
                          <m:t>)</m:t>
                        </m:r>
                        <m:r>
                          <a:rPr lang="en-US" i="1" smtClean="0">
                            <a:solidFill>
                              <a:srgbClr val="000000"/>
                            </a:solidFill>
                            <a:latin typeface="Cambria Math"/>
                          </a:rPr>
                          <m:t>     (</m:t>
                        </m:r>
                        <m:r>
                          <a:rPr lang="en-US" i="1" smtClean="0">
                            <a:solidFill>
                              <a:srgbClr val="000000"/>
                            </a:solidFill>
                            <a:latin typeface="Cambria Math"/>
                          </a:rPr>
                          <m:t>𝐾</m:t>
                        </m:r>
                        <m:r>
                          <a:rPr lang="en-US" i="1" smtClean="0">
                            <a:solidFill>
                              <a:srgbClr val="000000"/>
                            </a:solidFill>
                            <a:latin typeface="Cambria Math"/>
                          </a:rPr>
                          <m:t>→∞)</m:t>
                        </m:r>
                      </m:oMath>
                    </m:oMathPara>
                  </a14:m>
                  <a:endParaRPr lang="en-US" dirty="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4812175" y="1447800"/>
                  <a:ext cx="3895105" cy="400110"/>
                </a:xfrm>
                <a:prstGeom prst="rect">
                  <a:avLst/>
                </a:prstGeom>
                <a:blipFill rotWithShape="1">
                  <a:blip r:embed="rId4"/>
                  <a:stretch>
                    <a:fillRect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885880" y="1859485"/>
                  <a:ext cx="247388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𝐺</m:t>
                            </m:r>
                          </m:e>
                          <m:sub>
                            <m:r>
                              <a:rPr lang="en-US" i="1" smtClean="0">
                                <a:solidFill>
                                  <a:srgbClr val="000000"/>
                                </a:solidFill>
                                <a:latin typeface="Cambria Math"/>
                              </a:rPr>
                              <m:t>𝑊</m:t>
                            </m:r>
                          </m:sub>
                        </m:sSub>
                        <m:r>
                          <a:rPr lang="en-US" i="1" smtClean="0">
                            <a:solidFill>
                              <a:srgbClr val="000000"/>
                            </a:solidFill>
                            <a:latin typeface="Cambria Math"/>
                          </a:rPr>
                          <m:t>=</m:t>
                        </m:r>
                        <m:r>
                          <m:rPr>
                            <m:sty m:val="p"/>
                          </m:rPr>
                          <a:rPr lang="en-US" smtClean="0">
                            <a:solidFill>
                              <a:srgbClr val="000000"/>
                            </a:solidFill>
                            <a:latin typeface="Cambria Math"/>
                          </a:rPr>
                          <m:t>Γ</m:t>
                        </m:r>
                        <m:r>
                          <a:rPr lang="en-US" b="0" i="1" smtClean="0">
                            <a:solidFill>
                              <a:srgbClr val="000000"/>
                            </a:solidFill>
                            <a:latin typeface="Cambria Math"/>
                          </a:rPr>
                          <m:t>𝐵</m:t>
                        </m:r>
                        <m:r>
                          <a:rPr lang="en-US" b="0" i="0" smtClean="0">
                            <a:solidFill>
                              <a:srgbClr val="000000"/>
                            </a:solidFill>
                            <a:latin typeface="Cambria Math"/>
                          </a:rPr>
                          <m:t>/(</m:t>
                        </m:r>
                        <m:r>
                          <m:rPr>
                            <m:sty m:val="p"/>
                          </m:rPr>
                          <a:rPr lang="en-US" b="0" i="0" smtClean="0">
                            <a:solidFill>
                              <a:srgbClr val="000000"/>
                            </a:solidFill>
                            <a:latin typeface="Cambria Math"/>
                          </a:rPr>
                          <m:t>W</m:t>
                        </m:r>
                        <m:r>
                          <a:rPr lang="en-US" b="0" i="0" smtClean="0">
                            <a:solidFill>
                              <a:srgbClr val="000000"/>
                            </a:solidFill>
                            <a:latin typeface="Cambria Math"/>
                          </a:rPr>
                          <m:t>+</m:t>
                        </m:r>
                        <m:sSub>
                          <m:sSubPr>
                            <m:ctrlPr>
                              <a:rPr lang="en-US" b="0" i="1" smtClean="0">
                                <a:solidFill>
                                  <a:srgbClr val="000000"/>
                                </a:solidFill>
                                <a:latin typeface="Cambria Math"/>
                              </a:rPr>
                            </m:ctrlPr>
                          </m:sSubPr>
                          <m:e>
                            <m:r>
                              <m:rPr>
                                <m:sty m:val="p"/>
                              </m:rPr>
                              <a:rPr lang="en-US" b="0" i="0" smtClean="0">
                                <a:solidFill>
                                  <a:srgbClr val="000000"/>
                                </a:solidFill>
                                <a:latin typeface="Cambria Math"/>
                              </a:rPr>
                              <m:t>W</m:t>
                            </m:r>
                          </m:e>
                          <m:sub>
                            <m:r>
                              <a:rPr lang="en-US" b="0" i="0" smtClean="0">
                                <a:solidFill>
                                  <a:srgbClr val="000000"/>
                                </a:solidFill>
                                <a:latin typeface="Cambria Math"/>
                              </a:rPr>
                              <m:t>0</m:t>
                            </m:r>
                          </m:sub>
                        </m:sSub>
                        <m:r>
                          <a:rPr lang="en-US" b="0" i="0" smtClean="0">
                            <a:solidFill>
                              <a:srgbClr val="000000"/>
                            </a:solidFill>
                            <a:latin typeface="Cambria Math"/>
                          </a:rPr>
                          <m:t>)</m:t>
                        </m:r>
                      </m:oMath>
                    </m:oMathPara>
                  </a14:m>
                  <a:endParaRPr lang="en-US" dirty="0">
                    <a:solidFill>
                      <a:srgbClr val="000000"/>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4885880" y="1859485"/>
                  <a:ext cx="2473882" cy="400110"/>
                </a:xfrm>
                <a:prstGeom prst="rect">
                  <a:avLst/>
                </a:prstGeom>
                <a:blipFill rotWithShape="1">
                  <a:blip r:embed="rId5"/>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231373" y="1482525"/>
                  <a:ext cx="325031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m:t>
                            </m:r>
                          </m:e>
                          <m:sub>
                            <m:r>
                              <a:rPr lang="en-US" b="0" i="1" smtClean="0">
                                <a:solidFill>
                                  <a:srgbClr val="000000"/>
                                </a:solidFill>
                                <a:latin typeface="Cambria Math"/>
                              </a:rPr>
                              <m:t>𝑡</m:t>
                            </m:r>
                          </m:sub>
                        </m:sSub>
                        <m:r>
                          <a:rPr lang="en-US" i="1" smtClean="0">
                            <a:solidFill>
                              <a:srgbClr val="000000"/>
                            </a:solidFill>
                            <a:latin typeface="Cambria Math"/>
                          </a:rPr>
                          <m:t>𝐵</m:t>
                        </m:r>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i="1" smtClean="0">
                                <a:solidFill>
                                  <a:srgbClr val="000000"/>
                                </a:solidFill>
                                <a:latin typeface="Cambria Math"/>
                              </a:rPr>
                              <m:t>𝐵</m:t>
                            </m:r>
                          </m:sub>
                        </m:sSub>
                        <m:r>
                          <a:rPr lang="en-US" i="1" smtClean="0">
                            <a:solidFill>
                              <a:srgbClr val="000000"/>
                            </a:solidFill>
                            <a:latin typeface="Cambria Math"/>
                          </a:rPr>
                          <m:t>𝐵</m:t>
                        </m:r>
                        <m:r>
                          <a:rPr lang="en-US" i="1" smtClean="0">
                            <a:solidFill>
                              <a:srgbClr val="000000"/>
                            </a:solidFill>
                            <a:latin typeface="Cambria Math"/>
                          </a:rPr>
                          <m:t>−</m:t>
                        </m:r>
                        <m:r>
                          <a:rPr lang="en-US" i="1" smtClean="0">
                            <a:solidFill>
                              <a:srgbClr val="000000"/>
                            </a:solidFill>
                            <a:latin typeface="Cambria Math"/>
                          </a:rPr>
                          <m:t>𝑀𝐵</m:t>
                        </m:r>
                        <m:r>
                          <a:rPr lang="en-US" i="1" smtClean="0">
                            <a:solidFill>
                              <a:srgbClr val="000000"/>
                            </a:solidFill>
                            <a:latin typeface="Cambria Math"/>
                          </a:rPr>
                          <m:t>+</m:t>
                        </m:r>
                        <m:sSup>
                          <m:sSupPr>
                            <m:ctrlPr>
                              <a:rPr lang="en-US" i="1" smtClean="0">
                                <a:solidFill>
                                  <a:srgbClr val="000000"/>
                                </a:solidFill>
                                <a:latin typeface="Cambria Math"/>
                              </a:rPr>
                            </m:ctrlPr>
                          </m:sSupPr>
                          <m:e>
                            <m:sSub>
                              <m:sSubPr>
                                <m:ctrlPr>
                                  <a:rPr lang="en-US" i="1" smtClean="0">
                                    <a:solidFill>
                                      <a:srgbClr val="000000"/>
                                    </a:solidFill>
                                    <a:latin typeface="Cambria Math"/>
                                  </a:rPr>
                                </m:ctrlPr>
                              </m:sSubPr>
                              <m:e>
                                <m:r>
                                  <a:rPr lang="en-US" i="1" smtClean="0">
                                    <a:solidFill>
                                      <a:srgbClr val="000000"/>
                                    </a:solidFill>
                                    <a:latin typeface="Cambria Math"/>
                                  </a:rPr>
                                  <m:t>𝐷</m:t>
                                </m:r>
                              </m:e>
                              <m:sub>
                                <m:r>
                                  <a:rPr lang="en-US" i="1" smtClean="0">
                                    <a:solidFill>
                                      <a:srgbClr val="000000"/>
                                    </a:solidFill>
                                    <a:latin typeface="Cambria Math"/>
                                  </a:rPr>
                                  <m:t>𝐵</m:t>
                                </m:r>
                              </m:sub>
                            </m:sSub>
                            <m:r>
                              <a:rPr lang="en-US" smtClean="0">
                                <a:solidFill>
                                  <a:srgbClr val="000000"/>
                                </a:solidFill>
                                <a:latin typeface="Cambria Math"/>
                              </a:rPr>
                              <m:t>𝛻</m:t>
                            </m:r>
                          </m:e>
                          <m:sup>
                            <m:r>
                              <a:rPr lang="en-US" i="1" smtClean="0">
                                <a:solidFill>
                                  <a:srgbClr val="000000"/>
                                </a:solidFill>
                                <a:latin typeface="Cambria Math"/>
                              </a:rPr>
                              <m:t>2</m:t>
                            </m:r>
                          </m:sup>
                        </m:sSup>
                        <m:r>
                          <a:rPr lang="en-US" i="1" smtClean="0">
                            <a:solidFill>
                              <a:srgbClr val="000000"/>
                            </a:solidFill>
                            <a:latin typeface="Cambria Math"/>
                          </a:rPr>
                          <m:t>𝐵</m:t>
                        </m:r>
                      </m:oMath>
                    </m:oMathPara>
                  </a14:m>
                  <a:endParaRPr lang="en-US" dirty="0" smtClean="0">
                    <a:solidFill>
                      <a:srgbClr val="000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31373" y="1482525"/>
                  <a:ext cx="3250312" cy="400110"/>
                </a:xfrm>
                <a:prstGeom prst="rect">
                  <a:avLst/>
                </a:prstGeom>
                <a:blipFill rotWithShape="1">
                  <a:blip r:embed="rId6"/>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290079" y="1882635"/>
                  <a:ext cx="35010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m:t>
                            </m:r>
                          </m:e>
                          <m:sub>
                            <m:r>
                              <a:rPr lang="en-US" b="0" i="1" smtClean="0">
                                <a:solidFill>
                                  <a:srgbClr val="000000"/>
                                </a:solidFill>
                                <a:latin typeface="Cambria Math"/>
                              </a:rPr>
                              <m:t>𝑡</m:t>
                            </m:r>
                          </m:sub>
                        </m:sSub>
                        <m:r>
                          <a:rPr lang="en-US" i="1" smtClean="0">
                            <a:solidFill>
                              <a:srgbClr val="000000"/>
                            </a:solidFill>
                            <a:latin typeface="Cambria Math"/>
                          </a:rPr>
                          <m:t>𝑊</m:t>
                        </m:r>
                        <m:r>
                          <a:rPr lang="en-US" i="1">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𝐼𝐻</m:t>
                            </m:r>
                            <m:r>
                              <a:rPr lang="en-US" i="1" smtClean="0">
                                <a:solidFill>
                                  <a:srgbClr val="000000"/>
                                </a:solidFill>
                                <a:latin typeface="Cambria Math"/>
                              </a:rPr>
                              <m:t>−</m:t>
                            </m:r>
                            <m:r>
                              <a:rPr lang="en-US" i="1" smtClean="0">
                                <a:solidFill>
                                  <a:srgbClr val="000000"/>
                                </a:solidFill>
                                <a:latin typeface="Cambria Math"/>
                              </a:rPr>
                              <m:t>𝐿𝑊</m:t>
                            </m:r>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i="1" smtClean="0">
                                    <a:solidFill>
                                      <a:srgbClr val="000000"/>
                                    </a:solidFill>
                                    <a:latin typeface="Cambria Math"/>
                                  </a:rPr>
                                  <m:t>𝑊</m:t>
                                </m:r>
                              </m:sub>
                            </m:sSub>
                            <m:r>
                              <a:rPr lang="en-US" i="1" smtClean="0">
                                <a:solidFill>
                                  <a:srgbClr val="000000"/>
                                </a:solidFill>
                                <a:latin typeface="Cambria Math"/>
                              </a:rPr>
                              <m:t>𝑊</m:t>
                            </m:r>
                          </m:e>
                          <m:sub>
                            <m:r>
                              <a:rPr lang="en-US" i="1" smtClean="0">
                                <a:solidFill>
                                  <a:srgbClr val="000000"/>
                                </a:solidFill>
                                <a:latin typeface="Cambria Math"/>
                              </a:rPr>
                              <m:t> </m:t>
                            </m:r>
                          </m:sub>
                        </m:sSub>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𝐷</m:t>
                            </m:r>
                          </m:e>
                          <m:sub>
                            <m:r>
                              <a:rPr lang="en-US" i="1" smtClean="0">
                                <a:solidFill>
                                  <a:srgbClr val="000000"/>
                                </a:solidFill>
                                <a:latin typeface="Cambria Math"/>
                              </a:rPr>
                              <m:t>𝑊</m:t>
                            </m:r>
                          </m:sub>
                        </m:sSub>
                        <m:sSup>
                          <m:sSupPr>
                            <m:ctrlPr>
                              <a:rPr lang="en-US" i="1" smtClean="0">
                                <a:solidFill>
                                  <a:srgbClr val="000000"/>
                                </a:solidFill>
                                <a:latin typeface="Cambria Math"/>
                              </a:rPr>
                            </m:ctrlPr>
                          </m:sSupPr>
                          <m:e>
                            <m:r>
                              <a:rPr lang="en-US" smtClean="0">
                                <a:solidFill>
                                  <a:srgbClr val="000000"/>
                                </a:solidFill>
                                <a:latin typeface="Cambria Math"/>
                              </a:rPr>
                              <m:t>𝛻</m:t>
                            </m:r>
                          </m:e>
                          <m:sup>
                            <m:r>
                              <a:rPr lang="en-US" i="1" smtClean="0">
                                <a:solidFill>
                                  <a:srgbClr val="000000"/>
                                </a:solidFill>
                                <a:latin typeface="Cambria Math"/>
                              </a:rPr>
                              <m:t>2</m:t>
                            </m:r>
                          </m:sup>
                        </m:sSup>
                        <m:r>
                          <a:rPr lang="en-US" i="1" smtClean="0">
                            <a:solidFill>
                              <a:srgbClr val="000000"/>
                            </a:solidFill>
                            <a:latin typeface="Cambria Math"/>
                          </a:rPr>
                          <m:t>𝑊</m:t>
                        </m:r>
                      </m:oMath>
                    </m:oMathPara>
                  </a14:m>
                  <a:endParaRPr lang="en-US" dirty="0" smtClean="0">
                    <a:solidFill>
                      <a:srgbClr val="00000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90079" y="1882635"/>
                  <a:ext cx="3501065" cy="400110"/>
                </a:xfrm>
                <a:prstGeom prst="rect">
                  <a:avLst/>
                </a:prstGeom>
                <a:blipFill rotWithShape="1">
                  <a:blip r:embed="rId7"/>
                  <a:stretch>
                    <a:fillRect r="-16202"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319056" y="2309399"/>
                  <a:ext cx="2511919" cy="4841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m:t>
                            </m:r>
                          </m:e>
                          <m:sub>
                            <m:r>
                              <a:rPr lang="en-US" i="1">
                                <a:solidFill>
                                  <a:srgbClr val="000000"/>
                                </a:solidFill>
                                <a:latin typeface="Cambria Math"/>
                              </a:rPr>
                              <m:t>𝑡</m:t>
                            </m:r>
                          </m:sub>
                        </m:sSub>
                        <m:r>
                          <a:rPr lang="en-US" b="0" i="1" smtClean="0">
                            <a:solidFill>
                              <a:srgbClr val="000000"/>
                            </a:solidFill>
                            <a:latin typeface="Cambria Math"/>
                          </a:rPr>
                          <m:t>𝐻</m:t>
                        </m:r>
                        <m:r>
                          <a:rPr lang="en-US" i="1">
                            <a:solidFill>
                              <a:srgbClr val="000000"/>
                            </a:solidFill>
                            <a:latin typeface="Cambria Math"/>
                          </a:rPr>
                          <m:t>=</m:t>
                        </m:r>
                        <m:sSub>
                          <m:sSubPr>
                            <m:ctrlPr>
                              <a:rPr lang="en-US" i="1" smtClean="0">
                                <a:solidFill>
                                  <a:srgbClr val="000000"/>
                                </a:solidFill>
                                <a:latin typeface="Cambria Math"/>
                              </a:rPr>
                            </m:ctrlPr>
                          </m:sSubPr>
                          <m:e>
                            <m:r>
                              <a:rPr lang="en-US" b="0" i="1" smtClean="0">
                                <a:solidFill>
                                  <a:srgbClr val="000000"/>
                                </a:solidFill>
                                <a:latin typeface="Cambria Math"/>
                              </a:rPr>
                              <m:t>𝑃</m:t>
                            </m:r>
                            <m:r>
                              <a:rPr lang="en-US" i="1" smtClean="0">
                                <a:solidFill>
                                  <a:srgbClr val="000000"/>
                                </a:solidFill>
                                <a:latin typeface="Cambria Math"/>
                              </a:rPr>
                              <m:t>−</m:t>
                            </m:r>
                            <m:r>
                              <a:rPr lang="en-US" i="1" smtClean="0">
                                <a:solidFill>
                                  <a:srgbClr val="000000"/>
                                </a:solidFill>
                                <a:latin typeface="Cambria Math"/>
                              </a:rPr>
                              <m:t>𝐼𝐻</m:t>
                            </m:r>
                            <m:r>
                              <a:rPr lang="en-US" i="1" smtClean="0">
                                <a:solidFill>
                                  <a:srgbClr val="000000"/>
                                </a:solidFill>
                                <a:latin typeface="Cambria Math"/>
                              </a:rPr>
                              <m:t>+</m:t>
                            </m:r>
                            <m:sSub>
                              <m:sSubPr>
                                <m:ctrlPr>
                                  <a:rPr lang="en-US" b="0" i="1" smtClean="0">
                                    <a:solidFill>
                                      <a:srgbClr val="000000"/>
                                    </a:solidFill>
                                    <a:latin typeface="Cambria Math"/>
                                  </a:rPr>
                                </m:ctrlPr>
                              </m:sSubPr>
                              <m:e>
                                <m:r>
                                  <a:rPr lang="en-US" b="0" i="1" smtClean="0">
                                    <a:solidFill>
                                      <a:srgbClr val="000000"/>
                                    </a:solidFill>
                                    <a:latin typeface="Cambria Math"/>
                                  </a:rPr>
                                  <m:t>𝐷</m:t>
                                </m:r>
                              </m:e>
                              <m:sub>
                                <m:r>
                                  <a:rPr lang="en-US" b="0" i="1" smtClean="0">
                                    <a:solidFill>
                                      <a:srgbClr val="000000"/>
                                    </a:solidFill>
                                    <a:latin typeface="Cambria Math"/>
                                  </a:rPr>
                                  <m:t>𝐻</m:t>
                                </m:r>
                              </m:sub>
                            </m:sSub>
                            <m:sSup>
                              <m:sSupPr>
                                <m:ctrlPr>
                                  <a:rPr lang="en-US" b="0" i="1" smtClean="0">
                                    <a:solidFill>
                                      <a:srgbClr val="000000"/>
                                    </a:solidFill>
                                    <a:latin typeface="Cambria Math"/>
                                  </a:rPr>
                                </m:ctrlPr>
                              </m:sSupPr>
                              <m:e>
                                <m:r>
                                  <a:rPr lang="en-US" b="0" i="0" smtClean="0">
                                    <a:solidFill>
                                      <a:srgbClr val="000000"/>
                                    </a:solidFill>
                                    <a:latin typeface="Cambria Math"/>
                                  </a:rPr>
                                  <m:t>𝛻</m:t>
                                </m:r>
                              </m:e>
                              <m:sup>
                                <m:r>
                                  <a:rPr lang="en-US" b="0" i="1" smtClean="0">
                                    <a:solidFill>
                                      <a:srgbClr val="000000"/>
                                    </a:solidFill>
                                    <a:latin typeface="Cambria Math"/>
                                  </a:rPr>
                                  <m:t>2</m:t>
                                </m:r>
                              </m:sup>
                            </m:sSup>
                            <m:r>
                              <a:rPr lang="en-US" b="0" i="1" smtClean="0">
                                <a:solidFill>
                                  <a:srgbClr val="000000"/>
                                </a:solidFill>
                                <a:latin typeface="Cambria Math"/>
                              </a:rPr>
                              <m:t>𝐻</m:t>
                            </m:r>
                            <m:r>
                              <a:rPr lang="en-US" b="0" i="1" smtClean="0">
                                <a:solidFill>
                                  <a:srgbClr val="000000"/>
                                </a:solidFill>
                                <a:latin typeface="Cambria Math"/>
                              </a:rPr>
                              <m:t>  </m:t>
                            </m:r>
                          </m:e>
                          <m:sub>
                            <m:r>
                              <a:rPr lang="en-US" i="1" smtClean="0">
                                <a:solidFill>
                                  <a:srgbClr val="000000"/>
                                </a:solidFill>
                                <a:latin typeface="Cambria Math"/>
                              </a:rPr>
                              <m:t> </m:t>
                            </m:r>
                          </m:sub>
                        </m:sSub>
                      </m:oMath>
                    </m:oMathPara>
                  </a14:m>
                  <a:endParaRPr lang="en-US" dirty="0" smtClean="0">
                    <a:solidFill>
                      <a:srgbClr val="000000"/>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319056" y="2309399"/>
                  <a:ext cx="2511919" cy="484133"/>
                </a:xfrm>
                <a:prstGeom prst="rect">
                  <a:avLst/>
                </a:prstGeom>
                <a:blipFill rotWithShape="1">
                  <a:blip r:embed="rId8"/>
                  <a:stretch>
                    <a:fillRect r="-14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948791" y="2282745"/>
                  <a:ext cx="3557384" cy="400110"/>
                </a:xfrm>
                <a:prstGeom prst="rect">
                  <a:avLst/>
                </a:prstGeom>
              </p:spPr>
              <p:txBody>
                <a:bodyPr wrap="none">
                  <a:spAutoFit/>
                </a:bodyPr>
                <a:lstStyle/>
                <a:p>
                  <a14:m>
                    <m:oMath xmlns:m="http://schemas.openxmlformats.org/officeDocument/2006/math">
                      <m:sSub>
                        <m:sSubPr>
                          <m:ctrlPr>
                            <a:rPr lang="en-US" i="1" smtClean="0">
                              <a:solidFill>
                                <a:srgbClr val="000000"/>
                              </a:solidFill>
                              <a:latin typeface="Cambria Math"/>
                            </a:rPr>
                          </m:ctrlPr>
                        </m:sSubPr>
                        <m:e>
                          <m:r>
                            <a:rPr lang="en-US" b="0" i="1" smtClean="0">
                              <a:solidFill>
                                <a:srgbClr val="000000"/>
                              </a:solidFill>
                              <a:latin typeface="Cambria Math"/>
                            </a:rPr>
                            <m:t>(</m:t>
                          </m:r>
                          <m:r>
                            <a:rPr lang="en-US" i="1">
                              <a:solidFill>
                                <a:srgbClr val="000000"/>
                              </a:solidFill>
                              <a:latin typeface="Cambria Math"/>
                            </a:rPr>
                            <m:t>𝐷</m:t>
                          </m:r>
                        </m:e>
                        <m:sub>
                          <m:r>
                            <a:rPr lang="en-US" i="1">
                              <a:solidFill>
                                <a:srgbClr val="000000"/>
                              </a:solidFill>
                              <a:latin typeface="Cambria Math"/>
                            </a:rPr>
                            <m:t>𝐻</m:t>
                          </m:r>
                        </m:sub>
                      </m:sSub>
                      <m:sSup>
                        <m:sSupPr>
                          <m:ctrlPr>
                            <a:rPr lang="en-US" i="1">
                              <a:solidFill>
                                <a:srgbClr val="000000"/>
                              </a:solidFill>
                              <a:latin typeface="Cambria Math"/>
                            </a:rPr>
                          </m:ctrlPr>
                        </m:sSupPr>
                        <m:e>
                          <m:r>
                            <a:rPr lang="en-US">
                              <a:solidFill>
                                <a:srgbClr val="000000"/>
                              </a:solidFill>
                              <a:latin typeface="Cambria Math"/>
                            </a:rPr>
                            <m:t>𝛻</m:t>
                          </m:r>
                        </m:e>
                        <m:sup>
                          <m:r>
                            <a:rPr lang="en-US" i="1">
                              <a:solidFill>
                                <a:srgbClr val="000000"/>
                              </a:solidFill>
                              <a:latin typeface="Cambria Math"/>
                            </a:rPr>
                            <m:t>2</m:t>
                          </m:r>
                        </m:sup>
                      </m:sSup>
                      <m:r>
                        <a:rPr lang="en-US" i="1">
                          <a:solidFill>
                            <a:srgbClr val="000000"/>
                          </a:solidFill>
                          <a:latin typeface="Cambria Math"/>
                        </a:rPr>
                        <m:t>𝐻</m:t>
                      </m:r>
                    </m:oMath>
                  </a14:m>
                  <a:r>
                    <a:rPr lang="en-US" dirty="0" smtClean="0"/>
                    <a:t> instead of </a:t>
                  </a:r>
                  <a14:m>
                    <m:oMath xmlns:m="http://schemas.openxmlformats.org/officeDocument/2006/math">
                      <m:sSub>
                        <m:sSubPr>
                          <m:ctrlPr>
                            <a:rPr lang="en-US" i="1">
                              <a:solidFill>
                                <a:srgbClr val="000000"/>
                              </a:solidFill>
                              <a:latin typeface="Cambria Math"/>
                            </a:rPr>
                          </m:ctrlPr>
                        </m:sSubPr>
                        <m:e>
                          <m:r>
                            <a:rPr lang="en-US" i="1">
                              <a:solidFill>
                                <a:srgbClr val="000000"/>
                              </a:solidFill>
                              <a:latin typeface="Cambria Math"/>
                            </a:rPr>
                            <m:t>𝐷</m:t>
                          </m:r>
                        </m:e>
                        <m:sub>
                          <m:r>
                            <a:rPr lang="en-US" i="1">
                              <a:solidFill>
                                <a:srgbClr val="000000"/>
                              </a:solidFill>
                              <a:latin typeface="Cambria Math"/>
                            </a:rPr>
                            <m:t>𝐻</m:t>
                          </m:r>
                        </m:sub>
                      </m:sSub>
                      <m:sSup>
                        <m:sSupPr>
                          <m:ctrlPr>
                            <a:rPr lang="en-US" i="1">
                              <a:solidFill>
                                <a:srgbClr val="000000"/>
                              </a:solidFill>
                              <a:latin typeface="Cambria Math"/>
                            </a:rPr>
                          </m:ctrlPr>
                        </m:sSupPr>
                        <m:e>
                          <m:r>
                            <a:rPr lang="en-US">
                              <a:solidFill>
                                <a:srgbClr val="000000"/>
                              </a:solidFill>
                              <a:latin typeface="Cambria Math"/>
                            </a:rPr>
                            <m:t>𝛻</m:t>
                          </m:r>
                        </m:e>
                        <m:sup>
                          <m:r>
                            <a:rPr lang="en-US" i="1">
                              <a:solidFill>
                                <a:srgbClr val="000000"/>
                              </a:solidFill>
                              <a:latin typeface="Cambria Math"/>
                            </a:rPr>
                            <m:t>2</m:t>
                          </m:r>
                        </m:sup>
                      </m:sSup>
                      <m:sSup>
                        <m:sSupPr>
                          <m:ctrlPr>
                            <a:rPr lang="en-US" b="0" i="1" smtClean="0">
                              <a:solidFill>
                                <a:srgbClr val="000000"/>
                              </a:solidFill>
                              <a:latin typeface="Cambria Math"/>
                            </a:rPr>
                          </m:ctrlPr>
                        </m:sSupPr>
                        <m:e>
                          <m:r>
                            <a:rPr lang="en-US" i="1">
                              <a:solidFill>
                                <a:srgbClr val="000000"/>
                              </a:solidFill>
                              <a:latin typeface="Cambria Math"/>
                            </a:rPr>
                            <m:t>𝐻</m:t>
                          </m:r>
                        </m:e>
                        <m:sup>
                          <m:r>
                            <a:rPr lang="en-US" b="0" i="1" smtClean="0">
                              <a:solidFill>
                                <a:srgbClr val="000000"/>
                              </a:solidFill>
                              <a:latin typeface="Cambria Math"/>
                            </a:rPr>
                            <m:t>2</m:t>
                          </m:r>
                        </m:sup>
                      </m:sSup>
                      <m:r>
                        <a:rPr lang="en-US" b="0" i="1" smtClean="0">
                          <a:solidFill>
                            <a:srgbClr val="000000"/>
                          </a:solidFill>
                          <a:latin typeface="Cambria Math"/>
                        </a:rPr>
                        <m:t>)</m:t>
                      </m:r>
                    </m:oMath>
                  </a14:m>
                  <a:r>
                    <a:rPr lang="en-US" dirty="0" smtClean="0"/>
                    <a:t> </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4948791" y="2282745"/>
                  <a:ext cx="3557384" cy="400110"/>
                </a:xfrm>
                <a:prstGeom prst="rect">
                  <a:avLst/>
                </a:prstGeom>
                <a:blipFill rotWithShape="1">
                  <a:blip r:embed="rId9"/>
                  <a:stretch>
                    <a:fillRect l="-858" t="-7692" b="-27692"/>
                  </a:stretch>
                </a:blipFill>
              </p:spPr>
              <p:txBody>
                <a:bodyPr/>
                <a:lstStyle/>
                <a:p>
                  <a:r>
                    <a:rPr lang="en-US">
                      <a:noFill/>
                    </a:rPr>
                    <a:t> </a:t>
                  </a:r>
                </a:p>
              </p:txBody>
            </p:sp>
          </mc:Fallback>
        </mc:AlternateContent>
      </p:grpSp>
      <p:sp>
        <p:nvSpPr>
          <p:cNvPr id="7" name="Rectangle 6"/>
          <p:cNvSpPr/>
          <p:nvPr/>
        </p:nvSpPr>
        <p:spPr>
          <a:xfrm>
            <a:off x="238007" y="2696900"/>
            <a:ext cx="8372593" cy="1015663"/>
          </a:xfrm>
          <a:prstGeom prst="rect">
            <a:avLst/>
          </a:prstGeom>
        </p:spPr>
        <p:txBody>
          <a:bodyPr wrap="square">
            <a:spAutoFit/>
          </a:bodyPr>
          <a:lstStyle/>
          <a:p>
            <a:r>
              <a:rPr lang="en-US" dirty="0" smtClean="0"/>
              <a:t>Captures the infiltration feedback, does not capture the root-augmentation feedback and the soil-water diffusion feedback. Simplifies the surface-water transport term – linear diffusion.</a:t>
            </a:r>
            <a:endParaRPr lang="en-US" dirty="0"/>
          </a:p>
        </p:txBody>
      </p:sp>
      <p:sp>
        <p:nvSpPr>
          <p:cNvPr id="31" name="Rectangle 64"/>
          <p:cNvSpPr>
            <a:spLocks noChangeArrowheads="1"/>
          </p:cNvSpPr>
          <p:nvPr/>
        </p:nvSpPr>
        <p:spPr bwMode="auto">
          <a:xfrm>
            <a:off x="182300" y="3705825"/>
            <a:ext cx="8537838" cy="1461939"/>
          </a:xfrm>
          <a:prstGeom prst="rect">
            <a:avLst/>
          </a:prstGeom>
          <a:noFill/>
          <a:ln w="9525" algn="ctr">
            <a:noFill/>
            <a:miter lim="800000"/>
            <a:headEnd/>
            <a:tailEnd/>
          </a:ln>
        </p:spPr>
        <p:txBody>
          <a:bodyPr wrap="square">
            <a:spAutoFit/>
          </a:bodyPr>
          <a:lstStyle/>
          <a:p>
            <a:pPr marL="457200" indent="-457200">
              <a:spcBef>
                <a:spcPct val="0"/>
              </a:spcBef>
              <a:spcAft>
                <a:spcPts val="600"/>
              </a:spcAft>
            </a:pPr>
            <a:r>
              <a:rPr lang="en-US" altLang="he-IL" dirty="0" smtClean="0">
                <a:solidFill>
                  <a:srgbClr val="000000"/>
                </a:solidFill>
              </a:rPr>
              <a:t>Additional models:</a:t>
            </a:r>
          </a:p>
          <a:p>
            <a:pPr marL="457200" indent="-457200">
              <a:spcBef>
                <a:spcPts val="0"/>
              </a:spcBef>
            </a:pPr>
            <a:r>
              <a:rPr lang="en-US" altLang="he-IL" sz="1600" dirty="0" err="1">
                <a:solidFill>
                  <a:srgbClr val="000000"/>
                </a:solidFill>
              </a:rPr>
              <a:t>Lefever</a:t>
            </a:r>
            <a:r>
              <a:rPr lang="en-US" altLang="he-IL" sz="1600" dirty="0">
                <a:solidFill>
                  <a:srgbClr val="000000"/>
                </a:solidFill>
              </a:rPr>
              <a:t> and </a:t>
            </a:r>
            <a:r>
              <a:rPr lang="en-US" altLang="he-IL" sz="1600" dirty="0" err="1">
                <a:solidFill>
                  <a:srgbClr val="000000"/>
                </a:solidFill>
              </a:rPr>
              <a:t>Lejune</a:t>
            </a:r>
            <a:r>
              <a:rPr lang="en-US" altLang="he-IL" sz="1600" dirty="0">
                <a:solidFill>
                  <a:srgbClr val="000000"/>
                </a:solidFill>
              </a:rPr>
              <a:t> </a:t>
            </a:r>
            <a:r>
              <a:rPr lang="en-US" altLang="he-IL" sz="1400" dirty="0" smtClean="0">
                <a:solidFill>
                  <a:srgbClr val="000000"/>
                </a:solidFill>
              </a:rPr>
              <a:t>(Bull. Math. Biol. 1997); </a:t>
            </a:r>
            <a:r>
              <a:rPr lang="en-US" altLang="he-IL" sz="1600" dirty="0">
                <a:solidFill>
                  <a:srgbClr val="000000"/>
                </a:solidFill>
              </a:rPr>
              <a:t>v</a:t>
            </a:r>
            <a:r>
              <a:rPr lang="en-US" altLang="he-IL" sz="1600" dirty="0" smtClean="0">
                <a:solidFill>
                  <a:srgbClr val="000000"/>
                </a:solidFill>
              </a:rPr>
              <a:t>on </a:t>
            </a:r>
            <a:r>
              <a:rPr lang="en-US" altLang="he-IL" sz="1600" dirty="0">
                <a:solidFill>
                  <a:srgbClr val="000000"/>
                </a:solidFill>
              </a:rPr>
              <a:t>Hardenberg, Meron, </a:t>
            </a:r>
            <a:r>
              <a:rPr lang="en-US" altLang="he-IL" sz="1600" dirty="0" err="1">
                <a:solidFill>
                  <a:srgbClr val="000000"/>
                </a:solidFill>
              </a:rPr>
              <a:t>Shachak</a:t>
            </a:r>
            <a:r>
              <a:rPr lang="en-US" altLang="he-IL" sz="1600" dirty="0">
                <a:solidFill>
                  <a:srgbClr val="000000"/>
                </a:solidFill>
              </a:rPr>
              <a:t>, </a:t>
            </a:r>
            <a:r>
              <a:rPr lang="en-US" altLang="he-IL" sz="1600" dirty="0" err="1">
                <a:solidFill>
                  <a:srgbClr val="000000"/>
                </a:solidFill>
              </a:rPr>
              <a:t>Zarmi</a:t>
            </a:r>
            <a:r>
              <a:rPr lang="en-US" altLang="he-IL" sz="1600" dirty="0">
                <a:solidFill>
                  <a:srgbClr val="000000"/>
                </a:solidFill>
              </a:rPr>
              <a:t> </a:t>
            </a:r>
            <a:r>
              <a:rPr lang="en-US" altLang="he-IL" sz="1400" dirty="0" smtClean="0">
                <a:solidFill>
                  <a:srgbClr val="000000"/>
                </a:solidFill>
              </a:rPr>
              <a:t>(Phys. </a:t>
            </a:r>
          </a:p>
          <a:p>
            <a:pPr marL="457200" lvl="0" indent="-457200">
              <a:spcBef>
                <a:spcPts val="0"/>
              </a:spcBef>
            </a:pPr>
            <a:r>
              <a:rPr lang="en-US" altLang="he-IL" sz="1400" dirty="0" smtClean="0">
                <a:solidFill>
                  <a:srgbClr val="000000"/>
                </a:solidFill>
              </a:rPr>
              <a:t>Rev. Lett. 2001); </a:t>
            </a:r>
            <a:r>
              <a:rPr lang="en-US" altLang="he-IL" sz="1600" dirty="0">
                <a:solidFill>
                  <a:srgbClr val="000000"/>
                </a:solidFill>
              </a:rPr>
              <a:t>model </a:t>
            </a:r>
            <a:r>
              <a:rPr lang="en-US" altLang="he-IL" sz="1600" dirty="0" smtClean="0">
                <a:solidFill>
                  <a:srgbClr val="000000"/>
                </a:solidFill>
              </a:rPr>
              <a:t>variations: </a:t>
            </a:r>
            <a:r>
              <a:rPr lang="en-US" altLang="he-IL" sz="1600" dirty="0" err="1" smtClean="0">
                <a:solidFill>
                  <a:srgbClr val="000000"/>
                </a:solidFill>
              </a:rPr>
              <a:t>Ursino</a:t>
            </a:r>
            <a:r>
              <a:rPr lang="en-US" altLang="he-IL" sz="1600" dirty="0" smtClean="0">
                <a:solidFill>
                  <a:srgbClr val="000000"/>
                </a:solidFill>
              </a:rPr>
              <a:t> </a:t>
            </a:r>
            <a:r>
              <a:rPr lang="en-US" altLang="he-IL" sz="1400" dirty="0" smtClean="0">
                <a:solidFill>
                  <a:srgbClr val="000000"/>
                </a:solidFill>
              </a:rPr>
              <a:t>(Adv. Water Res. 2005)</a:t>
            </a:r>
            <a:r>
              <a:rPr lang="en-US" altLang="he-IL" sz="1600" dirty="0" smtClean="0">
                <a:solidFill>
                  <a:srgbClr val="000000"/>
                </a:solidFill>
              </a:rPr>
              <a:t>, Saco</a:t>
            </a:r>
            <a:r>
              <a:rPr lang="en-US" altLang="he-IL" sz="1600" dirty="0">
                <a:solidFill>
                  <a:srgbClr val="000000"/>
                </a:solidFill>
              </a:rPr>
              <a:t>, </a:t>
            </a:r>
            <a:r>
              <a:rPr lang="en-US" altLang="he-IL" sz="1600" dirty="0" err="1" smtClean="0">
                <a:solidFill>
                  <a:srgbClr val="000000"/>
                </a:solidFill>
              </a:rPr>
              <a:t>Willgoose</a:t>
            </a:r>
            <a:r>
              <a:rPr lang="en-US" altLang="he-IL" sz="1600" dirty="0">
                <a:solidFill>
                  <a:srgbClr val="000000"/>
                </a:solidFill>
              </a:rPr>
              <a:t>, </a:t>
            </a:r>
            <a:r>
              <a:rPr lang="en-US" altLang="he-IL" sz="1600" dirty="0" smtClean="0">
                <a:solidFill>
                  <a:srgbClr val="000000"/>
                </a:solidFill>
              </a:rPr>
              <a:t>Hancock</a:t>
            </a:r>
          </a:p>
          <a:p>
            <a:pPr marL="457200" lvl="0" indent="-457200">
              <a:spcBef>
                <a:spcPts val="0"/>
              </a:spcBef>
            </a:pPr>
            <a:r>
              <a:rPr lang="en-US" altLang="he-IL" sz="1400" dirty="0" smtClean="0">
                <a:solidFill>
                  <a:srgbClr val="000000"/>
                </a:solidFill>
              </a:rPr>
              <a:t>(</a:t>
            </a:r>
            <a:r>
              <a:rPr lang="en-US" altLang="he-IL" sz="1400" dirty="0" err="1">
                <a:solidFill>
                  <a:srgbClr val="000000"/>
                </a:solidFill>
              </a:rPr>
              <a:t>Hydrol</a:t>
            </a:r>
            <a:r>
              <a:rPr lang="en-US" altLang="he-IL" sz="1400" dirty="0">
                <a:solidFill>
                  <a:srgbClr val="000000"/>
                </a:solidFill>
              </a:rPr>
              <a:t>. Earth Sys</a:t>
            </a:r>
            <a:r>
              <a:rPr lang="en-US" altLang="he-IL" sz="1400" dirty="0" smtClean="0">
                <a:solidFill>
                  <a:srgbClr val="000000"/>
                </a:solidFill>
              </a:rPr>
              <a:t>. Sci</a:t>
            </a:r>
            <a:r>
              <a:rPr lang="en-US" altLang="he-IL" sz="1400" dirty="0">
                <a:solidFill>
                  <a:srgbClr val="000000"/>
                </a:solidFill>
              </a:rPr>
              <a:t>. 2007</a:t>
            </a:r>
            <a:r>
              <a:rPr lang="en-US" altLang="he-IL" sz="1400" dirty="0" smtClean="0">
                <a:solidFill>
                  <a:srgbClr val="000000"/>
                </a:solidFill>
              </a:rPr>
              <a:t>); </a:t>
            </a:r>
            <a:r>
              <a:rPr lang="en-US" altLang="he-IL" sz="1600" dirty="0" smtClean="0">
                <a:solidFill>
                  <a:srgbClr val="000000"/>
                </a:solidFill>
              </a:rPr>
              <a:t>Thompson, </a:t>
            </a:r>
            <a:r>
              <a:rPr lang="en-US" altLang="he-IL" sz="1600" dirty="0" err="1" smtClean="0">
                <a:solidFill>
                  <a:srgbClr val="000000"/>
                </a:solidFill>
              </a:rPr>
              <a:t>Katul</a:t>
            </a:r>
            <a:r>
              <a:rPr lang="en-US" altLang="he-IL" sz="1600" dirty="0">
                <a:solidFill>
                  <a:srgbClr val="000000"/>
                </a:solidFill>
              </a:rPr>
              <a:t>, </a:t>
            </a:r>
            <a:r>
              <a:rPr lang="en-US" altLang="he-IL" sz="1600" dirty="0" smtClean="0">
                <a:solidFill>
                  <a:srgbClr val="000000"/>
                </a:solidFill>
              </a:rPr>
              <a:t>McMahon </a:t>
            </a:r>
            <a:r>
              <a:rPr lang="en-US" altLang="he-IL" sz="1400" dirty="0" smtClean="0">
                <a:solidFill>
                  <a:srgbClr val="000000"/>
                </a:solidFill>
              </a:rPr>
              <a:t>(Water Resources Res. 2008) </a:t>
            </a:r>
            <a:r>
              <a:rPr lang="en-US" altLang="he-IL" sz="1600" dirty="0" smtClean="0">
                <a:solidFill>
                  <a:srgbClr val="000000"/>
                </a:solidFill>
              </a:rPr>
              <a:t>and </a:t>
            </a:r>
          </a:p>
          <a:p>
            <a:pPr marL="457200" lvl="0" indent="-457200">
              <a:spcBef>
                <a:spcPts val="0"/>
              </a:spcBef>
            </a:pPr>
            <a:r>
              <a:rPr lang="en-US" altLang="he-IL" sz="1600" dirty="0" smtClean="0">
                <a:solidFill>
                  <a:srgbClr val="000000"/>
                </a:solidFill>
              </a:rPr>
              <a:t>others.</a:t>
            </a:r>
            <a:endParaRPr lang="en-US" altLang="he-IL" sz="1600" dirty="0">
              <a:solidFill>
                <a:srgbClr val="000000"/>
              </a:solidFill>
            </a:endParaRPr>
          </a:p>
        </p:txBody>
      </p:sp>
      <p:sp>
        <p:nvSpPr>
          <p:cNvPr id="8" name="Rectangle 7"/>
          <p:cNvSpPr/>
          <p:nvPr/>
        </p:nvSpPr>
        <p:spPr>
          <a:xfrm>
            <a:off x="187125" y="5150584"/>
            <a:ext cx="8423475" cy="1631216"/>
          </a:xfrm>
          <a:prstGeom prst="rect">
            <a:avLst/>
          </a:prstGeom>
        </p:spPr>
        <p:txBody>
          <a:bodyPr wrap="square">
            <a:spAutoFit/>
          </a:bodyPr>
          <a:lstStyle/>
          <a:p>
            <a:r>
              <a:rPr lang="en-US" dirty="0" smtClean="0">
                <a:solidFill>
                  <a:srgbClr val="C00000"/>
                </a:solidFill>
              </a:rPr>
              <a:t>Back to the Gilad et al. model: </a:t>
            </a:r>
            <a:r>
              <a:rPr lang="en-US" dirty="0" smtClean="0"/>
              <a:t>by capturing more than a single pattern-forming feedback this model allows the study of additional questions, related to the interplay between different feedbacks (e.g. transition from competition to facilitation) and applying the model to a wider variety of specific ecosystems.</a:t>
            </a:r>
            <a:endParaRPr lang="en-US" dirty="0"/>
          </a:p>
        </p:txBody>
      </p:sp>
    </p:spTree>
    <p:extLst>
      <p:ext uri="{BB962C8B-B14F-4D97-AF65-F5344CB8AC3E}">
        <p14:creationId xmlns:p14="http://schemas.microsoft.com/office/powerpoint/2010/main" val="135686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201613" y="2046288"/>
            <a:ext cx="358775" cy="244475"/>
          </a:xfrm>
          <a:prstGeom prst="rect">
            <a:avLst/>
          </a:prstGeom>
          <a:noFill/>
          <a:ln w="9525">
            <a:noFill/>
            <a:miter lim="800000"/>
            <a:headEnd/>
            <a:tailEnd/>
          </a:ln>
        </p:spPr>
        <p:txBody>
          <a:bodyPr wrap="none" anchor="ctr">
            <a:spAutoFit/>
          </a:bodyPr>
          <a:lstStyle/>
          <a:p>
            <a:pPr algn="just">
              <a:spcBef>
                <a:spcPct val="0"/>
              </a:spcBef>
            </a:pPr>
            <a:r>
              <a:rPr lang="en-US" sz="1000">
                <a:solidFill>
                  <a:srgbClr val="FF0000"/>
                </a:solidFill>
                <a:latin typeface="Arial" pitchFamily="34" charset="0"/>
                <a:ea typeface="Times New Roman" pitchFamily="18" charset="0"/>
                <a:cs typeface="Guttman David" pitchFamily="2" charset="-79"/>
              </a:rPr>
              <a:t>     </a:t>
            </a:r>
            <a:endParaRPr lang="en-US" sz="2400">
              <a:solidFill>
                <a:srgbClr val="000000"/>
              </a:solidFill>
              <a:latin typeface="Times New Roman (Hebrew)" pitchFamily="26" charset="0"/>
              <a:ea typeface="Times New Roman" pitchFamily="18" charset="0"/>
              <a:cs typeface="Guttman David" pitchFamily="2" charset="-79"/>
            </a:endParaRPr>
          </a:p>
        </p:txBody>
      </p:sp>
      <p:grpSp>
        <p:nvGrpSpPr>
          <p:cNvPr id="2" name="Group 9"/>
          <p:cNvGrpSpPr>
            <a:grpSpLocks/>
          </p:cNvGrpSpPr>
          <p:nvPr/>
        </p:nvGrpSpPr>
        <p:grpSpPr bwMode="auto">
          <a:xfrm>
            <a:off x="8739850" y="0"/>
            <a:ext cx="457200" cy="6858000"/>
            <a:chOff x="5493" y="0"/>
            <a:chExt cx="288" cy="4320"/>
          </a:xfrm>
        </p:grpSpPr>
        <p:sp>
          <p:nvSpPr>
            <p:cNvPr id="4148" name="Rectangle 10"/>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4149" name="Picture 11"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sp>
        <p:nvSpPr>
          <p:cNvPr id="4104" name="Text Box 54"/>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a:t>
            </a:r>
            <a:r>
              <a:rPr lang="en-US" altLang="en-US" sz="2200" b="1" dirty="0">
                <a:solidFill>
                  <a:srgbClr val="AC0000"/>
                </a:solidFill>
              </a:rPr>
              <a:t>Mathematical modeling – upscaling </a:t>
            </a:r>
            <a:r>
              <a:rPr lang="en-US" altLang="en-US" sz="2200" b="1" dirty="0" smtClean="0">
                <a:solidFill>
                  <a:srgbClr val="AC0000"/>
                </a:solidFill>
              </a:rPr>
              <a:t>traits </a:t>
            </a:r>
            <a:r>
              <a:rPr lang="en-US" altLang="en-US" sz="2200" b="1" dirty="0">
                <a:solidFill>
                  <a:srgbClr val="AC0000"/>
                </a:solidFill>
              </a:rPr>
              <a:t>to </a:t>
            </a:r>
            <a:r>
              <a:rPr lang="en-US" altLang="en-US" sz="2200" b="1" dirty="0" smtClean="0">
                <a:solidFill>
                  <a:srgbClr val="AC0000"/>
                </a:solidFill>
              </a:rPr>
              <a:t>com. structure</a:t>
            </a:r>
            <a:endParaRPr lang="en-US" altLang="en-US" sz="2200" b="1" dirty="0">
              <a:solidFill>
                <a:srgbClr val="AC0000"/>
              </a:solidFill>
            </a:endParaRPr>
          </a:p>
        </p:txBody>
      </p:sp>
      <p:sp>
        <p:nvSpPr>
          <p:cNvPr id="83" name="TextBox 82"/>
          <p:cNvSpPr txBox="1"/>
          <p:nvPr/>
        </p:nvSpPr>
        <p:spPr>
          <a:xfrm>
            <a:off x="304800" y="609600"/>
            <a:ext cx="8458200" cy="400110"/>
          </a:xfrm>
          <a:prstGeom prst="rect">
            <a:avLst/>
          </a:prstGeom>
          <a:noFill/>
        </p:spPr>
        <p:txBody>
          <a:bodyPr wrap="square" rtlCol="0">
            <a:spAutoFit/>
          </a:bodyPr>
          <a:lstStyle/>
          <a:p>
            <a:r>
              <a:rPr lang="en-US" dirty="0" smtClean="0">
                <a:solidFill>
                  <a:srgbClr val="000000"/>
                </a:solidFill>
              </a:rPr>
              <a:t>Extending the model to a community of species is straightforward:</a:t>
            </a:r>
            <a:endParaRPr lang="en-US" dirty="0">
              <a:solidFill>
                <a:srgbClr val="000000"/>
              </a:solidFill>
            </a:endParaRPr>
          </a:p>
        </p:txBody>
      </p:sp>
      <p:sp>
        <p:nvSpPr>
          <p:cNvPr id="86" name="TextBox 85"/>
          <p:cNvSpPr txBox="1"/>
          <p:nvPr/>
        </p:nvSpPr>
        <p:spPr>
          <a:xfrm>
            <a:off x="304800" y="3962400"/>
            <a:ext cx="8458068" cy="707886"/>
          </a:xfrm>
          <a:prstGeom prst="rect">
            <a:avLst/>
          </a:prstGeom>
          <a:noFill/>
        </p:spPr>
        <p:txBody>
          <a:bodyPr wrap="square" rtlCol="0">
            <a:spAutoFit/>
          </a:bodyPr>
          <a:lstStyle/>
          <a:p>
            <a:r>
              <a:rPr lang="en-US" dirty="0" smtClean="0">
                <a:solidFill>
                  <a:srgbClr val="000000"/>
                </a:solidFill>
              </a:rPr>
              <a:t>But how should we distinguish between species? Many traits, species may differ in traits that are not essential for ecosystem function. </a:t>
            </a:r>
          </a:p>
        </p:txBody>
      </p:sp>
      <mc:AlternateContent xmlns:mc="http://schemas.openxmlformats.org/markup-compatibility/2006" xmlns:a14="http://schemas.microsoft.com/office/drawing/2010/main">
        <mc:Choice Requires="a14">
          <p:sp>
            <p:nvSpPr>
              <p:cNvPr id="22" name="TextBox 21"/>
              <p:cNvSpPr txBox="1"/>
              <p:nvPr/>
            </p:nvSpPr>
            <p:spPr>
              <a:xfrm>
                <a:off x="462426" y="1066800"/>
                <a:ext cx="6689202" cy="4529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m:t>
                          </m:r>
                        </m:e>
                        <m:sub>
                          <m:r>
                            <a:rPr lang="en-US" i="1" smtClean="0">
                              <a:solidFill>
                                <a:srgbClr val="000000"/>
                              </a:solidFill>
                              <a:latin typeface="Cambria Math"/>
                            </a:rPr>
                            <m:t>𝑡</m:t>
                          </m:r>
                        </m:sub>
                      </m:sSub>
                      <m:sSub>
                        <m:sSubPr>
                          <m:ctrlPr>
                            <a:rPr lang="en-US" i="1" smtClean="0">
                              <a:solidFill>
                                <a:srgbClr val="000000"/>
                              </a:solidFill>
                              <a:latin typeface="Cambria Math"/>
                            </a:rPr>
                          </m:ctrlPr>
                        </m:sSubPr>
                        <m:e>
                          <m:r>
                            <a:rPr lang="en-US" b="0" i="1" smtClean="0">
                              <a:solidFill>
                                <a:srgbClr val="000000"/>
                              </a:solidFill>
                              <a:latin typeface="Cambria Math"/>
                            </a:rPr>
                            <m:t>𝐵</m:t>
                          </m:r>
                        </m:e>
                        <m:sub>
                          <m:r>
                            <a:rPr lang="en-US" i="1" smtClean="0">
                              <a:solidFill>
                                <a:srgbClr val="000000"/>
                              </a:solidFill>
                              <a:latin typeface="Cambria Math"/>
                            </a:rPr>
                            <m:t>𝑖</m:t>
                          </m:r>
                        </m:sub>
                      </m:sSub>
                      <m:r>
                        <a:rPr lang="en-US" i="1" smtClean="0">
                          <a:solidFill>
                            <a:srgbClr val="000000"/>
                          </a:solidFill>
                          <a:latin typeface="Cambria Math"/>
                        </a:rPr>
                        <m:t>=</m:t>
                      </m:r>
                      <m:sSubSup>
                        <m:sSubSupPr>
                          <m:ctrlPr>
                            <a:rPr lang="en-US" i="1" smtClean="0">
                              <a:solidFill>
                                <a:srgbClr val="000000"/>
                              </a:solidFill>
                              <a:latin typeface="Cambria Math"/>
                            </a:rPr>
                          </m:ctrlPr>
                        </m:sSubSupPr>
                        <m:e>
                          <m:r>
                            <a:rPr lang="en-US" i="1" smtClean="0">
                              <a:solidFill>
                                <a:srgbClr val="000000"/>
                              </a:solidFill>
                              <a:latin typeface="Cambria Math"/>
                            </a:rPr>
                            <m:t>𝐺</m:t>
                          </m:r>
                        </m:e>
                        <m:sub>
                          <m:r>
                            <a:rPr lang="en-US" b="0" i="1" smtClean="0">
                              <a:solidFill>
                                <a:srgbClr val="000000"/>
                              </a:solidFill>
                              <a:latin typeface="Cambria Math"/>
                            </a:rPr>
                            <m:t>𝐵</m:t>
                          </m:r>
                        </m:sub>
                        <m:sup>
                          <m:r>
                            <a:rPr lang="en-US" i="1" smtClean="0">
                              <a:solidFill>
                                <a:srgbClr val="000000"/>
                              </a:solidFill>
                              <a:latin typeface="Cambria Math"/>
                            </a:rPr>
                            <m:t>𝑖</m:t>
                          </m:r>
                        </m:sup>
                      </m:sSubSup>
                      <m:sSub>
                        <m:sSubPr>
                          <m:ctrlPr>
                            <a:rPr lang="en-US" i="1" smtClean="0">
                              <a:solidFill>
                                <a:srgbClr val="000000"/>
                              </a:solidFill>
                              <a:latin typeface="Cambria Math"/>
                            </a:rPr>
                          </m:ctrlPr>
                        </m:sSubPr>
                        <m:e>
                          <m:r>
                            <a:rPr lang="en-US" b="0" i="1" smtClean="0">
                              <a:solidFill>
                                <a:srgbClr val="000000"/>
                              </a:solidFill>
                              <a:latin typeface="Cambria Math"/>
                            </a:rPr>
                            <m:t>𝐵</m:t>
                          </m:r>
                        </m:e>
                        <m:sub>
                          <m:r>
                            <a:rPr lang="en-US" i="1" smtClean="0">
                              <a:solidFill>
                                <a:srgbClr val="000000"/>
                              </a:solidFill>
                              <a:latin typeface="Cambria Math"/>
                            </a:rPr>
                            <m:t>𝑖</m:t>
                          </m:r>
                        </m:sub>
                      </m:sSub>
                      <m:d>
                        <m:dPr>
                          <m:ctrlPr>
                            <a:rPr lang="en-US" i="1" smtClean="0">
                              <a:solidFill>
                                <a:srgbClr val="000000"/>
                              </a:solidFill>
                              <a:latin typeface="Cambria Math"/>
                            </a:rPr>
                          </m:ctrlPr>
                        </m:dPr>
                        <m:e>
                          <m:r>
                            <a:rPr lang="en-US" i="1" smtClean="0">
                              <a:solidFill>
                                <a:srgbClr val="000000"/>
                              </a:solidFill>
                              <a:latin typeface="Cambria Math"/>
                            </a:rPr>
                            <m:t>1−</m:t>
                          </m:r>
                          <m:sSub>
                            <m:sSubPr>
                              <m:ctrlPr>
                                <a:rPr lang="en-US" i="1" smtClean="0">
                                  <a:solidFill>
                                    <a:srgbClr val="000000"/>
                                  </a:solidFill>
                                  <a:latin typeface="Cambria Math"/>
                                </a:rPr>
                              </m:ctrlPr>
                            </m:sSubPr>
                            <m:e>
                              <m:r>
                                <a:rPr lang="en-US" b="0" i="1" smtClean="0">
                                  <a:solidFill>
                                    <a:srgbClr val="000000"/>
                                  </a:solidFill>
                                  <a:latin typeface="Cambria Math"/>
                                </a:rPr>
                                <m:t>𝐵</m:t>
                              </m:r>
                            </m:e>
                            <m:sub>
                              <m:r>
                                <a:rPr lang="en-US" i="1" smtClean="0">
                                  <a:solidFill>
                                    <a:srgbClr val="000000"/>
                                  </a:solidFill>
                                  <a:latin typeface="Cambria Math"/>
                                </a:rPr>
                                <m:t>𝑖</m:t>
                              </m:r>
                            </m:sub>
                          </m:sSub>
                          <m:r>
                            <a:rPr lang="en-US" b="0" i="1" smtClean="0">
                              <a:solidFill>
                                <a:srgbClr val="000000"/>
                              </a:solidFill>
                              <a:latin typeface="Cambria Math"/>
                            </a:rPr>
                            <m:t>/</m:t>
                          </m:r>
                          <m:sSub>
                            <m:sSubPr>
                              <m:ctrlPr>
                                <a:rPr lang="en-US" b="0" i="1" smtClean="0">
                                  <a:solidFill>
                                    <a:srgbClr val="000000"/>
                                  </a:solidFill>
                                  <a:latin typeface="Cambria Math"/>
                                </a:rPr>
                              </m:ctrlPr>
                            </m:sSubPr>
                            <m:e>
                              <m:r>
                                <a:rPr lang="en-US" b="0" i="1" smtClean="0">
                                  <a:solidFill>
                                    <a:srgbClr val="000000"/>
                                  </a:solidFill>
                                  <a:latin typeface="Cambria Math"/>
                                </a:rPr>
                                <m:t>𝐾</m:t>
                              </m:r>
                            </m:e>
                            <m:sub>
                              <m:r>
                                <a:rPr lang="en-US" b="0" i="1" smtClean="0">
                                  <a:solidFill>
                                    <a:srgbClr val="000000"/>
                                  </a:solidFill>
                                  <a:latin typeface="Cambria Math"/>
                                </a:rPr>
                                <m:t>𝑖</m:t>
                              </m:r>
                            </m:sub>
                          </m:sSub>
                        </m:e>
                      </m:d>
                      <m:r>
                        <a:rPr lang="en-US" i="1" smtClean="0">
                          <a:solidFill>
                            <a:srgbClr val="000000"/>
                          </a:solidFill>
                          <a:latin typeface="Cambria Math"/>
                        </a:rPr>
                        <m:t>−</m:t>
                      </m:r>
                      <m:sSub>
                        <m:sSubPr>
                          <m:ctrlPr>
                            <a:rPr lang="en-US" i="1" smtClean="0">
                              <a:solidFill>
                                <a:srgbClr val="000000"/>
                              </a:solidFill>
                              <a:latin typeface="Cambria Math"/>
                            </a:rPr>
                          </m:ctrlPr>
                        </m:sSubPr>
                        <m:e>
                          <m:r>
                            <a:rPr lang="en-US" b="0" i="1" smtClean="0">
                              <a:solidFill>
                                <a:srgbClr val="000000"/>
                              </a:solidFill>
                              <a:latin typeface="Cambria Math"/>
                            </a:rPr>
                            <m:t>𝑀</m:t>
                          </m:r>
                        </m:e>
                        <m:sub>
                          <m:r>
                            <a:rPr lang="en-US" i="1" smtClean="0">
                              <a:solidFill>
                                <a:srgbClr val="000000"/>
                              </a:solidFill>
                              <a:latin typeface="Cambria Math"/>
                            </a:rPr>
                            <m:t>𝑖</m:t>
                          </m:r>
                        </m:sub>
                      </m:sSub>
                      <m:sSub>
                        <m:sSubPr>
                          <m:ctrlPr>
                            <a:rPr lang="en-US" i="1" smtClean="0">
                              <a:solidFill>
                                <a:srgbClr val="000000"/>
                              </a:solidFill>
                              <a:latin typeface="Cambria Math"/>
                            </a:rPr>
                          </m:ctrlPr>
                        </m:sSubPr>
                        <m:e>
                          <m:r>
                            <a:rPr lang="en-US" b="0" i="1" smtClean="0">
                              <a:solidFill>
                                <a:srgbClr val="000000"/>
                              </a:solidFill>
                              <a:latin typeface="Cambria Math"/>
                            </a:rPr>
                            <m:t>𝐵</m:t>
                          </m:r>
                        </m:e>
                        <m:sub>
                          <m:r>
                            <a:rPr lang="en-US" i="1" smtClean="0">
                              <a:solidFill>
                                <a:srgbClr val="000000"/>
                              </a:solidFill>
                              <a:latin typeface="Cambria Math"/>
                            </a:rPr>
                            <m:t>𝑖</m:t>
                          </m:r>
                        </m:sub>
                      </m:sSub>
                      <m:r>
                        <a:rPr lang="en-US" i="1" smtClean="0">
                          <a:solidFill>
                            <a:srgbClr val="000000"/>
                          </a:solidFill>
                          <a:latin typeface="Cambria Math"/>
                        </a:rPr>
                        <m:t>+</m:t>
                      </m:r>
                      <m:sSub>
                        <m:sSubPr>
                          <m:ctrlPr>
                            <a:rPr lang="en-US" i="1" smtClean="0">
                              <a:solidFill>
                                <a:srgbClr val="000000"/>
                              </a:solidFill>
                              <a:latin typeface="Cambria Math"/>
                            </a:rPr>
                          </m:ctrlPr>
                        </m:sSubPr>
                        <m:e>
                          <m:sSub>
                            <m:sSubPr>
                              <m:ctrlPr>
                                <a:rPr lang="en-US" i="1" smtClean="0">
                                  <a:solidFill>
                                    <a:srgbClr val="000000"/>
                                  </a:solidFill>
                                  <a:latin typeface="Cambria Math"/>
                                </a:rPr>
                              </m:ctrlPr>
                            </m:sSubPr>
                            <m:e>
                              <m:r>
                                <a:rPr lang="en-US" b="0" i="1" smtClean="0">
                                  <a:solidFill>
                                    <a:srgbClr val="000000"/>
                                  </a:solidFill>
                                  <a:latin typeface="Cambria Math"/>
                                </a:rPr>
                                <m:t>𝐷</m:t>
                              </m:r>
                            </m:e>
                            <m:sub>
                              <m:r>
                                <a:rPr lang="en-US" b="0" i="1" smtClean="0">
                                  <a:solidFill>
                                    <a:srgbClr val="000000"/>
                                  </a:solidFill>
                                  <a:latin typeface="Cambria Math"/>
                                </a:rPr>
                                <m:t>𝐵</m:t>
                              </m:r>
                            </m:sub>
                          </m:sSub>
                        </m:e>
                        <m:sub>
                          <m:r>
                            <a:rPr lang="en-US" i="1" smtClean="0">
                              <a:solidFill>
                                <a:srgbClr val="000000"/>
                              </a:solidFill>
                              <a:latin typeface="Cambria Math"/>
                            </a:rPr>
                            <m:t>𝑖</m:t>
                          </m:r>
                        </m:sub>
                      </m:sSub>
                      <m:sSup>
                        <m:sSupPr>
                          <m:ctrlPr>
                            <a:rPr lang="en-US" i="1" smtClean="0">
                              <a:solidFill>
                                <a:srgbClr val="000000"/>
                              </a:solidFill>
                              <a:latin typeface="Cambria Math"/>
                            </a:rPr>
                          </m:ctrlPr>
                        </m:sSupPr>
                        <m:e>
                          <m:r>
                            <a:rPr lang="en-US" smtClean="0">
                              <a:solidFill>
                                <a:srgbClr val="000000"/>
                              </a:solidFill>
                              <a:latin typeface="Cambria Math"/>
                            </a:rPr>
                            <m:t>𝛻</m:t>
                          </m:r>
                        </m:e>
                        <m:sup>
                          <m:r>
                            <a:rPr lang="en-US" i="1" smtClean="0">
                              <a:solidFill>
                                <a:srgbClr val="000000"/>
                              </a:solidFill>
                              <a:latin typeface="Cambria Math"/>
                            </a:rPr>
                            <m:t>2</m:t>
                          </m:r>
                        </m:sup>
                      </m:sSup>
                      <m:sSub>
                        <m:sSubPr>
                          <m:ctrlPr>
                            <a:rPr lang="en-US" i="1" smtClean="0">
                              <a:solidFill>
                                <a:srgbClr val="000000"/>
                              </a:solidFill>
                              <a:latin typeface="Cambria Math"/>
                            </a:rPr>
                          </m:ctrlPr>
                        </m:sSubPr>
                        <m:e>
                          <m:r>
                            <a:rPr lang="en-US" b="0" i="1" smtClean="0">
                              <a:solidFill>
                                <a:srgbClr val="000000"/>
                              </a:solidFill>
                              <a:latin typeface="Cambria Math"/>
                            </a:rPr>
                            <m:t>𝐵</m:t>
                          </m:r>
                        </m:e>
                        <m:sub>
                          <m:r>
                            <a:rPr lang="en-US" i="1" smtClean="0">
                              <a:solidFill>
                                <a:srgbClr val="000000"/>
                              </a:solidFill>
                              <a:latin typeface="Cambria Math"/>
                            </a:rPr>
                            <m:t>𝑖</m:t>
                          </m:r>
                        </m:sub>
                      </m:sSub>
                      <m:r>
                        <a:rPr lang="en-US" smtClean="0">
                          <a:solidFill>
                            <a:srgbClr val="000000"/>
                          </a:solidFill>
                          <a:latin typeface="Cambria Math"/>
                        </a:rPr>
                        <m:t>         </m:t>
                      </m:r>
                      <m:r>
                        <m:rPr>
                          <m:sty m:val="p"/>
                        </m:rPr>
                        <a:rPr lang="en-US" smtClean="0">
                          <a:solidFill>
                            <a:srgbClr val="000000"/>
                          </a:solidFill>
                          <a:latin typeface="Cambria Math"/>
                        </a:rPr>
                        <m:t>i</m:t>
                      </m:r>
                      <m:r>
                        <a:rPr lang="en-US" smtClean="0">
                          <a:solidFill>
                            <a:srgbClr val="000000"/>
                          </a:solidFill>
                          <a:latin typeface="Cambria Math"/>
                        </a:rPr>
                        <m:t>=1,…,</m:t>
                      </m:r>
                      <m:r>
                        <a:rPr lang="en-US" i="1" smtClean="0">
                          <a:solidFill>
                            <a:srgbClr val="000000"/>
                          </a:solidFill>
                          <a:latin typeface="Cambria Math"/>
                        </a:rPr>
                        <m:t>𝑛</m:t>
                      </m:r>
                    </m:oMath>
                  </m:oMathPara>
                </a14:m>
                <a:endParaRPr lang="en-US" i="1" dirty="0" smtClean="0">
                  <a:solidFill>
                    <a:srgbClr val="0000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62426" y="1066800"/>
                <a:ext cx="6689202" cy="452945"/>
              </a:xfrm>
              <a:prstGeom prst="rect">
                <a:avLst/>
              </a:prstGeom>
              <a:blipFill rotWithShape="1">
                <a:blip r:embed="rId5"/>
                <a:stretch>
                  <a:fillRect b="-67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82266" y="1454550"/>
                <a:ext cx="4541371" cy="4585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m:t>
                          </m:r>
                        </m:e>
                        <m:sub>
                          <m:r>
                            <a:rPr lang="en-US" i="1">
                              <a:solidFill>
                                <a:srgbClr val="000000"/>
                              </a:solidFill>
                              <a:latin typeface="Cambria Math"/>
                            </a:rPr>
                            <m:t>𝑡</m:t>
                          </m:r>
                        </m:sub>
                      </m:sSub>
                      <m:r>
                        <a:rPr lang="en-US" b="0" i="1" smtClean="0">
                          <a:solidFill>
                            <a:srgbClr val="000000"/>
                          </a:solidFill>
                          <a:latin typeface="Cambria Math"/>
                        </a:rPr>
                        <m:t>𝑊</m:t>
                      </m:r>
                      <m:r>
                        <a:rPr lang="en-US" i="1">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𝐼</m:t>
                          </m:r>
                          <m:r>
                            <a:rPr lang="en-US" b="0" i="1" smtClean="0">
                              <a:solidFill>
                                <a:srgbClr val="000000"/>
                              </a:solidFill>
                              <a:latin typeface="Cambria Math"/>
                            </a:rPr>
                            <m:t>𝐻</m:t>
                          </m:r>
                          <m:r>
                            <a:rPr lang="en-US" i="1" smtClean="0">
                              <a:solidFill>
                                <a:srgbClr val="000000"/>
                              </a:solidFill>
                              <a:latin typeface="Cambria Math"/>
                            </a:rPr>
                            <m:t>−</m:t>
                          </m:r>
                          <m:r>
                            <a:rPr lang="en-US" i="1" smtClean="0">
                              <a:solidFill>
                                <a:srgbClr val="000000"/>
                              </a:solidFill>
                              <a:latin typeface="Cambria Math"/>
                            </a:rPr>
                            <m:t>𝐿𝑊</m:t>
                          </m:r>
                          <m:r>
                            <a:rPr lang="en-US" i="1" smtClean="0">
                              <a:solidFill>
                                <a:srgbClr val="000000"/>
                              </a:solidFill>
                              <a:latin typeface="Cambria Math"/>
                            </a:rPr>
                            <m:t>−</m:t>
                          </m:r>
                          <m:r>
                            <a:rPr lang="en-US" b="0" i="1" smtClean="0">
                              <a:solidFill>
                                <a:srgbClr val="000000"/>
                              </a:solidFill>
                              <a:latin typeface="Cambria Math"/>
                            </a:rPr>
                            <m:t>𝑊</m:t>
                          </m:r>
                          <m:r>
                            <a:rPr lang="en-US" i="1" smtClean="0">
                              <a:solidFill>
                                <a:srgbClr val="000000"/>
                              </a:solidFill>
                              <a:latin typeface="Cambria Math"/>
                            </a:rPr>
                            <m:t>∑</m:t>
                          </m:r>
                          <m:sSubSup>
                            <m:sSubSupPr>
                              <m:ctrlPr>
                                <a:rPr lang="en-US" i="1" smtClean="0">
                                  <a:solidFill>
                                    <a:srgbClr val="000000"/>
                                  </a:solidFill>
                                  <a:latin typeface="Cambria Math"/>
                                </a:rPr>
                              </m:ctrlPr>
                            </m:sSubSupPr>
                            <m:e>
                              <m:r>
                                <a:rPr lang="en-US" i="1" smtClean="0">
                                  <a:solidFill>
                                    <a:srgbClr val="000000"/>
                                  </a:solidFill>
                                  <a:latin typeface="Cambria Math"/>
                                </a:rPr>
                                <m:t>𝐺</m:t>
                              </m:r>
                            </m:e>
                            <m:sub>
                              <m:r>
                                <a:rPr lang="en-US" b="0" i="1" smtClean="0">
                                  <a:solidFill>
                                    <a:srgbClr val="000000"/>
                                  </a:solidFill>
                                  <a:latin typeface="Cambria Math"/>
                                </a:rPr>
                                <m:t>𝑊</m:t>
                              </m:r>
                            </m:sub>
                            <m:sup>
                              <m:r>
                                <a:rPr lang="en-US" i="1" smtClean="0">
                                  <a:solidFill>
                                    <a:srgbClr val="000000"/>
                                  </a:solidFill>
                                  <a:latin typeface="Cambria Math"/>
                                </a:rPr>
                                <m:t>𝑖</m:t>
                              </m:r>
                            </m:sup>
                          </m:sSubSup>
                        </m:e>
                        <m:sub>
                          <m:r>
                            <a:rPr lang="en-US" i="1" smtClean="0">
                              <a:solidFill>
                                <a:srgbClr val="000000"/>
                              </a:solidFill>
                              <a:latin typeface="Cambria Math"/>
                            </a:rPr>
                            <m:t> </m:t>
                          </m:r>
                        </m:sub>
                      </m:sSub>
                      <m:r>
                        <a:rPr lang="en-US" i="1" smtClean="0">
                          <a:solidFill>
                            <a:srgbClr val="000000"/>
                          </a:solidFill>
                          <a:latin typeface="Cambria Math"/>
                        </a:rPr>
                        <m:t>+</m:t>
                      </m:r>
                      <m:sSub>
                        <m:sSubPr>
                          <m:ctrlPr>
                            <a:rPr lang="en-US" b="0" i="1" smtClean="0">
                              <a:solidFill>
                                <a:srgbClr val="000000"/>
                              </a:solidFill>
                              <a:latin typeface="Cambria Math"/>
                            </a:rPr>
                          </m:ctrlPr>
                        </m:sSubPr>
                        <m:e>
                          <m:r>
                            <a:rPr lang="en-US" b="0" i="1" smtClean="0">
                              <a:solidFill>
                                <a:srgbClr val="000000"/>
                              </a:solidFill>
                              <a:latin typeface="Cambria Math"/>
                            </a:rPr>
                            <m:t>𝐷</m:t>
                          </m:r>
                        </m:e>
                        <m:sub>
                          <m:r>
                            <a:rPr lang="en-US" b="0" i="1" smtClean="0">
                              <a:solidFill>
                                <a:srgbClr val="000000"/>
                              </a:solidFill>
                              <a:latin typeface="Cambria Math"/>
                            </a:rPr>
                            <m:t>𝑊</m:t>
                          </m:r>
                        </m:sub>
                      </m:sSub>
                      <m:sSup>
                        <m:sSupPr>
                          <m:ctrlPr>
                            <a:rPr lang="en-US" i="1" smtClean="0">
                              <a:solidFill>
                                <a:srgbClr val="000000"/>
                              </a:solidFill>
                              <a:latin typeface="Cambria Math"/>
                            </a:rPr>
                          </m:ctrlPr>
                        </m:sSupPr>
                        <m:e>
                          <m:r>
                            <a:rPr lang="en-US" smtClean="0">
                              <a:solidFill>
                                <a:srgbClr val="000000"/>
                              </a:solidFill>
                              <a:latin typeface="Cambria Math"/>
                            </a:rPr>
                            <m:t>𝛻</m:t>
                          </m:r>
                        </m:e>
                        <m:sup>
                          <m:r>
                            <a:rPr lang="en-US" i="1" smtClean="0">
                              <a:solidFill>
                                <a:srgbClr val="000000"/>
                              </a:solidFill>
                              <a:latin typeface="Cambria Math"/>
                            </a:rPr>
                            <m:t>2</m:t>
                          </m:r>
                        </m:sup>
                      </m:sSup>
                      <m:r>
                        <a:rPr lang="en-US" b="0" i="1" smtClean="0">
                          <a:solidFill>
                            <a:srgbClr val="000000"/>
                          </a:solidFill>
                          <a:latin typeface="Cambria Math"/>
                        </a:rPr>
                        <m:t>𝑊</m:t>
                      </m:r>
                    </m:oMath>
                  </m:oMathPara>
                </a14:m>
                <a:endParaRPr lang="en-US" dirty="0" smtClean="0">
                  <a:solidFill>
                    <a:srgbClr val="0000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82266" y="1454550"/>
                <a:ext cx="4541371" cy="458523"/>
              </a:xfrm>
              <a:prstGeom prst="rect">
                <a:avLst/>
              </a:prstGeom>
              <a:blipFill rotWithShape="1">
                <a:blip r:embed="rId6"/>
                <a:stretch>
                  <a:fillRect b="-5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56749" y="1847125"/>
                <a:ext cx="532222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m:t>
                          </m:r>
                        </m:e>
                        <m:sub>
                          <m:r>
                            <a:rPr lang="en-US" i="1">
                              <a:solidFill>
                                <a:srgbClr val="000000"/>
                              </a:solidFill>
                              <a:latin typeface="Cambria Math"/>
                            </a:rPr>
                            <m:t>𝑡</m:t>
                          </m:r>
                        </m:sub>
                      </m:sSub>
                      <m:r>
                        <a:rPr lang="en-US" i="1" smtClean="0">
                          <a:solidFill>
                            <a:srgbClr val="000000"/>
                          </a:solidFill>
                          <a:latin typeface="Cambria Math"/>
                        </a:rPr>
                        <m:t>h</m:t>
                      </m:r>
                      <m:r>
                        <a:rPr lang="en-US" i="1">
                          <a:solidFill>
                            <a:srgbClr val="000000"/>
                          </a:solidFill>
                          <a:latin typeface="Cambria Math"/>
                        </a:rPr>
                        <m:t>=</m:t>
                      </m:r>
                      <m:sSub>
                        <m:sSubPr>
                          <m:ctrlPr>
                            <a:rPr lang="en-US" i="1" smtClean="0">
                              <a:solidFill>
                                <a:srgbClr val="000000"/>
                              </a:solidFill>
                              <a:latin typeface="Cambria Math"/>
                            </a:rPr>
                          </m:ctrlPr>
                        </m:sSubPr>
                        <m:e>
                          <m:r>
                            <a:rPr lang="en-US" b="0" i="1" smtClean="0">
                              <a:solidFill>
                                <a:srgbClr val="000000"/>
                              </a:solidFill>
                              <a:latin typeface="Cambria Math"/>
                            </a:rPr>
                            <m:t>𝑃</m:t>
                          </m:r>
                          <m:r>
                            <a:rPr lang="en-US" i="1" smtClean="0">
                              <a:solidFill>
                                <a:srgbClr val="000000"/>
                              </a:solidFill>
                              <a:latin typeface="Cambria Math"/>
                            </a:rPr>
                            <m:t>−</m:t>
                          </m:r>
                          <m:r>
                            <a:rPr lang="en-US" i="1" smtClean="0">
                              <a:solidFill>
                                <a:srgbClr val="000000"/>
                              </a:solidFill>
                              <a:latin typeface="Cambria Math"/>
                            </a:rPr>
                            <m:t>𝐼𝐻</m:t>
                          </m:r>
                          <m:r>
                            <a:rPr lang="en-US" i="1" smtClean="0">
                              <a:solidFill>
                                <a:srgbClr val="000000"/>
                              </a:solidFill>
                              <a:latin typeface="Cambria Math"/>
                            </a:rPr>
                            <m:t>−</m:t>
                          </m:r>
                          <m:r>
                            <a:rPr lang="en-US" b="1" i="1" smtClean="0">
                              <a:solidFill>
                                <a:srgbClr val="000000"/>
                              </a:solidFill>
                              <a:latin typeface="Cambria Math"/>
                            </a:rPr>
                            <m:t>𝜵</m:t>
                          </m:r>
                          <m:r>
                            <a:rPr lang="en-US" i="1" smtClean="0">
                              <a:solidFill>
                                <a:srgbClr val="000000"/>
                              </a:solidFill>
                              <a:latin typeface="Cambria Math"/>
                            </a:rPr>
                            <m:t>⋅</m:t>
                          </m:r>
                          <m:r>
                            <a:rPr lang="en-US" b="1" i="1" smtClean="0">
                              <a:solidFill>
                                <a:srgbClr val="000000"/>
                              </a:solidFill>
                              <a:latin typeface="Cambria Math"/>
                            </a:rPr>
                            <m:t>𝑱</m:t>
                          </m:r>
                          <m:r>
                            <a:rPr lang="en-US" i="1" smtClean="0">
                              <a:solidFill>
                                <a:srgbClr val="000000"/>
                              </a:solidFill>
                              <a:latin typeface="Cambria Math"/>
                            </a:rPr>
                            <m:t>        </m:t>
                          </m:r>
                          <m:r>
                            <a:rPr lang="en-US" b="1" i="1" smtClean="0">
                              <a:solidFill>
                                <a:srgbClr val="000000"/>
                              </a:solidFill>
                              <a:latin typeface="Cambria Math"/>
                            </a:rPr>
                            <m:t>𝑱</m:t>
                          </m:r>
                          <m:r>
                            <a:rPr lang="en-US" i="1" smtClean="0">
                              <a:solidFill>
                                <a:srgbClr val="000000"/>
                              </a:solidFill>
                              <a:latin typeface="Cambria Math"/>
                            </a:rPr>
                            <m:t>=−2</m:t>
                          </m:r>
                          <m:sSub>
                            <m:sSubPr>
                              <m:ctrlPr>
                                <a:rPr lang="en-US" b="0" i="1" smtClean="0">
                                  <a:solidFill>
                                    <a:srgbClr val="000000"/>
                                  </a:solidFill>
                                  <a:latin typeface="Cambria Math"/>
                                </a:rPr>
                              </m:ctrlPr>
                            </m:sSubPr>
                            <m:e>
                              <m:r>
                                <a:rPr lang="en-US" b="0" i="1" smtClean="0">
                                  <a:solidFill>
                                    <a:srgbClr val="000000"/>
                                  </a:solidFill>
                                  <a:latin typeface="Cambria Math"/>
                                </a:rPr>
                                <m:t>𝐷</m:t>
                              </m:r>
                            </m:e>
                            <m:sub>
                              <m:r>
                                <a:rPr lang="en-US" b="0" i="1" smtClean="0">
                                  <a:solidFill>
                                    <a:srgbClr val="000000"/>
                                  </a:solidFill>
                                  <a:latin typeface="Cambria Math"/>
                                </a:rPr>
                                <m:t>𝐻</m:t>
                              </m:r>
                            </m:sub>
                          </m:sSub>
                          <m:r>
                            <a:rPr lang="en-US" b="0" i="1" smtClean="0">
                              <a:solidFill>
                                <a:srgbClr val="000000"/>
                              </a:solidFill>
                              <a:latin typeface="Cambria Math"/>
                            </a:rPr>
                            <m:t>𝐻</m:t>
                          </m:r>
                        </m:e>
                        <m:sub>
                          <m:r>
                            <a:rPr lang="en-US" i="1" smtClean="0">
                              <a:solidFill>
                                <a:srgbClr val="000000"/>
                              </a:solidFill>
                              <a:latin typeface="Cambria Math"/>
                            </a:rPr>
                            <m:t> </m:t>
                          </m:r>
                        </m:sub>
                      </m:sSub>
                      <m:r>
                        <a:rPr lang="en-US" b="1" i="1" smtClean="0">
                          <a:solidFill>
                            <a:srgbClr val="000000"/>
                          </a:solidFill>
                          <a:latin typeface="Cambria Math"/>
                        </a:rPr>
                        <m:t>𝜵</m:t>
                      </m:r>
                      <m:r>
                        <a:rPr lang="en-US" i="1" smtClean="0">
                          <a:solidFill>
                            <a:srgbClr val="000000"/>
                          </a:solidFill>
                          <a:latin typeface="Cambria Math"/>
                        </a:rPr>
                        <m:t>(</m:t>
                      </m:r>
                      <m:r>
                        <a:rPr lang="en-US" b="0" i="1" smtClean="0">
                          <a:solidFill>
                            <a:srgbClr val="000000"/>
                          </a:solidFill>
                          <a:latin typeface="Cambria Math"/>
                        </a:rPr>
                        <m:t>𝐻</m:t>
                      </m:r>
                      <m:r>
                        <a:rPr lang="en-US" i="1" smtClean="0">
                          <a:solidFill>
                            <a:srgbClr val="000000"/>
                          </a:solidFill>
                          <a:latin typeface="Cambria Math"/>
                        </a:rPr>
                        <m:t>+</m:t>
                      </m:r>
                      <m:r>
                        <a:rPr lang="en-US" b="0" i="1" smtClean="0">
                          <a:solidFill>
                            <a:srgbClr val="000000"/>
                          </a:solidFill>
                          <a:latin typeface="Cambria Math"/>
                        </a:rPr>
                        <m:t>𝑍</m:t>
                      </m:r>
                      <m:r>
                        <a:rPr lang="en-US" i="1" smtClean="0">
                          <a:solidFill>
                            <a:srgbClr val="000000"/>
                          </a:solidFill>
                          <a:latin typeface="Cambria Math"/>
                        </a:rPr>
                        <m:t>)</m:t>
                      </m:r>
                    </m:oMath>
                  </m:oMathPara>
                </a14:m>
                <a:endParaRPr lang="en-US" dirty="0" smtClean="0">
                  <a:solidFill>
                    <a:srgbClr val="0000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56749" y="1847125"/>
                <a:ext cx="5322226" cy="400110"/>
              </a:xfrm>
              <a:prstGeom prst="rect">
                <a:avLst/>
              </a:prstGeom>
              <a:blipFill rotWithShape="1">
                <a:blip r:embed="rId7"/>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776422" y="2362200"/>
                <a:ext cx="5090978" cy="411844"/>
              </a:xfrm>
              <a:prstGeom prst="rect">
                <a:avLst/>
              </a:prstGeom>
              <a:solidFill>
                <a:schemeClr val="bg1"/>
              </a:solidFill>
            </p:spPr>
            <p:txBody>
              <a:bodyPr wrap="square" rtlCol="0">
                <a:spAutoFit/>
              </a:bodyPr>
              <a:lstStyle/>
              <a:p>
                <a14:m>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b="0" i="1" smtClean="0">
                            <a:solidFill>
                              <a:srgbClr val="000000"/>
                            </a:solidFill>
                            <a:latin typeface="Cambria Math"/>
                          </a:rPr>
                          <m:t>𝐵</m:t>
                        </m:r>
                      </m:sub>
                    </m:sSub>
                    <m:r>
                      <a:rPr lang="en-US" i="1" smtClean="0">
                        <a:solidFill>
                          <a:srgbClr val="000000"/>
                        </a:solidFill>
                        <a:latin typeface="Cambria Math"/>
                      </a:rPr>
                      <m:t>=</m:t>
                    </m:r>
                    <m:sSub>
                      <m:sSubPr>
                        <m:ctrlPr>
                          <a:rPr lang="en-US" i="1" smtClean="0">
                            <a:solidFill>
                              <a:srgbClr val="000000"/>
                            </a:solidFill>
                            <a:latin typeface="Cambria Math"/>
                          </a:rPr>
                        </m:ctrlPr>
                      </m:sSubPr>
                      <m:e>
                        <m:r>
                          <m:rPr>
                            <m:sty m:val="p"/>
                          </m:rPr>
                          <a:rPr lang="en-US" b="0" i="0" smtClean="0">
                            <a:solidFill>
                              <a:srgbClr val="000000"/>
                            </a:solidFill>
                            <a:latin typeface="Cambria Math"/>
                          </a:rPr>
                          <m:t>Λ</m:t>
                        </m:r>
                      </m:e>
                      <m:sub>
                        <m:r>
                          <a:rPr lang="en-US" i="1" smtClean="0">
                            <a:solidFill>
                              <a:srgbClr val="000000"/>
                            </a:solidFill>
                            <a:latin typeface="Cambria Math"/>
                          </a:rPr>
                          <m:t>𝑖</m:t>
                        </m:r>
                      </m:sub>
                    </m:sSub>
                    <m:r>
                      <a:rPr lang="en-US" i="1" smtClean="0">
                        <a:solidFill>
                          <a:srgbClr val="000000"/>
                        </a:solidFill>
                        <a:latin typeface="Cambria Math"/>
                      </a:rPr>
                      <m:t>∫</m:t>
                    </m:r>
                    <m:sSub>
                      <m:sSubPr>
                        <m:ctrlPr>
                          <a:rPr lang="en-US" i="1" smtClean="0">
                            <a:solidFill>
                              <a:srgbClr val="000000"/>
                            </a:solidFill>
                            <a:latin typeface="Cambria Math"/>
                          </a:rPr>
                        </m:ctrlPr>
                      </m:sSubPr>
                      <m:e>
                        <m:r>
                          <a:rPr lang="en-US" b="0" i="1" smtClean="0">
                            <a:solidFill>
                              <a:srgbClr val="000000"/>
                            </a:solidFill>
                            <a:latin typeface="Cambria Math"/>
                          </a:rPr>
                          <m:t>𝐺</m:t>
                        </m:r>
                      </m:e>
                      <m:sub>
                        <m:r>
                          <a:rPr lang="en-US" i="1" smtClean="0">
                            <a:solidFill>
                              <a:srgbClr val="000000"/>
                            </a:solidFill>
                            <a:latin typeface="Cambria Math"/>
                          </a:rPr>
                          <m:t>𝑖</m:t>
                        </m:r>
                      </m:sub>
                    </m:sSub>
                    <m:d>
                      <m:dPr>
                        <m:ctrlPr>
                          <a:rPr lang="en-US" i="1" smtClean="0">
                            <a:solidFill>
                              <a:srgbClr val="000000"/>
                            </a:solidFill>
                            <a:latin typeface="Cambria Math"/>
                          </a:rPr>
                        </m:ctrlPr>
                      </m:dPr>
                      <m:e>
                        <m:r>
                          <a:rPr lang="en-US" b="1" i="1" smtClean="0">
                            <a:solidFill>
                              <a:srgbClr val="000000"/>
                            </a:solidFill>
                            <a:latin typeface="Cambria Math"/>
                          </a:rPr>
                          <m:t>𝒙</m:t>
                        </m:r>
                        <m:r>
                          <a:rPr lang="en-US" i="1" smtClean="0">
                            <a:solidFill>
                              <a:srgbClr val="000000"/>
                            </a:solidFill>
                            <a:latin typeface="Cambria Math"/>
                          </a:rPr>
                          <m:t>,</m:t>
                        </m:r>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i="1" smtClean="0">
                                <a:solidFill>
                                  <a:srgbClr val="000000"/>
                                </a:solidFill>
                                <a:latin typeface="Cambria Math"/>
                              </a:rPr>
                              <m:t>′</m:t>
                            </m:r>
                          </m:sup>
                        </m:sSup>
                        <m:r>
                          <a:rPr lang="en-US" i="1" smtClean="0">
                            <a:solidFill>
                              <a:srgbClr val="000000"/>
                            </a:solidFill>
                            <a:latin typeface="Cambria Math"/>
                          </a:rPr>
                          <m:t>,</m:t>
                        </m:r>
                        <m:r>
                          <a:rPr lang="en-US" i="1" smtClean="0">
                            <a:solidFill>
                              <a:srgbClr val="000000"/>
                            </a:solidFill>
                            <a:latin typeface="Cambria Math"/>
                          </a:rPr>
                          <m:t>𝑡</m:t>
                        </m:r>
                      </m:e>
                    </m:d>
                    <m:r>
                      <a:rPr lang="en-US" b="0" i="1" smtClean="0">
                        <a:solidFill>
                          <a:srgbClr val="000000"/>
                        </a:solidFill>
                        <a:latin typeface="Cambria Math"/>
                      </a:rPr>
                      <m:t>𝑊</m:t>
                    </m:r>
                    <m:d>
                      <m:dPr>
                        <m:ctrlPr>
                          <a:rPr lang="en-US" i="1" smtClean="0">
                            <a:solidFill>
                              <a:srgbClr val="000000"/>
                            </a:solidFill>
                            <a:latin typeface="Cambria Math"/>
                          </a:rPr>
                        </m:ctrlPr>
                      </m:dPr>
                      <m:e>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i="1" smtClean="0">
                                <a:solidFill>
                                  <a:srgbClr val="000000"/>
                                </a:solidFill>
                                <a:latin typeface="Cambria Math"/>
                              </a:rPr>
                              <m:t>′</m:t>
                            </m:r>
                          </m:sup>
                        </m:sSup>
                        <m:r>
                          <a:rPr lang="en-US" i="1" smtClean="0">
                            <a:solidFill>
                              <a:srgbClr val="000000"/>
                            </a:solidFill>
                            <a:latin typeface="Cambria Math"/>
                          </a:rPr>
                          <m:t>,</m:t>
                        </m:r>
                        <m:r>
                          <a:rPr lang="en-US" i="1" smtClean="0">
                            <a:solidFill>
                              <a:srgbClr val="000000"/>
                            </a:solidFill>
                            <a:latin typeface="Cambria Math"/>
                          </a:rPr>
                          <m:t>𝑡</m:t>
                        </m:r>
                      </m:e>
                    </m:d>
                    <m:r>
                      <a:rPr lang="en-US" i="1" smtClean="0">
                        <a:solidFill>
                          <a:srgbClr val="000000"/>
                        </a:solidFill>
                        <a:latin typeface="Cambria Math"/>
                      </a:rPr>
                      <m:t>𝑑</m:t>
                    </m:r>
                    <m:r>
                      <a:rPr lang="en-US" b="1" i="1" smtClean="0">
                        <a:solidFill>
                          <a:srgbClr val="000000"/>
                        </a:solidFill>
                        <a:latin typeface="Cambria Math"/>
                      </a:rPr>
                      <m:t>𝒙</m:t>
                    </m:r>
                    <m:r>
                      <a:rPr lang="en-US" i="1" smtClean="0">
                        <a:solidFill>
                          <a:srgbClr val="000000"/>
                        </a:solidFill>
                        <a:latin typeface="Cambria Math"/>
                      </a:rPr>
                      <m:t>′</m:t>
                    </m:r>
                  </m:oMath>
                </a14:m>
                <a:r>
                  <a:rPr lang="en-US" dirty="0" smtClean="0">
                    <a:solidFill>
                      <a:srgbClr val="000000"/>
                    </a:solidFill>
                  </a:rPr>
                  <a:t>                         </a:t>
                </a:r>
                <a:endParaRPr lang="en-US" dirty="0">
                  <a:solidFill>
                    <a:srgbClr val="00000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776422" y="2362200"/>
                <a:ext cx="5090978" cy="411844"/>
              </a:xfrm>
              <a:prstGeom prst="rect">
                <a:avLst/>
              </a:prstGeom>
              <a:blipFill rotWithShape="1">
                <a:blip r:embed="rId8"/>
                <a:stretch>
                  <a:fillRect b="-208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695703" y="2774044"/>
                <a:ext cx="3676326" cy="411844"/>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b="0" i="1" smtClean="0">
                              <a:solidFill>
                                <a:srgbClr val="000000"/>
                              </a:solidFill>
                              <a:latin typeface="Cambria Math"/>
                            </a:rPr>
                            <m:t>𝑊</m:t>
                          </m:r>
                        </m:sub>
                      </m:sSub>
                      <m:r>
                        <a:rPr lang="en-US" i="1" smtClean="0">
                          <a:solidFill>
                            <a:srgbClr val="000000"/>
                          </a:solidFill>
                          <a:latin typeface="Cambria Math"/>
                        </a:rPr>
                        <m:t>=</m:t>
                      </m:r>
                      <m:sSub>
                        <m:sSubPr>
                          <m:ctrlPr>
                            <a:rPr lang="en-US" i="1" smtClean="0">
                              <a:solidFill>
                                <a:srgbClr val="000000"/>
                              </a:solidFill>
                              <a:latin typeface="Cambria Math"/>
                            </a:rPr>
                          </m:ctrlPr>
                        </m:sSubPr>
                        <m:e>
                          <m:r>
                            <m:rPr>
                              <m:sty m:val="p"/>
                            </m:rPr>
                            <a:rPr lang="en-US" b="0" i="0" smtClean="0">
                              <a:solidFill>
                                <a:srgbClr val="000000"/>
                              </a:solidFill>
                              <a:latin typeface="Cambria Math"/>
                            </a:rPr>
                            <m:t>Γ</m:t>
                          </m:r>
                        </m:e>
                        <m:sub>
                          <m:r>
                            <a:rPr lang="en-US" i="1" smtClean="0">
                              <a:solidFill>
                                <a:srgbClr val="000000"/>
                              </a:solidFill>
                              <a:latin typeface="Cambria Math"/>
                            </a:rPr>
                            <m:t>𝑖</m:t>
                          </m:r>
                        </m:sub>
                      </m:sSub>
                      <m:r>
                        <a:rPr lang="en-US" i="1" smtClean="0">
                          <a:solidFill>
                            <a:srgbClr val="000000"/>
                          </a:solidFill>
                          <a:latin typeface="Cambria Math"/>
                        </a:rPr>
                        <m:t>∫</m:t>
                      </m:r>
                      <m:sSub>
                        <m:sSubPr>
                          <m:ctrlPr>
                            <a:rPr lang="en-US" i="1" smtClean="0">
                              <a:solidFill>
                                <a:srgbClr val="000000"/>
                              </a:solidFill>
                              <a:latin typeface="Cambria Math"/>
                            </a:rPr>
                          </m:ctrlPr>
                        </m:sSubPr>
                        <m:e>
                          <m:r>
                            <a:rPr lang="en-US" b="0" i="1" smtClean="0">
                              <a:solidFill>
                                <a:srgbClr val="000000"/>
                              </a:solidFill>
                              <a:latin typeface="Cambria Math"/>
                            </a:rPr>
                            <m:t>𝐺</m:t>
                          </m:r>
                        </m:e>
                        <m:sub>
                          <m:r>
                            <a:rPr lang="en-US" i="1" smtClean="0">
                              <a:solidFill>
                                <a:srgbClr val="000000"/>
                              </a:solidFill>
                              <a:latin typeface="Cambria Math"/>
                            </a:rPr>
                            <m:t>𝑖</m:t>
                          </m:r>
                        </m:sub>
                      </m:sSub>
                      <m:d>
                        <m:dPr>
                          <m:ctrlPr>
                            <a:rPr lang="en-US" i="1" smtClean="0">
                              <a:solidFill>
                                <a:srgbClr val="000000"/>
                              </a:solidFill>
                              <a:latin typeface="Cambria Math"/>
                            </a:rPr>
                          </m:ctrlPr>
                        </m:dPr>
                        <m:e>
                          <m:sSup>
                            <m:sSupPr>
                              <m:ctrlPr>
                                <a:rPr lang="en-US" b="1" i="1" smtClean="0">
                                  <a:solidFill>
                                    <a:srgbClr val="000000"/>
                                  </a:solidFill>
                                  <a:latin typeface="Cambria Math"/>
                                </a:rPr>
                              </m:ctrlPr>
                            </m:sSupPr>
                            <m:e>
                              <m:r>
                                <a:rPr lang="en-US" b="1" i="1" smtClean="0">
                                  <a:solidFill>
                                    <a:srgbClr val="000000"/>
                                  </a:solidFill>
                                  <a:latin typeface="Cambria Math"/>
                                </a:rPr>
                                <m:t>𝒙</m:t>
                              </m:r>
                            </m:e>
                            <m:sup>
                              <m:r>
                                <a:rPr lang="en-US" b="1" i="1" smtClean="0">
                                  <a:solidFill>
                                    <a:srgbClr val="000000"/>
                                  </a:solidFill>
                                  <a:latin typeface="Cambria Math"/>
                                </a:rPr>
                                <m:t>′</m:t>
                              </m:r>
                            </m:sup>
                          </m:sSup>
                          <m:r>
                            <a:rPr lang="en-US" i="1" smtClean="0">
                              <a:solidFill>
                                <a:srgbClr val="000000"/>
                              </a:solidFill>
                              <a:latin typeface="Cambria Math"/>
                            </a:rPr>
                            <m:t>,</m:t>
                          </m:r>
                          <m:r>
                            <a:rPr lang="en-US" b="1" i="1" smtClean="0">
                              <a:solidFill>
                                <a:srgbClr val="000000"/>
                              </a:solidFill>
                              <a:latin typeface="Cambria Math"/>
                            </a:rPr>
                            <m:t>𝒙</m:t>
                          </m:r>
                          <m:r>
                            <a:rPr lang="en-US" i="1" smtClean="0">
                              <a:solidFill>
                                <a:srgbClr val="000000"/>
                              </a:solidFill>
                              <a:latin typeface="Cambria Math"/>
                            </a:rPr>
                            <m:t>,</m:t>
                          </m:r>
                          <m:r>
                            <a:rPr lang="en-US" i="1" smtClean="0">
                              <a:solidFill>
                                <a:srgbClr val="000000"/>
                              </a:solidFill>
                              <a:latin typeface="Cambria Math"/>
                            </a:rPr>
                            <m:t>𝑡</m:t>
                          </m:r>
                        </m:e>
                      </m:d>
                      <m:sSub>
                        <m:sSubPr>
                          <m:ctrlPr>
                            <a:rPr lang="en-US" i="1" smtClean="0">
                              <a:solidFill>
                                <a:srgbClr val="000000"/>
                              </a:solidFill>
                              <a:latin typeface="Cambria Math"/>
                            </a:rPr>
                          </m:ctrlPr>
                        </m:sSubPr>
                        <m:e>
                          <m:r>
                            <a:rPr lang="en-US" b="0" i="1" smtClean="0">
                              <a:solidFill>
                                <a:srgbClr val="000000"/>
                              </a:solidFill>
                              <a:latin typeface="Cambria Math"/>
                            </a:rPr>
                            <m:t>𝐵</m:t>
                          </m:r>
                        </m:e>
                        <m:sub>
                          <m:r>
                            <a:rPr lang="en-US" i="1" smtClean="0">
                              <a:solidFill>
                                <a:srgbClr val="000000"/>
                              </a:solidFill>
                              <a:latin typeface="Cambria Math"/>
                            </a:rPr>
                            <m:t>𝑖</m:t>
                          </m:r>
                        </m:sub>
                      </m:sSub>
                      <m:d>
                        <m:dPr>
                          <m:ctrlPr>
                            <a:rPr lang="en-US" i="1" smtClean="0">
                              <a:solidFill>
                                <a:srgbClr val="000000"/>
                              </a:solidFill>
                              <a:latin typeface="Cambria Math"/>
                            </a:rPr>
                          </m:ctrlPr>
                        </m:dPr>
                        <m:e>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i="1" smtClean="0">
                                  <a:solidFill>
                                    <a:srgbClr val="000000"/>
                                  </a:solidFill>
                                  <a:latin typeface="Cambria Math"/>
                                </a:rPr>
                                <m:t>′</m:t>
                              </m:r>
                            </m:sup>
                          </m:sSup>
                          <m:r>
                            <a:rPr lang="en-US" i="1" smtClean="0">
                              <a:solidFill>
                                <a:srgbClr val="000000"/>
                              </a:solidFill>
                              <a:latin typeface="Cambria Math"/>
                            </a:rPr>
                            <m:t>,</m:t>
                          </m:r>
                          <m:r>
                            <a:rPr lang="en-US" i="1" smtClean="0">
                              <a:solidFill>
                                <a:srgbClr val="000000"/>
                              </a:solidFill>
                              <a:latin typeface="Cambria Math"/>
                            </a:rPr>
                            <m:t>𝑡</m:t>
                          </m:r>
                        </m:e>
                      </m:d>
                      <m:r>
                        <a:rPr lang="en-US" i="1" smtClean="0">
                          <a:solidFill>
                            <a:srgbClr val="000000"/>
                          </a:solidFill>
                          <a:latin typeface="Cambria Math"/>
                        </a:rPr>
                        <m:t>𝑑</m:t>
                      </m:r>
                      <m:r>
                        <a:rPr lang="en-US" b="1" i="1" smtClean="0">
                          <a:solidFill>
                            <a:srgbClr val="000000"/>
                          </a:solidFill>
                          <a:latin typeface="Cambria Math"/>
                        </a:rPr>
                        <m:t>𝒙</m:t>
                      </m:r>
                      <m:r>
                        <a:rPr lang="en-US" i="1" smtClean="0">
                          <a:solidFill>
                            <a:srgbClr val="000000"/>
                          </a:solidFill>
                          <a:latin typeface="Cambria Math"/>
                        </a:rPr>
                        <m:t>′</m:t>
                      </m:r>
                    </m:oMath>
                  </m:oMathPara>
                </a14:m>
                <a:endParaRPr lang="en-US" dirty="0">
                  <a:solidFill>
                    <a:srgbClr val="00000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695703" y="2774044"/>
                <a:ext cx="3676326" cy="411844"/>
              </a:xfrm>
              <a:prstGeom prst="rect">
                <a:avLst/>
              </a:prstGeom>
              <a:blipFill rotWithShape="1">
                <a:blip r:embed="rId9"/>
                <a:stretch>
                  <a:fillRect b="-205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665058" y="3200400"/>
                <a:ext cx="3983142" cy="70198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00"/>
                              </a:solidFill>
                              <a:latin typeface="Cambria Math"/>
                            </a:rPr>
                          </m:ctrlPr>
                        </m:sSubPr>
                        <m:e>
                          <m:r>
                            <a:rPr lang="en-US" b="0" i="1" smtClean="0">
                              <a:solidFill>
                                <a:srgbClr val="000000"/>
                              </a:solidFill>
                              <a:latin typeface="Cambria Math"/>
                            </a:rPr>
                            <m:t>𝐺</m:t>
                          </m:r>
                        </m:e>
                        <m:sub>
                          <m:r>
                            <a:rPr lang="en-US" b="0" i="1" smtClean="0">
                              <a:solidFill>
                                <a:srgbClr val="000000"/>
                              </a:solidFill>
                              <a:latin typeface="Cambria Math"/>
                            </a:rPr>
                            <m:t>𝑖</m:t>
                          </m:r>
                        </m:sub>
                      </m:sSub>
                      <m:d>
                        <m:dPr>
                          <m:ctrlPr>
                            <a:rPr lang="en-US" i="1" smtClean="0">
                              <a:solidFill>
                                <a:srgbClr val="000000"/>
                              </a:solidFill>
                              <a:latin typeface="Cambria Math"/>
                            </a:rPr>
                          </m:ctrlPr>
                        </m:dPr>
                        <m:e>
                          <m:r>
                            <a:rPr lang="en-US" b="1" i="1" smtClean="0">
                              <a:solidFill>
                                <a:srgbClr val="000000"/>
                              </a:solidFill>
                              <a:latin typeface="Cambria Math"/>
                            </a:rPr>
                            <m:t>𝒙</m:t>
                          </m:r>
                          <m:r>
                            <a:rPr lang="en-US" i="1" smtClean="0">
                              <a:solidFill>
                                <a:srgbClr val="000000"/>
                              </a:solidFill>
                              <a:latin typeface="Cambria Math"/>
                            </a:rPr>
                            <m:t>,</m:t>
                          </m:r>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i="1" smtClean="0">
                                  <a:solidFill>
                                    <a:srgbClr val="000000"/>
                                  </a:solidFill>
                                  <a:latin typeface="Cambria Math"/>
                                </a:rPr>
                                <m:t>′</m:t>
                              </m:r>
                            </m:sup>
                          </m:sSup>
                          <m:r>
                            <a:rPr lang="en-US" i="1" smtClean="0">
                              <a:solidFill>
                                <a:srgbClr val="000000"/>
                              </a:solidFill>
                              <a:latin typeface="Cambria Math"/>
                            </a:rPr>
                            <m:t>,</m:t>
                          </m:r>
                          <m:r>
                            <a:rPr lang="en-US" i="1" smtClean="0">
                              <a:solidFill>
                                <a:srgbClr val="000000"/>
                              </a:solidFill>
                              <a:latin typeface="Cambria Math"/>
                            </a:rPr>
                            <m:t>𝑡</m:t>
                          </m:r>
                        </m:e>
                      </m:d>
                      <m:r>
                        <a:rPr lang="en-US" smtClean="0">
                          <a:solidFill>
                            <a:srgbClr val="000000"/>
                          </a:solidFill>
                          <a:latin typeface="Cambria Math"/>
                        </a:rPr>
                        <m:t>=</m:t>
                      </m:r>
                      <m:box>
                        <m:boxPr>
                          <m:ctrlPr>
                            <a:rPr lang="en-US" i="1" smtClean="0">
                              <a:solidFill>
                                <a:srgbClr val="000000"/>
                              </a:solidFill>
                              <a:latin typeface="Cambria Math"/>
                            </a:rPr>
                          </m:ctrlPr>
                        </m:boxPr>
                        <m:e>
                          <m:argPr>
                            <m:argSz m:val="-1"/>
                          </m:argPr>
                          <m:f>
                            <m:fPr>
                              <m:ctrlPr>
                                <a:rPr lang="en-US" i="1" smtClean="0">
                                  <a:solidFill>
                                    <a:srgbClr val="000000"/>
                                  </a:solidFill>
                                  <a:latin typeface="Cambria Math"/>
                                </a:rPr>
                              </m:ctrlPr>
                            </m:fPr>
                            <m:num>
                              <m:r>
                                <a:rPr lang="en-US" i="1" smtClean="0">
                                  <a:solidFill>
                                    <a:srgbClr val="000000"/>
                                  </a:solidFill>
                                  <a:latin typeface="Cambria Math"/>
                                </a:rPr>
                                <m:t>1</m:t>
                              </m:r>
                            </m:num>
                            <m:den>
                              <m:r>
                                <a:rPr lang="en-US" i="1" smtClean="0">
                                  <a:solidFill>
                                    <a:srgbClr val="000000"/>
                                  </a:solidFill>
                                  <a:latin typeface="Cambria Math"/>
                                </a:rPr>
                                <m:t>𝜋</m:t>
                              </m:r>
                              <m:sSubSup>
                                <m:sSubSupPr>
                                  <m:ctrlPr>
                                    <a:rPr lang="en-US" i="1" smtClean="0">
                                      <a:solidFill>
                                        <a:srgbClr val="000000"/>
                                      </a:solidFill>
                                      <a:latin typeface="Cambria Math"/>
                                    </a:rPr>
                                  </m:ctrlPr>
                                </m:sSubSupPr>
                                <m:e>
                                  <m:r>
                                    <a:rPr lang="en-US" i="1" smtClean="0">
                                      <a:solidFill>
                                        <a:srgbClr val="000000"/>
                                      </a:solidFill>
                                      <a:latin typeface="Cambria Math"/>
                                    </a:rPr>
                                    <m:t>𝑠</m:t>
                                  </m:r>
                                </m:e>
                                <m:sub>
                                  <m:r>
                                    <a:rPr lang="en-US" i="1" smtClean="0">
                                      <a:solidFill>
                                        <a:srgbClr val="000000"/>
                                      </a:solidFill>
                                      <a:latin typeface="Cambria Math"/>
                                    </a:rPr>
                                    <m:t>0</m:t>
                                  </m:r>
                                  <m:r>
                                    <a:rPr lang="en-US" i="1" smtClean="0">
                                      <a:solidFill>
                                        <a:srgbClr val="000000"/>
                                      </a:solidFill>
                                      <a:latin typeface="Cambria Math"/>
                                    </a:rPr>
                                    <m:t>𝑖</m:t>
                                  </m:r>
                                </m:sub>
                                <m:sup>
                                  <m:r>
                                    <a:rPr lang="en-US" i="1" smtClean="0">
                                      <a:solidFill>
                                        <a:srgbClr val="000000"/>
                                      </a:solidFill>
                                      <a:latin typeface="Cambria Math"/>
                                    </a:rPr>
                                    <m:t>2</m:t>
                                  </m:r>
                                </m:sup>
                              </m:sSubSup>
                            </m:den>
                          </m:f>
                          <m:func>
                            <m:funcPr>
                              <m:ctrlPr>
                                <a:rPr lang="en-US" i="1" smtClean="0">
                                  <a:solidFill>
                                    <a:srgbClr val="000000"/>
                                  </a:solidFill>
                                  <a:latin typeface="Cambria Math"/>
                                </a:rPr>
                              </m:ctrlPr>
                            </m:funcPr>
                            <m:fName>
                              <m:r>
                                <a:rPr lang="en-US" i="1" smtClean="0">
                                  <a:solidFill>
                                    <a:srgbClr val="000000"/>
                                  </a:solidFill>
                                  <a:latin typeface="Cambria Math"/>
                                </a:rPr>
                                <m:t>𝑒𝑥𝑝</m:t>
                              </m:r>
                              <m:d>
                                <m:dPr>
                                  <m:ctrlPr>
                                    <a:rPr lang="en-US" i="1" smtClean="0">
                                      <a:solidFill>
                                        <a:srgbClr val="000000"/>
                                      </a:solidFill>
                                      <a:latin typeface="Cambria Math"/>
                                    </a:rPr>
                                  </m:ctrlPr>
                                </m:dPr>
                                <m:e>
                                  <m:r>
                                    <a:rPr lang="en-US" i="1" smtClean="0">
                                      <a:solidFill>
                                        <a:srgbClr val="000000"/>
                                      </a:solidFill>
                                      <a:latin typeface="Cambria Math"/>
                                    </a:rPr>
                                    <m:t>−</m:t>
                                  </m:r>
                                  <m:box>
                                    <m:boxPr>
                                      <m:ctrlPr>
                                        <a:rPr lang="en-US" i="1" smtClean="0">
                                          <a:solidFill>
                                            <a:srgbClr val="000000"/>
                                          </a:solidFill>
                                          <a:latin typeface="Cambria Math"/>
                                        </a:rPr>
                                      </m:ctrlPr>
                                    </m:boxPr>
                                    <m:e>
                                      <m:argPr>
                                        <m:argSz m:val="-1"/>
                                      </m:argPr>
                                      <m:f>
                                        <m:fPr>
                                          <m:ctrlPr>
                                            <a:rPr lang="en-US" i="1" smtClean="0">
                                              <a:solidFill>
                                                <a:srgbClr val="000000"/>
                                              </a:solidFill>
                                              <a:latin typeface="Cambria Math"/>
                                            </a:rPr>
                                          </m:ctrlPr>
                                        </m:fPr>
                                        <m:num>
                                          <m:sSup>
                                            <m:sSupPr>
                                              <m:ctrlPr>
                                                <a:rPr lang="en-US" i="1" smtClean="0">
                                                  <a:solidFill>
                                                    <a:srgbClr val="000000"/>
                                                  </a:solidFill>
                                                  <a:latin typeface="Cambria Math"/>
                                                </a:rPr>
                                              </m:ctrlPr>
                                            </m:sSupPr>
                                            <m:e>
                                              <m:d>
                                                <m:dPr>
                                                  <m:begChr m:val="|"/>
                                                  <m:endChr m:val="|"/>
                                                  <m:ctrlPr>
                                                    <a:rPr lang="en-US" i="1" smtClean="0">
                                                      <a:solidFill>
                                                        <a:srgbClr val="000000"/>
                                                      </a:solidFill>
                                                      <a:latin typeface="Cambria Math"/>
                                                    </a:rPr>
                                                  </m:ctrlPr>
                                                </m:dPr>
                                                <m:e>
                                                  <m:r>
                                                    <a:rPr lang="en-US" b="1" i="1" smtClean="0">
                                                      <a:solidFill>
                                                        <a:srgbClr val="000000"/>
                                                      </a:solidFill>
                                                      <a:latin typeface="Cambria Math"/>
                                                    </a:rPr>
                                                    <m:t>𝒙</m:t>
                                                  </m:r>
                                                  <m:r>
                                                    <a:rPr lang="en-US" i="1" smtClean="0">
                                                      <a:solidFill>
                                                        <a:srgbClr val="000000"/>
                                                      </a:solidFill>
                                                      <a:latin typeface="Cambria Math"/>
                                                    </a:rPr>
                                                    <m:t>−</m:t>
                                                  </m:r>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i="1" smtClean="0">
                                                          <a:solidFill>
                                                            <a:srgbClr val="000000"/>
                                                          </a:solidFill>
                                                          <a:latin typeface="Cambria Math"/>
                                                        </a:rPr>
                                                        <m:t>′</m:t>
                                                      </m:r>
                                                    </m:sup>
                                                  </m:sSup>
                                                </m:e>
                                              </m:d>
                                            </m:e>
                                            <m:sup>
                                              <m:r>
                                                <a:rPr lang="en-US" i="1" smtClean="0">
                                                  <a:solidFill>
                                                    <a:srgbClr val="000000"/>
                                                  </a:solidFill>
                                                  <a:latin typeface="Cambria Math"/>
                                                </a:rPr>
                                                <m:t>2</m:t>
                                              </m:r>
                                            </m:sup>
                                          </m:sSup>
                                        </m:num>
                                        <m:den>
                                          <m:sSub>
                                            <m:sSubPr>
                                              <m:ctrlPr>
                                                <a:rPr lang="en-US" i="1" smtClean="0">
                                                  <a:solidFill>
                                                    <a:srgbClr val="000000"/>
                                                  </a:solidFill>
                                                  <a:latin typeface="Cambria Math"/>
                                                </a:rPr>
                                              </m:ctrlPr>
                                            </m:sSubPr>
                                            <m:e>
                                              <m:r>
                                                <a:rPr lang="en-US" i="1" smtClean="0">
                                                  <a:solidFill>
                                                    <a:srgbClr val="000000"/>
                                                  </a:solidFill>
                                                  <a:latin typeface="Cambria Math"/>
                                                </a:rPr>
                                                <m:t>𝑠</m:t>
                                              </m:r>
                                            </m:e>
                                            <m:sub>
                                              <m:r>
                                                <a:rPr lang="en-US" i="1" smtClean="0">
                                                  <a:solidFill>
                                                    <a:srgbClr val="000000"/>
                                                  </a:solidFill>
                                                  <a:latin typeface="Cambria Math"/>
                                                </a:rPr>
                                                <m:t>𝑖</m:t>
                                              </m:r>
                                            </m:sub>
                                          </m:sSub>
                                          <m:sSup>
                                            <m:sSupPr>
                                              <m:ctrlPr>
                                                <a:rPr lang="en-US" i="1" smtClean="0">
                                                  <a:solidFill>
                                                    <a:srgbClr val="000000"/>
                                                  </a:solidFill>
                                                  <a:latin typeface="Cambria Math"/>
                                                </a:rPr>
                                              </m:ctrlPr>
                                            </m:sSupPr>
                                            <m:e>
                                              <m:d>
                                                <m:dPr>
                                                  <m:begChr m:val="["/>
                                                  <m:endChr m:val="]"/>
                                                  <m:ctrlPr>
                                                    <a:rPr lang="en-US" i="1" smtClean="0">
                                                      <a:solidFill>
                                                        <a:srgbClr val="000000"/>
                                                      </a:solidFill>
                                                      <a:latin typeface="Cambria Math"/>
                                                    </a:rPr>
                                                  </m:ctrlPr>
                                                </m:dPr>
                                                <m:e>
                                                  <m:sSub>
                                                    <m:sSubPr>
                                                      <m:ctrlPr>
                                                        <a:rPr lang="en-US" i="1" smtClean="0">
                                                          <a:solidFill>
                                                            <a:srgbClr val="000000"/>
                                                          </a:solidFill>
                                                          <a:latin typeface="Cambria Math"/>
                                                        </a:rPr>
                                                      </m:ctrlPr>
                                                    </m:sSubPr>
                                                    <m:e>
                                                      <m:r>
                                                        <a:rPr lang="en-US" b="0" i="1" smtClean="0">
                                                          <a:solidFill>
                                                            <a:srgbClr val="000000"/>
                                                          </a:solidFill>
                                                          <a:latin typeface="Cambria Math"/>
                                                        </a:rPr>
                                                        <m:t>𝐵</m:t>
                                                      </m:r>
                                                    </m:e>
                                                    <m:sub>
                                                      <m:r>
                                                        <a:rPr lang="en-US" i="1" smtClean="0">
                                                          <a:solidFill>
                                                            <a:srgbClr val="000000"/>
                                                          </a:solidFill>
                                                          <a:latin typeface="Cambria Math"/>
                                                        </a:rPr>
                                                        <m:t>𝑖</m:t>
                                                      </m:r>
                                                    </m:sub>
                                                  </m:sSub>
                                                  <m:r>
                                                    <a:rPr lang="en-US" i="1" smtClean="0">
                                                      <a:solidFill>
                                                        <a:srgbClr val="000000"/>
                                                      </a:solidFill>
                                                      <a:latin typeface="Cambria Math"/>
                                                    </a:rPr>
                                                    <m:t>(</m:t>
                                                  </m:r>
                                                  <m:r>
                                                    <a:rPr lang="en-US" b="1" i="1" smtClean="0">
                                                      <a:solidFill>
                                                        <a:srgbClr val="000000"/>
                                                      </a:solidFill>
                                                      <a:latin typeface="Cambria Math"/>
                                                    </a:rPr>
                                                    <m:t>𝒙</m:t>
                                                  </m:r>
                                                  <m:r>
                                                    <a:rPr lang="en-US" i="1" smtClean="0">
                                                      <a:solidFill>
                                                        <a:srgbClr val="000000"/>
                                                      </a:solidFill>
                                                      <a:latin typeface="Cambria Math"/>
                                                    </a:rPr>
                                                    <m:t>,</m:t>
                                                  </m:r>
                                                  <m:r>
                                                    <a:rPr lang="en-US" i="1" smtClean="0">
                                                      <a:solidFill>
                                                        <a:srgbClr val="000000"/>
                                                      </a:solidFill>
                                                      <a:latin typeface="Cambria Math"/>
                                                    </a:rPr>
                                                    <m:t>𝑡</m:t>
                                                  </m:r>
                                                  <m:r>
                                                    <a:rPr lang="en-US" i="1" smtClean="0">
                                                      <a:solidFill>
                                                        <a:srgbClr val="000000"/>
                                                      </a:solidFill>
                                                      <a:latin typeface="Cambria Math"/>
                                                    </a:rPr>
                                                    <m:t>)</m:t>
                                                  </m:r>
                                                </m:e>
                                              </m:d>
                                            </m:e>
                                            <m:sup>
                                              <m:r>
                                                <a:rPr lang="en-US" i="1" smtClean="0">
                                                  <a:solidFill>
                                                    <a:srgbClr val="000000"/>
                                                  </a:solidFill>
                                                  <a:latin typeface="Cambria Math"/>
                                                </a:rPr>
                                                <m:t>2</m:t>
                                              </m:r>
                                            </m:sup>
                                          </m:sSup>
                                        </m:den>
                                      </m:f>
                                    </m:e>
                                  </m:box>
                                </m:e>
                              </m:d>
                            </m:fName>
                            <m:e>
                              <m:r>
                                <a:rPr lang="en-US" i="1" smtClean="0">
                                  <a:solidFill>
                                    <a:srgbClr val="000000"/>
                                  </a:solidFill>
                                  <a:latin typeface="Cambria Math"/>
                                </a:rPr>
                                <m:t> </m:t>
                              </m:r>
                            </m:e>
                          </m:func>
                        </m:e>
                      </m:box>
                    </m:oMath>
                  </m:oMathPara>
                </a14:m>
                <a:endParaRPr lang="en-US" dirty="0">
                  <a:solidFill>
                    <a:srgbClr val="000000"/>
                  </a:solidFill>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665058" y="3200400"/>
                <a:ext cx="3983142" cy="701987"/>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853650" y="3352800"/>
                <a:ext cx="264758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𝑠</m:t>
                          </m:r>
                        </m:e>
                        <m:sub>
                          <m:r>
                            <a:rPr lang="en-US" i="1" smtClean="0">
                              <a:solidFill>
                                <a:srgbClr val="000000"/>
                              </a:solidFill>
                              <a:latin typeface="Cambria Math"/>
                            </a:rPr>
                            <m:t>𝑖</m:t>
                          </m:r>
                        </m:sub>
                      </m:sSub>
                      <m:d>
                        <m:dPr>
                          <m:ctrlPr>
                            <a:rPr lang="en-US" i="1" smtClean="0">
                              <a:solidFill>
                                <a:srgbClr val="000000"/>
                              </a:solidFill>
                              <a:latin typeface="Cambria Math"/>
                            </a:rPr>
                          </m:ctrlPr>
                        </m:dPr>
                        <m:e>
                          <m:sSub>
                            <m:sSubPr>
                              <m:ctrlPr>
                                <a:rPr lang="en-US" i="1" smtClean="0">
                                  <a:solidFill>
                                    <a:srgbClr val="000000"/>
                                  </a:solidFill>
                                  <a:latin typeface="Cambria Math"/>
                                </a:rPr>
                              </m:ctrlPr>
                            </m:sSubPr>
                            <m:e>
                              <m:r>
                                <a:rPr lang="en-US" i="1" smtClean="0">
                                  <a:solidFill>
                                    <a:srgbClr val="000000"/>
                                  </a:solidFill>
                                  <a:latin typeface="Cambria Math"/>
                                </a:rPr>
                                <m:t>𝑏</m:t>
                              </m:r>
                            </m:e>
                            <m:sub>
                              <m:r>
                                <a:rPr lang="en-US" i="1" smtClean="0">
                                  <a:solidFill>
                                    <a:srgbClr val="000000"/>
                                  </a:solidFill>
                                  <a:latin typeface="Cambria Math"/>
                                </a:rPr>
                                <m:t>𝑖</m:t>
                              </m:r>
                            </m:sub>
                          </m:sSub>
                        </m:e>
                      </m:d>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𝑠</m:t>
                          </m:r>
                        </m:e>
                        <m:sub>
                          <m:r>
                            <a:rPr lang="en-US" i="1" smtClean="0">
                              <a:solidFill>
                                <a:srgbClr val="000000"/>
                              </a:solidFill>
                              <a:latin typeface="Cambria Math"/>
                            </a:rPr>
                            <m:t>0</m:t>
                          </m:r>
                          <m:r>
                            <a:rPr lang="en-US" i="1" smtClean="0">
                              <a:solidFill>
                                <a:srgbClr val="000000"/>
                              </a:solidFill>
                              <a:latin typeface="Cambria Math"/>
                            </a:rPr>
                            <m:t>𝑖</m:t>
                          </m:r>
                        </m:sub>
                      </m:sSub>
                      <m:r>
                        <a:rPr lang="en-US" i="1" smtClean="0">
                          <a:solidFill>
                            <a:srgbClr val="000000"/>
                          </a:solidFill>
                          <a:latin typeface="Cambria Math"/>
                        </a:rPr>
                        <m:t>(1+</m:t>
                      </m:r>
                      <m:sSub>
                        <m:sSubPr>
                          <m:ctrlPr>
                            <a:rPr lang="en-US" i="1" smtClean="0">
                              <a:solidFill>
                                <a:srgbClr val="C00000"/>
                              </a:solidFill>
                              <a:latin typeface="Cambria Math"/>
                            </a:rPr>
                          </m:ctrlPr>
                        </m:sSubPr>
                        <m:e>
                          <m:r>
                            <a:rPr lang="en-US" b="0" i="1" smtClean="0">
                              <a:solidFill>
                                <a:srgbClr val="C00000"/>
                              </a:solidFill>
                              <a:latin typeface="Cambria Math"/>
                            </a:rPr>
                            <m:t>𝐸</m:t>
                          </m:r>
                        </m:e>
                        <m:sub>
                          <m:r>
                            <a:rPr lang="en-US" i="1" smtClean="0">
                              <a:solidFill>
                                <a:srgbClr val="C00000"/>
                              </a:solidFill>
                              <a:latin typeface="Cambria Math"/>
                            </a:rPr>
                            <m:t>𝑖</m:t>
                          </m:r>
                        </m:sub>
                      </m:sSub>
                      <m:sSub>
                        <m:sSubPr>
                          <m:ctrlPr>
                            <a:rPr lang="en-US" i="1" smtClean="0">
                              <a:solidFill>
                                <a:srgbClr val="000000"/>
                              </a:solidFill>
                              <a:latin typeface="Cambria Math"/>
                            </a:rPr>
                          </m:ctrlPr>
                        </m:sSubPr>
                        <m:e>
                          <m:r>
                            <a:rPr lang="en-US" b="0" i="1" smtClean="0">
                              <a:solidFill>
                                <a:srgbClr val="000000"/>
                              </a:solidFill>
                              <a:latin typeface="Cambria Math"/>
                            </a:rPr>
                            <m:t>𝐵</m:t>
                          </m:r>
                        </m:e>
                        <m:sub>
                          <m:r>
                            <a:rPr lang="en-US" i="1" smtClean="0">
                              <a:solidFill>
                                <a:srgbClr val="000000"/>
                              </a:solidFill>
                              <a:latin typeface="Cambria Math"/>
                            </a:rPr>
                            <m:t>𝑖</m:t>
                          </m:r>
                        </m:sub>
                      </m:sSub>
                      <m:r>
                        <a:rPr lang="en-US" i="1" smtClean="0">
                          <a:solidFill>
                            <a:srgbClr val="000000"/>
                          </a:solidFill>
                          <a:latin typeface="Cambria Math"/>
                        </a:rPr>
                        <m:t>)</m:t>
                      </m:r>
                    </m:oMath>
                  </m:oMathPara>
                </a14:m>
                <a:endParaRPr lang="en-US" i="1" dirty="0">
                  <a:solidFill>
                    <a:srgbClr val="000000"/>
                  </a:solidFill>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4853650" y="3352800"/>
                <a:ext cx="2647584" cy="400110"/>
              </a:xfrm>
              <a:prstGeom prst="rect">
                <a:avLst/>
              </a:prstGeom>
              <a:blipFill rotWithShape="1">
                <a:blip r:embed="rId11"/>
                <a:stretch>
                  <a:fillRect b="-15152"/>
                </a:stretch>
              </a:blipFill>
            </p:spPr>
            <p:txBody>
              <a:bodyPr/>
              <a:lstStyle/>
              <a:p>
                <a:r>
                  <a:rPr lang="en-US">
                    <a:noFill/>
                  </a:rPr>
                  <a:t> </a:t>
                </a:r>
              </a:p>
            </p:txBody>
          </p:sp>
        </mc:Fallback>
      </mc:AlternateContent>
      <p:graphicFrame>
        <p:nvGraphicFramePr>
          <p:cNvPr id="28" name="Object 4"/>
          <p:cNvGraphicFramePr>
            <a:graphicFrameLocks noChangeAspect="1"/>
          </p:cNvGraphicFramePr>
          <p:nvPr>
            <p:extLst>
              <p:ext uri="{D42A27DB-BD31-4B8C-83A1-F6EECF244321}">
                <p14:modId xmlns:p14="http://schemas.microsoft.com/office/powerpoint/2010/main" val="4070449791"/>
              </p:ext>
            </p:extLst>
          </p:nvPr>
        </p:nvGraphicFramePr>
        <p:xfrm>
          <a:off x="5064125" y="2426825"/>
          <a:ext cx="3013075" cy="792163"/>
        </p:xfrm>
        <a:graphic>
          <a:graphicData uri="http://schemas.openxmlformats.org/presentationml/2006/ole">
            <mc:AlternateContent xmlns:mc="http://schemas.openxmlformats.org/markup-compatibility/2006">
              <mc:Choice xmlns:v="urn:schemas-microsoft-com:vml" Requires="v">
                <p:oleObj spid="_x0000_s241868" name="משוואה" r:id="rId12" imgW="1739880" imgH="495000" progId="Equation.3">
                  <p:embed/>
                </p:oleObj>
              </mc:Choice>
              <mc:Fallback>
                <p:oleObj name="משוואה" r:id="rId12" imgW="1739880" imgH="495000" progId="Equation.3">
                  <p:embed/>
                  <p:pic>
                    <p:nvPicPr>
                      <p:cNvPr id="0" name=""/>
                      <p:cNvPicPr>
                        <a:picLocks noChangeAspect="1" noChangeArrowheads="1"/>
                      </p:cNvPicPr>
                      <p:nvPr/>
                    </p:nvPicPr>
                    <p:blipFill>
                      <a:blip r:embed="rId13"/>
                      <a:srcRect/>
                      <a:stretch>
                        <a:fillRect/>
                      </a:stretch>
                    </p:blipFill>
                    <p:spPr bwMode="auto">
                      <a:xfrm>
                        <a:off x="5064125" y="2426825"/>
                        <a:ext cx="3013075" cy="792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tangle 6"/>
          <p:cNvSpPr>
            <a:spLocks noChangeArrowheads="1"/>
          </p:cNvSpPr>
          <p:nvPr/>
        </p:nvSpPr>
        <p:spPr bwMode="auto">
          <a:xfrm>
            <a:off x="6934200" y="1143000"/>
            <a:ext cx="1752600" cy="320675"/>
          </a:xfrm>
          <a:prstGeom prst="rect">
            <a:avLst/>
          </a:prstGeom>
          <a:noFill/>
          <a:ln w="9525">
            <a:noFill/>
            <a:miter lim="800000"/>
            <a:headEnd/>
            <a:tailEnd/>
          </a:ln>
        </p:spPr>
        <p:txBody>
          <a:bodyPr>
            <a:spAutoFit/>
          </a:bodyPr>
          <a:lstStyle/>
          <a:p>
            <a:pPr>
              <a:spcBef>
                <a:spcPct val="0"/>
              </a:spcBef>
            </a:pPr>
            <a:r>
              <a:rPr lang="en-US" altLang="en-US" sz="1500" dirty="0">
                <a:solidFill>
                  <a:srgbClr val="000000"/>
                </a:solidFill>
              </a:rPr>
              <a:t># of populations</a:t>
            </a:r>
          </a:p>
        </p:txBody>
      </p:sp>
      <p:grpSp>
        <p:nvGrpSpPr>
          <p:cNvPr id="4" name="Group 3"/>
          <p:cNvGrpSpPr/>
          <p:nvPr/>
        </p:nvGrpSpPr>
        <p:grpSpPr>
          <a:xfrm>
            <a:off x="304800" y="4680228"/>
            <a:ext cx="8435050" cy="1339572"/>
            <a:chOff x="304800" y="5235714"/>
            <a:chExt cx="8435050" cy="1339572"/>
          </a:xfrm>
        </p:grpSpPr>
        <p:sp>
          <p:nvSpPr>
            <p:cNvPr id="18" name="TextBox 17"/>
            <p:cNvSpPr txBox="1"/>
            <p:nvPr/>
          </p:nvSpPr>
          <p:spPr>
            <a:xfrm>
              <a:off x="304800" y="5235714"/>
              <a:ext cx="8435050" cy="707886"/>
            </a:xfrm>
            <a:prstGeom prst="rect">
              <a:avLst/>
            </a:prstGeom>
            <a:noFill/>
          </p:spPr>
          <p:txBody>
            <a:bodyPr wrap="square" rtlCol="0">
              <a:spAutoFit/>
            </a:bodyPr>
            <a:lstStyle/>
            <a:p>
              <a:r>
                <a:rPr lang="en-US" dirty="0" smtClean="0"/>
                <a:t>Rather than considering all species traits, consider only functional traits, which can be divided into </a:t>
              </a:r>
              <a:r>
                <a:rPr lang="en-US" sz="1400" dirty="0" smtClean="0"/>
                <a:t>(</a:t>
              </a:r>
              <a:r>
                <a:rPr lang="en-US" sz="1400" dirty="0" err="1" smtClean="0"/>
                <a:t>Suding</a:t>
              </a:r>
              <a:r>
                <a:rPr lang="en-US" sz="1400" dirty="0" smtClean="0"/>
                <a:t> et al. Glob. Change Biol</a:t>
              </a:r>
              <a:r>
                <a:rPr lang="en-US" sz="1400" dirty="0"/>
                <a:t>. 2008): </a:t>
              </a:r>
            </a:p>
          </p:txBody>
        </p:sp>
        <p:sp>
          <p:nvSpPr>
            <p:cNvPr id="3" name="Rectangle 2"/>
            <p:cNvSpPr/>
            <p:nvPr/>
          </p:nvSpPr>
          <p:spPr>
            <a:xfrm>
              <a:off x="316374" y="5867400"/>
              <a:ext cx="8294225" cy="707886"/>
            </a:xfrm>
            <a:prstGeom prst="rect">
              <a:avLst/>
            </a:prstGeom>
          </p:spPr>
          <p:txBody>
            <a:bodyPr wrap="square">
              <a:spAutoFit/>
            </a:bodyPr>
            <a:lstStyle/>
            <a:p>
              <a:r>
                <a:rPr lang="en-US" dirty="0" smtClean="0">
                  <a:solidFill>
                    <a:srgbClr val="C00000"/>
                  </a:solidFill>
                </a:rPr>
                <a:t>Response traits </a:t>
              </a:r>
              <a:r>
                <a:rPr lang="en-US" dirty="0" smtClean="0"/>
                <a:t>that </a:t>
              </a:r>
              <a:r>
                <a:rPr lang="en-US" dirty="0"/>
                <a:t>affect environmental filtering </a:t>
              </a:r>
              <a:endParaRPr lang="en-US" dirty="0" smtClean="0"/>
            </a:p>
            <a:p>
              <a:pPr>
                <a:spcBef>
                  <a:spcPts val="0"/>
                </a:spcBef>
              </a:pPr>
              <a:r>
                <a:rPr lang="en-US" dirty="0" smtClean="0">
                  <a:solidFill>
                    <a:srgbClr val="C00000"/>
                  </a:solidFill>
                </a:rPr>
                <a:t>Effect </a:t>
              </a:r>
              <a:r>
                <a:rPr lang="en-US" dirty="0">
                  <a:solidFill>
                    <a:srgbClr val="C00000"/>
                  </a:solidFill>
                </a:rPr>
                <a:t>traits </a:t>
              </a:r>
              <a:r>
                <a:rPr lang="en-US" dirty="0"/>
                <a:t>that affect ecosystem function. </a:t>
              </a:r>
            </a:p>
          </p:txBody>
        </p:sp>
      </p:grpSp>
      <p:sp>
        <p:nvSpPr>
          <p:cNvPr id="21" name="TextBox 20"/>
          <p:cNvSpPr txBox="1"/>
          <p:nvPr/>
        </p:nvSpPr>
        <p:spPr>
          <a:xfrm>
            <a:off x="304800" y="5997714"/>
            <a:ext cx="8458068" cy="707886"/>
          </a:xfrm>
          <a:prstGeom prst="rect">
            <a:avLst/>
          </a:prstGeom>
          <a:noFill/>
        </p:spPr>
        <p:txBody>
          <a:bodyPr wrap="square" rtlCol="0">
            <a:spAutoFit/>
          </a:bodyPr>
          <a:lstStyle/>
          <a:p>
            <a:r>
              <a:rPr lang="en-US" dirty="0" smtClean="0">
                <a:solidFill>
                  <a:srgbClr val="C00000"/>
                </a:solidFill>
              </a:rPr>
              <a:t>Rather then considering species, we consider functional groups of species that share the same values of a few functional traits. </a:t>
            </a:r>
          </a:p>
        </p:txBody>
      </p:sp>
    </p:spTree>
    <p:extLst>
      <p:ext uri="{BB962C8B-B14F-4D97-AF65-F5344CB8AC3E}">
        <p14:creationId xmlns:p14="http://schemas.microsoft.com/office/powerpoint/2010/main" val="279471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3"/>
          <p:cNvSpPr txBox="1">
            <a:spLocks noChangeArrowheads="1"/>
          </p:cNvSpPr>
          <p:nvPr/>
        </p:nvSpPr>
        <p:spPr bwMode="auto">
          <a:xfrm>
            <a:off x="0" y="-1925"/>
            <a:ext cx="88392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cs typeface="Arial" pitchFamily="34" charset="0"/>
              </a:rPr>
              <a:t> </a:t>
            </a:r>
            <a:r>
              <a:rPr lang="en-US" altLang="en-US" sz="2200" b="1" dirty="0" smtClean="0">
                <a:solidFill>
                  <a:srgbClr val="AC0000"/>
                </a:solidFill>
                <a:cs typeface="Arial" pitchFamily="34" charset="0"/>
              </a:rPr>
              <a:t> </a:t>
            </a:r>
            <a:r>
              <a:rPr lang="en-US" altLang="en-US" sz="2200" b="1" dirty="0">
                <a:solidFill>
                  <a:srgbClr val="AC0000"/>
                </a:solidFill>
              </a:rPr>
              <a:t>Mathematical modeling – upscaling traits to com. </a:t>
            </a:r>
            <a:r>
              <a:rPr lang="en-US" altLang="en-US" sz="2200" b="1" dirty="0" err="1">
                <a:solidFill>
                  <a:srgbClr val="AC0000"/>
                </a:solidFill>
              </a:rPr>
              <a:t>sturcture</a:t>
            </a:r>
            <a:endParaRPr lang="en-US" altLang="en-US" sz="2200" b="1" dirty="0">
              <a:solidFill>
                <a:srgbClr val="AC0000"/>
              </a:solidFill>
            </a:endParaRPr>
          </a:p>
        </p:txBody>
      </p:sp>
      <p:grpSp>
        <p:nvGrpSpPr>
          <p:cNvPr id="2" name="Group 4"/>
          <p:cNvGrpSpPr>
            <a:grpSpLocks/>
          </p:cNvGrpSpPr>
          <p:nvPr/>
        </p:nvGrpSpPr>
        <p:grpSpPr bwMode="auto">
          <a:xfrm>
            <a:off x="8720138" y="0"/>
            <a:ext cx="457200" cy="6858000"/>
            <a:chOff x="5493" y="0"/>
            <a:chExt cx="288" cy="4320"/>
          </a:xfrm>
        </p:grpSpPr>
        <p:sp>
          <p:nvSpPr>
            <p:cNvPr id="5151" name="Rectangle 5"/>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cs typeface="Arial" pitchFamily="34" charset="0"/>
              </a:endParaRPr>
            </a:p>
            <a:p>
              <a:pPr algn="ctr">
                <a:lnSpc>
                  <a:spcPct val="40000"/>
                </a:lnSpc>
              </a:pPr>
              <a:r>
                <a:rPr lang="en-US" altLang="he-IL" sz="1600" b="1">
                  <a:solidFill>
                    <a:srgbClr val="FFFFFF"/>
                  </a:solidFill>
                  <a:cs typeface="Arial" pitchFamily="34" charset="0"/>
                </a:rPr>
                <a:t>     </a:t>
              </a:r>
              <a:r>
                <a:rPr lang="en-US" altLang="he-IL" sz="1600">
                  <a:solidFill>
                    <a:srgbClr val="FFFFFF"/>
                  </a:solidFill>
                  <a:cs typeface="Arial" pitchFamily="34" charset="0"/>
                </a:rPr>
                <a:t>Ben Gurion University,  Ehud Meron -  www.bgu.ac.il/~ehud</a:t>
              </a:r>
              <a:endParaRPr lang="en-US" altLang="en-US" sz="1600">
                <a:solidFill>
                  <a:srgbClr val="FFFFFF"/>
                </a:solidFill>
                <a:cs typeface="Arial" pitchFamily="34" charset="0"/>
              </a:endParaRPr>
            </a:p>
          </p:txBody>
        </p:sp>
        <p:pic>
          <p:nvPicPr>
            <p:cNvPr id="5152" name="Picture 6"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mc:AlternateContent xmlns:mc="http://schemas.openxmlformats.org/markup-compatibility/2006" xmlns:a14="http://schemas.microsoft.com/office/drawing/2010/main">
        <mc:Choice Requires="a14">
          <p:sp>
            <p:nvSpPr>
              <p:cNvPr id="5129" name="Rectangle 7"/>
              <p:cNvSpPr>
                <a:spLocks noChangeArrowheads="1"/>
              </p:cNvSpPr>
              <p:nvPr/>
            </p:nvSpPr>
            <p:spPr bwMode="auto">
              <a:xfrm>
                <a:off x="227675" y="685800"/>
                <a:ext cx="8435975" cy="676019"/>
              </a:xfrm>
              <a:prstGeom prst="rect">
                <a:avLst/>
              </a:prstGeom>
              <a:noFill/>
              <a:ln w="9525">
                <a:noFill/>
                <a:miter lim="800000"/>
                <a:headEnd/>
                <a:tailEnd/>
              </a:ln>
            </p:spPr>
            <p:txBody>
              <a:bodyPr wrap="square">
                <a:spAutoFit/>
              </a:bodyPr>
              <a:lstStyle/>
              <a:p>
                <a:pPr marL="457200" indent="-457200">
                  <a:lnSpc>
                    <a:spcPct val="75000"/>
                  </a:lnSpc>
                  <a:spcBef>
                    <a:spcPts val="900"/>
                  </a:spcBef>
                </a:pPr>
                <a:r>
                  <a:rPr lang="en-US" dirty="0" smtClean="0">
                    <a:solidFill>
                      <a:srgbClr val="000000"/>
                    </a:solidFill>
                    <a:cs typeface="Arial" pitchFamily="34" charset="0"/>
                  </a:rPr>
                  <a:t>Extend </a:t>
                </a:r>
                <a:r>
                  <a:rPr lang="en-US" dirty="0">
                    <a:solidFill>
                      <a:srgbClr val="000000"/>
                    </a:solidFill>
                    <a:cs typeface="Arial" pitchFamily="34" charset="0"/>
                  </a:rPr>
                  <a:t>the space </a:t>
                </a:r>
                <a:r>
                  <a:rPr lang="en-US" dirty="0" smtClean="0">
                    <a:solidFill>
                      <a:srgbClr val="000000"/>
                    </a:solidFill>
                    <a:cs typeface="Arial" pitchFamily="34" charset="0"/>
                  </a:rPr>
                  <a:t>over which the biomass variable is defined to</a:t>
                </a:r>
              </a:p>
              <a:p>
                <a:pPr marL="457200" indent="-457200">
                  <a:lnSpc>
                    <a:spcPct val="75000"/>
                  </a:lnSpc>
                  <a:spcBef>
                    <a:spcPts val="900"/>
                  </a:spcBef>
                </a:pPr>
                <a:r>
                  <a:rPr lang="en-US" dirty="0">
                    <a:solidFill>
                      <a:srgbClr val="000000"/>
                    </a:solidFill>
                    <a:cs typeface="Arial" pitchFamily="34" charset="0"/>
                  </a:rPr>
                  <a:t>i</a:t>
                </a:r>
                <a:r>
                  <a:rPr lang="en-US" dirty="0" smtClean="0">
                    <a:solidFill>
                      <a:srgbClr val="000000"/>
                    </a:solidFill>
                    <a:cs typeface="Arial" pitchFamily="34" charset="0"/>
                  </a:rPr>
                  <a:t>nclude a subspace of functional traits  </a:t>
                </a:r>
                <a14:m>
                  <m:oMath xmlns:m="http://schemas.openxmlformats.org/officeDocument/2006/math">
                    <m:r>
                      <a:rPr lang="en-US" b="1" i="1" smtClean="0">
                        <a:solidFill>
                          <a:srgbClr val="000000"/>
                        </a:solidFill>
                        <a:latin typeface="Cambria Math"/>
                        <a:cs typeface="Arial" pitchFamily="34" charset="0"/>
                      </a:rPr>
                      <m:t>𝝌</m:t>
                    </m:r>
                    <m:r>
                      <a:rPr lang="en-US" i="1" smtClean="0">
                        <a:solidFill>
                          <a:srgbClr val="000000"/>
                        </a:solidFill>
                        <a:latin typeface="Cambria Math"/>
                        <a:cs typeface="Arial" pitchFamily="34" charset="0"/>
                      </a:rPr>
                      <m:t>=(</m:t>
                    </m:r>
                    <m:sSub>
                      <m:sSubPr>
                        <m:ctrlPr>
                          <a:rPr lang="en-US" i="1" smtClean="0">
                            <a:solidFill>
                              <a:srgbClr val="000000"/>
                            </a:solidFill>
                            <a:latin typeface="Cambria Math"/>
                            <a:cs typeface="Arial" pitchFamily="34" charset="0"/>
                          </a:rPr>
                        </m:ctrlPr>
                      </m:sSubPr>
                      <m:e>
                        <m:r>
                          <a:rPr lang="en-US" i="1" smtClean="0">
                            <a:solidFill>
                              <a:srgbClr val="000000"/>
                            </a:solidFill>
                            <a:latin typeface="Cambria Math"/>
                            <a:cs typeface="Arial" pitchFamily="34" charset="0"/>
                          </a:rPr>
                          <m:t>𝜒</m:t>
                        </m:r>
                      </m:e>
                      <m:sub>
                        <m:r>
                          <a:rPr lang="en-US" i="1" smtClean="0">
                            <a:solidFill>
                              <a:srgbClr val="000000"/>
                            </a:solidFill>
                            <a:latin typeface="Cambria Math"/>
                            <a:cs typeface="Arial" pitchFamily="34" charset="0"/>
                          </a:rPr>
                          <m:t>𝐴</m:t>
                        </m:r>
                      </m:sub>
                    </m:sSub>
                    <m:r>
                      <a:rPr lang="en-US" i="1" smtClean="0">
                        <a:solidFill>
                          <a:srgbClr val="000000"/>
                        </a:solidFill>
                        <a:latin typeface="Cambria Math"/>
                        <a:cs typeface="Arial" pitchFamily="34" charset="0"/>
                      </a:rPr>
                      <m:t>,</m:t>
                    </m:r>
                    <m:sSub>
                      <m:sSubPr>
                        <m:ctrlPr>
                          <a:rPr lang="en-US" i="1" smtClean="0">
                            <a:solidFill>
                              <a:srgbClr val="000000"/>
                            </a:solidFill>
                            <a:latin typeface="Cambria Math"/>
                            <a:cs typeface="Arial" pitchFamily="34" charset="0"/>
                          </a:rPr>
                        </m:ctrlPr>
                      </m:sSubPr>
                      <m:e>
                        <m:r>
                          <a:rPr lang="en-US" i="1" smtClean="0">
                            <a:solidFill>
                              <a:srgbClr val="000000"/>
                            </a:solidFill>
                            <a:latin typeface="Cambria Math"/>
                            <a:cs typeface="Arial" pitchFamily="34" charset="0"/>
                          </a:rPr>
                          <m:t>𝜒</m:t>
                        </m:r>
                      </m:e>
                      <m:sub>
                        <m:r>
                          <a:rPr lang="en-US" i="1" smtClean="0">
                            <a:solidFill>
                              <a:srgbClr val="000000"/>
                            </a:solidFill>
                            <a:latin typeface="Cambria Math"/>
                            <a:cs typeface="Arial" pitchFamily="34" charset="0"/>
                          </a:rPr>
                          <m:t>𝐵</m:t>
                        </m:r>
                      </m:sub>
                    </m:sSub>
                    <m:r>
                      <a:rPr lang="en-US" i="1" smtClean="0">
                        <a:solidFill>
                          <a:srgbClr val="000000"/>
                        </a:solidFill>
                        <a:latin typeface="Cambria Math"/>
                        <a:cs typeface="Arial" pitchFamily="34" charset="0"/>
                      </a:rPr>
                      <m:t>, …)</m:t>
                    </m:r>
                  </m:oMath>
                </a14:m>
                <a:r>
                  <a:rPr lang="en-US" dirty="0" smtClean="0">
                    <a:solidFill>
                      <a:srgbClr val="000000"/>
                    </a:solidFill>
                    <a:cs typeface="Arial" pitchFamily="34" charset="0"/>
                  </a:rPr>
                  <a:t>:                          </a:t>
                </a:r>
                <a:endParaRPr lang="en-US" dirty="0">
                  <a:solidFill>
                    <a:srgbClr val="000000"/>
                  </a:solidFill>
                  <a:cs typeface="Arial" pitchFamily="34" charset="0"/>
                </a:endParaRPr>
              </a:p>
            </p:txBody>
          </p:sp>
        </mc:Choice>
        <mc:Fallback xmlns="">
          <p:sp>
            <p:nvSpPr>
              <p:cNvPr id="5129" name="Rectangle 7"/>
              <p:cNvSpPr>
                <a:spLocks noRot="1" noChangeAspect="1" noMove="1" noResize="1" noEditPoints="1" noAdjustHandles="1" noChangeArrowheads="1" noChangeShapeType="1" noTextEdit="1"/>
              </p:cNvSpPr>
              <p:nvPr/>
            </p:nvSpPr>
            <p:spPr bwMode="auto">
              <a:xfrm>
                <a:off x="227675" y="685800"/>
                <a:ext cx="8435975" cy="676019"/>
              </a:xfrm>
              <a:prstGeom prst="rect">
                <a:avLst/>
              </a:prstGeom>
              <a:blipFill rotWithShape="1">
                <a:blip r:embed="rId5"/>
                <a:stretch>
                  <a:fillRect l="-723" t="-15455" r="-2890" b="-14545"/>
                </a:stretch>
              </a:blipFill>
              <a:ln w="9525">
                <a:noFill/>
                <a:miter lim="800000"/>
                <a:headEnd/>
                <a:tailEnd/>
              </a:ln>
            </p:spPr>
            <p:txBody>
              <a:bodyPr/>
              <a:lstStyle/>
              <a:p>
                <a:r>
                  <a:rPr lang="en-US">
                    <a:noFill/>
                  </a:rPr>
                  <a:t> </a:t>
                </a:r>
              </a:p>
            </p:txBody>
          </p:sp>
        </mc:Fallback>
      </mc:AlternateContent>
      <p:grpSp>
        <p:nvGrpSpPr>
          <p:cNvPr id="7" name="Group 6"/>
          <p:cNvGrpSpPr/>
          <p:nvPr/>
        </p:nvGrpSpPr>
        <p:grpSpPr>
          <a:xfrm>
            <a:off x="535092" y="1524000"/>
            <a:ext cx="2436708" cy="1086520"/>
            <a:chOff x="12235271" y="1338857"/>
            <a:chExt cx="2436708" cy="1086520"/>
          </a:xfrm>
        </p:grpSpPr>
        <p:sp>
          <p:nvSpPr>
            <p:cNvPr id="5147" name="Text Box 11"/>
            <p:cNvSpPr txBox="1">
              <a:spLocks noChangeArrowheads="1"/>
            </p:cNvSpPr>
            <p:nvPr/>
          </p:nvSpPr>
          <p:spPr bwMode="auto">
            <a:xfrm>
              <a:off x="12346093" y="1902157"/>
              <a:ext cx="1066799" cy="523220"/>
            </a:xfrm>
            <a:prstGeom prst="rect">
              <a:avLst/>
            </a:prstGeom>
            <a:noFill/>
            <a:ln w="9525">
              <a:noFill/>
              <a:miter lim="800000"/>
              <a:headEnd/>
              <a:tailEnd/>
            </a:ln>
          </p:spPr>
          <p:txBody>
            <a:bodyPr wrap="square">
              <a:spAutoFit/>
            </a:bodyPr>
            <a:lstStyle/>
            <a:p>
              <a:pPr algn="r" eaLnBrk="1" hangingPunct="1"/>
              <a:r>
                <a:rPr lang="en-US" sz="1400" dirty="0">
                  <a:solidFill>
                    <a:srgbClr val="000000"/>
                  </a:solidFill>
                  <a:cs typeface="Arial" pitchFamily="34" charset="0"/>
                </a:rPr>
                <a:t>physical subspace</a:t>
              </a:r>
            </a:p>
          </p:txBody>
        </p:sp>
        <p:sp>
          <p:nvSpPr>
            <p:cNvPr id="5148" name="Text Box 12"/>
            <p:cNvSpPr txBox="1">
              <a:spLocks noChangeArrowheads="1"/>
            </p:cNvSpPr>
            <p:nvPr/>
          </p:nvSpPr>
          <p:spPr bwMode="auto">
            <a:xfrm>
              <a:off x="13503579" y="1886049"/>
              <a:ext cx="1168400" cy="523220"/>
            </a:xfrm>
            <a:prstGeom prst="rect">
              <a:avLst/>
            </a:prstGeom>
            <a:noFill/>
            <a:ln w="9525">
              <a:noFill/>
              <a:miter lim="800000"/>
              <a:headEnd/>
              <a:tailEnd/>
            </a:ln>
          </p:spPr>
          <p:txBody>
            <a:bodyPr wrap="square">
              <a:spAutoFit/>
            </a:bodyPr>
            <a:lstStyle/>
            <a:p>
              <a:pPr eaLnBrk="1" hangingPunct="1"/>
              <a:r>
                <a:rPr lang="en-US" sz="1400" dirty="0">
                  <a:solidFill>
                    <a:srgbClr val="000000"/>
                  </a:solidFill>
                  <a:cs typeface="Arial" pitchFamily="34" charset="0"/>
                </a:rPr>
                <a:t>trait subspace</a:t>
              </a:r>
            </a:p>
          </p:txBody>
        </p:sp>
        <p:sp>
          <p:nvSpPr>
            <p:cNvPr id="5150" name="Line 14"/>
            <p:cNvSpPr>
              <a:spLocks noChangeShapeType="1"/>
            </p:cNvSpPr>
            <p:nvPr/>
          </p:nvSpPr>
          <p:spPr bwMode="auto">
            <a:xfrm flipH="1" flipV="1">
              <a:off x="13235624" y="1715817"/>
              <a:ext cx="0" cy="20314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mc:AlternateContent xmlns:mc="http://schemas.openxmlformats.org/markup-compatibility/2006" xmlns:a14="http://schemas.microsoft.com/office/drawing/2010/main">
          <mc:Choice Requires="a14">
            <p:sp>
              <p:nvSpPr>
                <p:cNvPr id="5" name="TextBox 4"/>
                <p:cNvSpPr txBox="1"/>
                <p:nvPr/>
              </p:nvSpPr>
              <p:spPr>
                <a:xfrm>
                  <a:off x="12235271" y="1338857"/>
                  <a:ext cx="178722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a:rPr>
                          <m:t>𝐵</m:t>
                        </m:r>
                        <m:r>
                          <a:rPr lang="en-US" i="1" smtClean="0">
                            <a:solidFill>
                              <a:srgbClr val="000000"/>
                            </a:solidFill>
                            <a:latin typeface="Cambria Math"/>
                          </a:rPr>
                          <m:t>=</m:t>
                        </m:r>
                        <m:r>
                          <a:rPr lang="en-US" i="1" smtClean="0">
                            <a:solidFill>
                              <a:srgbClr val="000000"/>
                            </a:solidFill>
                            <a:latin typeface="Cambria Math"/>
                          </a:rPr>
                          <m:t>𝐵</m:t>
                        </m:r>
                        <m:r>
                          <a:rPr lang="en-US" i="1" smtClean="0">
                            <a:solidFill>
                              <a:srgbClr val="000000"/>
                            </a:solidFill>
                            <a:latin typeface="Cambria Math"/>
                          </a:rPr>
                          <m:t>(</m:t>
                        </m:r>
                        <m:r>
                          <a:rPr lang="en-US" b="1" i="1" smtClean="0">
                            <a:solidFill>
                              <a:srgbClr val="000000"/>
                            </a:solidFill>
                            <a:latin typeface="Cambria Math"/>
                          </a:rPr>
                          <m:t>𝒙</m:t>
                        </m:r>
                        <m:r>
                          <a:rPr lang="en-US" i="1" smtClean="0">
                            <a:solidFill>
                              <a:srgbClr val="000000"/>
                            </a:solidFill>
                            <a:latin typeface="Cambria Math"/>
                          </a:rPr>
                          <m:t>,</m:t>
                        </m:r>
                        <m:r>
                          <a:rPr lang="en-US" i="1" smtClean="0">
                            <a:solidFill>
                              <a:srgbClr val="000000"/>
                            </a:solidFill>
                            <a:latin typeface="Cambria Math"/>
                          </a:rPr>
                          <m:t>𝑡</m:t>
                        </m:r>
                        <m:r>
                          <a:rPr lang="en-US" i="1" smtClean="0">
                            <a:solidFill>
                              <a:srgbClr val="000000"/>
                            </a:solidFill>
                            <a:latin typeface="Cambria Math"/>
                          </a:rPr>
                          <m:t>;</m:t>
                        </m:r>
                        <m:r>
                          <a:rPr lang="en-US" b="1" i="1">
                            <a:solidFill>
                              <a:srgbClr val="000000"/>
                            </a:solidFill>
                            <a:latin typeface="Cambria Math"/>
                          </a:rPr>
                          <m:t>𝝌</m:t>
                        </m:r>
                        <m:r>
                          <a:rPr lang="en-US" i="1" smtClean="0">
                            <a:solidFill>
                              <a:srgbClr val="000000"/>
                            </a:solidFill>
                            <a:latin typeface="Cambria Math"/>
                          </a:rPr>
                          <m:t>)</m:t>
                        </m:r>
                      </m:oMath>
                    </m:oMathPara>
                  </a14:m>
                  <a:endParaRPr lang="en-US" dirty="0">
                    <a:solidFill>
                      <a:srgbClr val="0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2235271" y="1338857"/>
                  <a:ext cx="1787221" cy="400110"/>
                </a:xfrm>
                <a:prstGeom prst="rect">
                  <a:avLst/>
                </a:prstGeom>
                <a:blipFill rotWithShape="1">
                  <a:blip r:embed="rId9"/>
                  <a:stretch>
                    <a:fillRect b="-15152"/>
                  </a:stretch>
                </a:blipFill>
              </p:spPr>
              <p:txBody>
                <a:bodyPr/>
                <a:lstStyle/>
                <a:p>
                  <a:r>
                    <a:rPr lang="en-US">
                      <a:noFill/>
                    </a:rPr>
                    <a:t> </a:t>
                  </a:r>
                </a:p>
              </p:txBody>
            </p:sp>
          </mc:Fallback>
        </mc:AlternateContent>
        <p:sp>
          <p:nvSpPr>
            <p:cNvPr id="42" name="Line 14"/>
            <p:cNvSpPr>
              <a:spLocks noChangeShapeType="1"/>
            </p:cNvSpPr>
            <p:nvPr/>
          </p:nvSpPr>
          <p:spPr bwMode="auto">
            <a:xfrm flipH="1" flipV="1">
              <a:off x="13682967" y="1715817"/>
              <a:ext cx="0" cy="20314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grpSp>
      <p:grpSp>
        <p:nvGrpSpPr>
          <p:cNvPr id="11" name="Group 10"/>
          <p:cNvGrpSpPr/>
          <p:nvPr/>
        </p:nvGrpSpPr>
        <p:grpSpPr>
          <a:xfrm>
            <a:off x="6248400" y="2667000"/>
            <a:ext cx="2254295" cy="1457527"/>
            <a:chOff x="6002292" y="2590800"/>
            <a:chExt cx="2254295" cy="1457527"/>
          </a:xfrm>
        </p:grpSpPr>
        <p:sp>
          <p:nvSpPr>
            <p:cNvPr id="5140" name="Line 17"/>
            <p:cNvSpPr>
              <a:spLocks noChangeShapeType="1"/>
            </p:cNvSpPr>
            <p:nvPr/>
          </p:nvSpPr>
          <p:spPr bwMode="auto">
            <a:xfrm flipV="1">
              <a:off x="6427787" y="2835275"/>
              <a:ext cx="0" cy="936625"/>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5141" name="Line 18"/>
            <p:cNvSpPr>
              <a:spLocks noChangeShapeType="1"/>
            </p:cNvSpPr>
            <p:nvPr/>
          </p:nvSpPr>
          <p:spPr bwMode="auto">
            <a:xfrm>
              <a:off x="6427787" y="3771900"/>
              <a:ext cx="1223963"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mc:AlternateContent xmlns:mc="http://schemas.openxmlformats.org/markup-compatibility/2006" xmlns:a14="http://schemas.microsoft.com/office/drawing/2010/main">
          <mc:Choice Requires="a14">
            <p:sp>
              <p:nvSpPr>
                <p:cNvPr id="5144" name="Text Box 22"/>
                <p:cNvSpPr txBox="1">
                  <a:spLocks noChangeArrowheads="1"/>
                </p:cNvSpPr>
                <p:nvPr/>
              </p:nvSpPr>
              <p:spPr bwMode="auto">
                <a:xfrm>
                  <a:off x="6605587" y="2895600"/>
                  <a:ext cx="1651000" cy="547688"/>
                </a:xfrm>
                <a:prstGeom prst="rect">
                  <a:avLst/>
                </a:prstGeom>
                <a:noFill/>
                <a:ln w="9525">
                  <a:noFill/>
                  <a:miter lim="800000"/>
                  <a:headEnd/>
                  <a:tailEnd/>
                </a:ln>
              </p:spPr>
              <p:txBody>
                <a:bodyPr wrap="square">
                  <a:spAutoFit/>
                </a:bodyPr>
                <a:lstStyle/>
                <a:p>
                  <a:pPr algn="r" eaLnBrk="1" hangingPunct="1"/>
                  <a14:m>
                    <m:oMath xmlns:m="http://schemas.openxmlformats.org/officeDocument/2006/math">
                      <m:sSub>
                        <m:sSubPr>
                          <m:ctrlPr>
                            <a:rPr lang="en-US" sz="1600" b="1" i="1">
                              <a:solidFill>
                                <a:srgbClr val="D60093"/>
                              </a:solidFill>
                              <a:latin typeface="Cambria Math"/>
                            </a:rPr>
                          </m:ctrlPr>
                        </m:sSubPr>
                        <m:e>
                          <m:r>
                            <a:rPr lang="en-US" sz="1600" b="1" i="1">
                              <a:solidFill>
                                <a:srgbClr val="D60093"/>
                              </a:solidFill>
                              <a:latin typeface="Cambria Math"/>
                            </a:rPr>
                            <m:t>𝝌</m:t>
                          </m:r>
                        </m:e>
                        <m:sub>
                          <m:r>
                            <a:rPr lang="en-US" sz="1600" b="1" i="1">
                              <a:solidFill>
                                <a:srgbClr val="D60093"/>
                              </a:solidFill>
                              <a:latin typeface="Cambria Math"/>
                            </a:rPr>
                            <m:t>𝒊</m:t>
                          </m:r>
                        </m:sub>
                      </m:sSub>
                      <m:r>
                        <a:rPr lang="en-US" sz="1600" b="1" i="1">
                          <a:solidFill>
                            <a:srgbClr val="D60093"/>
                          </a:solidFill>
                          <a:latin typeface="Cambria Math"/>
                        </a:rPr>
                        <m:t> </m:t>
                      </m:r>
                    </m:oMath>
                  </a14:m>
                  <a:r>
                    <a:rPr lang="en-US" sz="1400" dirty="0" smtClean="0">
                      <a:solidFill>
                        <a:srgbClr val="D60093"/>
                      </a:solidFill>
                      <a:cs typeface="Arial" pitchFamily="34" charset="0"/>
                    </a:rPr>
                    <a:t> ith functional group </a:t>
                  </a:r>
                  <a:endParaRPr lang="en-US" sz="1400" i="1" dirty="0">
                    <a:solidFill>
                      <a:srgbClr val="D60093"/>
                    </a:solidFill>
                    <a:latin typeface="Times New Roman" pitchFamily="18" charset="0"/>
                    <a:cs typeface="Times New Roman" pitchFamily="18" charset="0"/>
                  </a:endParaRPr>
                </a:p>
              </p:txBody>
            </p:sp>
          </mc:Choice>
          <mc:Fallback xmlns="">
            <p:sp>
              <p:nvSpPr>
                <p:cNvPr id="5144" name="Text Box 22"/>
                <p:cNvSpPr txBox="1">
                  <a:spLocks noRot="1" noChangeAspect="1" noMove="1" noResize="1" noEditPoints="1" noAdjustHandles="1" noChangeArrowheads="1" noChangeShapeType="1" noTextEdit="1"/>
                </p:cNvSpPr>
                <p:nvPr/>
              </p:nvSpPr>
              <p:spPr bwMode="auto">
                <a:xfrm>
                  <a:off x="6605587" y="2895600"/>
                  <a:ext cx="1651000" cy="547688"/>
                </a:xfrm>
                <a:prstGeom prst="rect">
                  <a:avLst/>
                </a:prstGeom>
                <a:blipFill rotWithShape="1">
                  <a:blip r:embed="rId10"/>
                  <a:stretch>
                    <a:fillRect r="-4797"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605996" y="3657600"/>
                  <a:ext cx="46961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000000"/>
                                </a:solidFill>
                                <a:latin typeface="Cambria Math"/>
                              </a:rPr>
                            </m:ctrlPr>
                          </m:sSubPr>
                          <m:e>
                            <m:r>
                              <a:rPr lang="en-US" sz="1600" i="1" smtClean="0">
                                <a:solidFill>
                                  <a:srgbClr val="000000"/>
                                </a:solidFill>
                                <a:latin typeface="Cambria Math"/>
                              </a:rPr>
                              <m:t>𝜒</m:t>
                            </m:r>
                          </m:e>
                          <m:sub>
                            <m:r>
                              <a:rPr lang="en-US" sz="1600" i="1" smtClean="0">
                                <a:solidFill>
                                  <a:srgbClr val="000000"/>
                                </a:solidFill>
                                <a:latin typeface="Cambria Math"/>
                              </a:rPr>
                              <m:t>𝐴</m:t>
                            </m:r>
                          </m:sub>
                        </m:sSub>
                      </m:oMath>
                    </m:oMathPara>
                  </a14:m>
                  <a:endParaRPr lang="en-US" sz="1600" dirty="0">
                    <a:solidFill>
                      <a:srgbClr val="0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7605996" y="3657600"/>
                  <a:ext cx="469616" cy="338554"/>
                </a:xfrm>
                <a:prstGeom prst="rect">
                  <a:avLst/>
                </a:prstGeom>
                <a:blipFill rotWithShape="1">
                  <a:blip r:embed="rId11"/>
                  <a:stretch>
                    <a:fillRect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6005796" y="2590800"/>
                  <a:ext cx="46961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000000"/>
                                </a:solidFill>
                                <a:latin typeface="Cambria Math"/>
                              </a:rPr>
                            </m:ctrlPr>
                          </m:sSubPr>
                          <m:e>
                            <m:r>
                              <a:rPr lang="en-US" sz="1600" i="1" smtClean="0">
                                <a:solidFill>
                                  <a:srgbClr val="000000"/>
                                </a:solidFill>
                                <a:latin typeface="Cambria Math"/>
                              </a:rPr>
                              <m:t>𝜒</m:t>
                            </m:r>
                          </m:e>
                          <m:sub>
                            <m:r>
                              <a:rPr lang="en-US" sz="1600" i="1" smtClean="0">
                                <a:solidFill>
                                  <a:srgbClr val="000000"/>
                                </a:solidFill>
                                <a:latin typeface="Cambria Math"/>
                              </a:rPr>
                              <m:t>𝐵</m:t>
                            </m:r>
                          </m:sub>
                        </m:sSub>
                      </m:oMath>
                    </m:oMathPara>
                  </a14:m>
                  <a:endParaRPr lang="en-US" sz="1600" dirty="0">
                    <a:solidFill>
                      <a:srgbClr val="00000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6005796" y="2590800"/>
                  <a:ext cx="469616" cy="338554"/>
                </a:xfrm>
                <a:prstGeom prst="rect">
                  <a:avLst/>
                </a:prstGeom>
                <a:blipFill rotWithShape="1">
                  <a:blip r:embed="rId12"/>
                  <a:stretch>
                    <a:fillRect b="-1786"/>
                  </a:stretch>
                </a:blipFill>
              </p:spPr>
              <p:txBody>
                <a:bodyPr/>
                <a:lstStyle/>
                <a:p>
                  <a:r>
                    <a:rPr lang="en-US">
                      <a:noFill/>
                    </a:rPr>
                    <a:t> </a:t>
                  </a:r>
                </a:p>
              </p:txBody>
            </p:sp>
          </mc:Fallback>
        </mc:AlternateContent>
        <p:sp>
          <p:nvSpPr>
            <p:cNvPr id="8" name="Rectangle 7"/>
            <p:cNvSpPr/>
            <p:nvPr/>
          </p:nvSpPr>
          <p:spPr bwMode="auto">
            <a:xfrm>
              <a:off x="6799262" y="3250405"/>
              <a:ext cx="82408" cy="106363"/>
            </a:xfrm>
            <a:prstGeom prst="rect">
              <a:avLst/>
            </a:prstGeom>
            <a:solidFill>
              <a:srgbClr val="D6009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endParaRPr lang="en-US" smtClean="0">
                <a:solidFill>
                  <a:srgbClr val="000000"/>
                </a:solidFill>
              </a:endParaRPr>
            </a:p>
          </p:txBody>
        </p:sp>
        <mc:AlternateContent xmlns:mc="http://schemas.openxmlformats.org/markup-compatibility/2006" xmlns:a14="http://schemas.microsoft.com/office/drawing/2010/main">
          <mc:Choice Requires="a14">
            <p:sp>
              <p:nvSpPr>
                <p:cNvPr id="43" name="TextBox 42"/>
                <p:cNvSpPr txBox="1"/>
                <p:nvPr/>
              </p:nvSpPr>
              <p:spPr>
                <a:xfrm>
                  <a:off x="6662537" y="3740550"/>
                  <a:ext cx="48320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D60093"/>
                                </a:solidFill>
                                <a:latin typeface="Cambria Math"/>
                              </a:rPr>
                            </m:ctrlPr>
                          </m:sSubPr>
                          <m:e>
                            <m:r>
                              <a:rPr lang="en-US" sz="1400" i="1" smtClean="0">
                                <a:solidFill>
                                  <a:srgbClr val="D60093"/>
                                </a:solidFill>
                                <a:latin typeface="Cambria Math"/>
                              </a:rPr>
                              <m:t>𝜒</m:t>
                            </m:r>
                          </m:e>
                          <m:sub>
                            <m:r>
                              <a:rPr lang="en-US" sz="1400" i="1" smtClean="0">
                                <a:solidFill>
                                  <a:srgbClr val="D60093"/>
                                </a:solidFill>
                                <a:latin typeface="Cambria Math"/>
                              </a:rPr>
                              <m:t>𝐴𝑖</m:t>
                            </m:r>
                          </m:sub>
                        </m:sSub>
                      </m:oMath>
                    </m:oMathPara>
                  </a14:m>
                  <a:endParaRPr lang="en-US" sz="1400" dirty="0">
                    <a:solidFill>
                      <a:srgbClr val="000000"/>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6662537" y="3740550"/>
                  <a:ext cx="483209" cy="307777"/>
                </a:xfrm>
                <a:prstGeom prst="rect">
                  <a:avLst/>
                </a:prstGeom>
                <a:blipFill rotWithShape="1">
                  <a:blip r:embed="rId13"/>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6002292" y="3090446"/>
                  <a:ext cx="48481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D60093"/>
                                </a:solidFill>
                                <a:latin typeface="Cambria Math"/>
                              </a:rPr>
                            </m:ctrlPr>
                          </m:sSubPr>
                          <m:e>
                            <m:r>
                              <a:rPr lang="en-US" sz="1400" i="1" smtClean="0">
                                <a:solidFill>
                                  <a:srgbClr val="D60093"/>
                                </a:solidFill>
                                <a:latin typeface="Cambria Math"/>
                              </a:rPr>
                              <m:t>𝜒</m:t>
                            </m:r>
                          </m:e>
                          <m:sub>
                            <m:r>
                              <a:rPr lang="en-US" sz="1400" i="1" smtClean="0">
                                <a:solidFill>
                                  <a:srgbClr val="D60093"/>
                                </a:solidFill>
                                <a:latin typeface="Cambria Math"/>
                              </a:rPr>
                              <m:t>𝐵𝑖</m:t>
                            </m:r>
                          </m:sub>
                        </m:sSub>
                      </m:oMath>
                    </m:oMathPara>
                  </a14:m>
                  <a:endParaRPr lang="en-US" sz="1400" dirty="0">
                    <a:solidFill>
                      <a:srgbClr val="000000"/>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6002292" y="3090446"/>
                  <a:ext cx="484813" cy="307777"/>
                </a:xfrm>
                <a:prstGeom prst="rect">
                  <a:avLst/>
                </a:prstGeom>
                <a:blipFill rotWithShape="1">
                  <a:blip r:embed="rId14"/>
                  <a:stretch>
                    <a:fillRect b="-1961"/>
                  </a:stretch>
                </a:blipFill>
              </p:spPr>
              <p:txBody>
                <a:bodyPr/>
                <a:lstStyle/>
                <a:p>
                  <a:r>
                    <a:rPr lang="en-US">
                      <a:noFill/>
                    </a:rPr>
                    <a:t> </a:t>
                  </a:r>
                </a:p>
              </p:txBody>
            </p:sp>
          </mc:Fallback>
        </mc:AlternateContent>
        <p:cxnSp>
          <p:nvCxnSpPr>
            <p:cNvPr id="10" name="Straight Connector 9"/>
            <p:cNvCxnSpPr/>
            <p:nvPr/>
          </p:nvCxnSpPr>
          <p:spPr bwMode="auto">
            <a:xfrm>
              <a:off x="6840466" y="3368343"/>
              <a:ext cx="0" cy="383782"/>
            </a:xfrm>
            <a:prstGeom prst="line">
              <a:avLst/>
            </a:prstGeom>
            <a:noFill/>
            <a:ln w="9525" cap="flat" cmpd="sng" algn="ctr">
              <a:solidFill>
                <a:srgbClr val="D60093"/>
              </a:solidFill>
              <a:prstDash val="sysDash"/>
              <a:round/>
              <a:headEnd type="none" w="med" len="med"/>
              <a:tailEnd type="none" w="med" len="med"/>
            </a:ln>
            <a:effectLst/>
          </p:spPr>
        </p:cxnSp>
        <p:cxnSp>
          <p:nvCxnSpPr>
            <p:cNvPr id="50" name="Straight Connector 49"/>
            <p:cNvCxnSpPr/>
            <p:nvPr/>
          </p:nvCxnSpPr>
          <p:spPr bwMode="auto">
            <a:xfrm rot="5400000">
              <a:off x="6641371" y="3107859"/>
              <a:ext cx="0" cy="383782"/>
            </a:xfrm>
            <a:prstGeom prst="line">
              <a:avLst/>
            </a:prstGeom>
            <a:noFill/>
            <a:ln w="9525" cap="flat" cmpd="sng" algn="ctr">
              <a:solidFill>
                <a:srgbClr val="D60093"/>
              </a:solidFill>
              <a:prstDash val="sysDash"/>
              <a:round/>
              <a:headEnd type="none" w="med" len="med"/>
              <a:tailEnd type="none" w="med" len="med"/>
            </a:ln>
            <a:effectLst/>
          </p:spPr>
        </p:cxnSp>
      </p:grpSp>
      <mc:AlternateContent xmlns:mc="http://schemas.openxmlformats.org/markup-compatibility/2006" xmlns:a14="http://schemas.microsoft.com/office/drawing/2010/main">
        <mc:Choice Requires="a14">
          <p:sp>
            <p:nvSpPr>
              <p:cNvPr id="38" name="Rectangle 7"/>
              <p:cNvSpPr>
                <a:spLocks noChangeArrowheads="1"/>
              </p:cNvSpPr>
              <p:nvPr/>
            </p:nvSpPr>
            <p:spPr bwMode="auto">
              <a:xfrm>
                <a:off x="228600" y="2829089"/>
                <a:ext cx="6324600" cy="1361911"/>
              </a:xfrm>
              <a:prstGeom prst="rect">
                <a:avLst/>
              </a:prstGeom>
              <a:noFill/>
              <a:ln w="9525">
                <a:noFill/>
                <a:miter lim="800000"/>
                <a:headEnd/>
                <a:tailEnd/>
              </a:ln>
            </p:spPr>
            <p:txBody>
              <a:bodyPr wrap="square">
                <a:spAutoFit/>
              </a:bodyPr>
              <a:lstStyle/>
              <a:p>
                <a:pPr marL="457200" indent="-457200">
                  <a:lnSpc>
                    <a:spcPct val="75000"/>
                  </a:lnSpc>
                  <a:spcBef>
                    <a:spcPts val="900"/>
                  </a:spcBef>
                </a:pPr>
                <a:r>
                  <a:rPr lang="en-US" dirty="0" smtClean="0">
                    <a:solidFill>
                      <a:srgbClr val="000000"/>
                    </a:solidFill>
                    <a:cs typeface="Arial" pitchFamily="34" charset="0"/>
                  </a:rPr>
                  <a:t>Define the </a:t>
                </a:r>
                <a:r>
                  <a:rPr lang="en-US" dirty="0" err="1" smtClean="0">
                    <a:solidFill>
                      <a:srgbClr val="000000"/>
                    </a:solidFill>
                    <a:cs typeface="Arial" pitchFamily="34" charset="0"/>
                  </a:rPr>
                  <a:t>ith</a:t>
                </a:r>
                <a:r>
                  <a:rPr lang="en-US" dirty="0" smtClean="0">
                    <a:solidFill>
                      <a:srgbClr val="000000"/>
                    </a:solidFill>
                    <a:cs typeface="Arial" pitchFamily="34" charset="0"/>
                  </a:rPr>
                  <a:t> functional group as a volume </a:t>
                </a:r>
              </a:p>
              <a:p>
                <a:pPr marL="457200" indent="-457200">
                  <a:lnSpc>
                    <a:spcPct val="75000"/>
                  </a:lnSpc>
                  <a:spcBef>
                    <a:spcPts val="900"/>
                  </a:spcBef>
                </a:pPr>
                <a:r>
                  <a:rPr lang="en-US" dirty="0" smtClean="0">
                    <a:solidFill>
                      <a:srgbClr val="000000"/>
                    </a:solidFill>
                    <a:cs typeface="Arial" pitchFamily="34" charset="0"/>
                  </a:rPr>
                  <a:t>element </a:t>
                </a:r>
                <a14:m>
                  <m:oMath xmlns:m="http://schemas.openxmlformats.org/officeDocument/2006/math">
                    <m:r>
                      <m:rPr>
                        <m:sty m:val="p"/>
                      </m:rPr>
                      <a:rPr lang="en-US" b="0" i="0" smtClean="0">
                        <a:solidFill>
                          <a:srgbClr val="000000"/>
                        </a:solidFill>
                        <a:latin typeface="Cambria Math"/>
                        <a:cs typeface="Arial" pitchFamily="34" charset="0"/>
                      </a:rPr>
                      <m:t>Δ</m:t>
                    </m:r>
                    <m:r>
                      <a:rPr lang="en-US" b="0" i="1" smtClean="0">
                        <a:solidFill>
                          <a:srgbClr val="000000"/>
                        </a:solidFill>
                        <a:latin typeface="Cambria Math"/>
                        <a:cs typeface="Arial" pitchFamily="34" charset="0"/>
                      </a:rPr>
                      <m:t>𝑉</m:t>
                    </m:r>
                  </m:oMath>
                </a14:m>
                <a:r>
                  <a:rPr lang="en-US" dirty="0" smtClean="0">
                    <a:solidFill>
                      <a:srgbClr val="000000"/>
                    </a:solidFill>
                    <a:cs typeface="Arial" pitchFamily="34" charset="0"/>
                  </a:rPr>
                  <a:t> around the point </a:t>
                </a:r>
                <a14:m>
                  <m:oMath xmlns:m="http://schemas.openxmlformats.org/officeDocument/2006/math">
                    <m:sSub>
                      <m:sSubPr>
                        <m:ctrlPr>
                          <a:rPr lang="en-US" b="1" i="1">
                            <a:solidFill>
                              <a:srgbClr val="000000"/>
                            </a:solidFill>
                            <a:latin typeface="Cambria Math"/>
                            <a:cs typeface="Arial" pitchFamily="34" charset="0"/>
                          </a:rPr>
                        </m:ctrlPr>
                      </m:sSubPr>
                      <m:e>
                        <m:r>
                          <a:rPr lang="en-US" b="1" i="1">
                            <a:solidFill>
                              <a:srgbClr val="000000"/>
                            </a:solidFill>
                            <a:latin typeface="Cambria Math"/>
                            <a:cs typeface="Arial" pitchFamily="34" charset="0"/>
                          </a:rPr>
                          <m:t>𝝌</m:t>
                        </m:r>
                      </m:e>
                      <m:sub>
                        <m:r>
                          <a:rPr lang="en-US" b="1" i="1">
                            <a:solidFill>
                              <a:srgbClr val="000000"/>
                            </a:solidFill>
                            <a:latin typeface="Cambria Math"/>
                            <a:cs typeface="Arial" pitchFamily="34" charset="0"/>
                          </a:rPr>
                          <m:t>𝒊</m:t>
                        </m:r>
                      </m:sub>
                    </m:sSub>
                    <m:r>
                      <a:rPr lang="en-US" i="1">
                        <a:solidFill>
                          <a:srgbClr val="000000"/>
                        </a:solidFill>
                        <a:latin typeface="Cambria Math"/>
                        <a:cs typeface="Arial" pitchFamily="34" charset="0"/>
                      </a:rPr>
                      <m:t>=</m:t>
                    </m:r>
                    <m:d>
                      <m:dPr>
                        <m:ctrlPr>
                          <a:rPr lang="en-US" i="1">
                            <a:solidFill>
                              <a:srgbClr val="000000"/>
                            </a:solidFill>
                            <a:latin typeface="Cambria Math"/>
                            <a:cs typeface="Arial" pitchFamily="34" charset="0"/>
                          </a:rPr>
                        </m:ctrlPr>
                      </m:dPr>
                      <m:e>
                        <m:sSub>
                          <m:sSubPr>
                            <m:ctrlPr>
                              <a:rPr lang="en-US" i="1">
                                <a:solidFill>
                                  <a:srgbClr val="000000"/>
                                </a:solidFill>
                                <a:latin typeface="Cambria Math"/>
                                <a:cs typeface="Arial" pitchFamily="34" charset="0"/>
                              </a:rPr>
                            </m:ctrlPr>
                          </m:sSubPr>
                          <m:e>
                            <m:r>
                              <a:rPr lang="en-US" i="1">
                                <a:solidFill>
                                  <a:srgbClr val="000000"/>
                                </a:solidFill>
                                <a:latin typeface="Cambria Math"/>
                                <a:cs typeface="Arial" pitchFamily="34" charset="0"/>
                              </a:rPr>
                              <m:t>𝜒</m:t>
                            </m:r>
                          </m:e>
                          <m:sub>
                            <m:r>
                              <a:rPr lang="en-US" i="1">
                                <a:solidFill>
                                  <a:srgbClr val="000000"/>
                                </a:solidFill>
                                <a:latin typeface="Cambria Math"/>
                                <a:cs typeface="Arial" pitchFamily="34" charset="0"/>
                              </a:rPr>
                              <m:t>𝐴𝑖</m:t>
                            </m:r>
                          </m:sub>
                        </m:sSub>
                        <m:r>
                          <a:rPr lang="en-US" i="1">
                            <a:solidFill>
                              <a:srgbClr val="000000"/>
                            </a:solidFill>
                            <a:latin typeface="Cambria Math"/>
                            <a:cs typeface="Arial" pitchFamily="34" charset="0"/>
                          </a:rPr>
                          <m:t>,</m:t>
                        </m:r>
                        <m:sSub>
                          <m:sSubPr>
                            <m:ctrlPr>
                              <a:rPr lang="en-US" i="1">
                                <a:solidFill>
                                  <a:srgbClr val="000000"/>
                                </a:solidFill>
                                <a:latin typeface="Cambria Math"/>
                                <a:cs typeface="Arial" pitchFamily="34" charset="0"/>
                              </a:rPr>
                            </m:ctrlPr>
                          </m:sSubPr>
                          <m:e>
                            <m:r>
                              <a:rPr lang="en-US" i="1">
                                <a:solidFill>
                                  <a:srgbClr val="000000"/>
                                </a:solidFill>
                                <a:latin typeface="Cambria Math"/>
                                <a:cs typeface="Arial" pitchFamily="34" charset="0"/>
                              </a:rPr>
                              <m:t>𝜒</m:t>
                            </m:r>
                          </m:e>
                          <m:sub>
                            <m:r>
                              <a:rPr lang="en-US" i="1">
                                <a:solidFill>
                                  <a:srgbClr val="000000"/>
                                </a:solidFill>
                                <a:latin typeface="Cambria Math"/>
                                <a:cs typeface="Arial" pitchFamily="34" charset="0"/>
                              </a:rPr>
                              <m:t>𝐵𝑖</m:t>
                            </m:r>
                          </m:sub>
                        </m:sSub>
                        <m:r>
                          <a:rPr lang="en-US" i="1">
                            <a:solidFill>
                              <a:srgbClr val="000000"/>
                            </a:solidFill>
                            <a:latin typeface="Cambria Math"/>
                            <a:cs typeface="Arial" pitchFamily="34" charset="0"/>
                          </a:rPr>
                          <m:t>, …</m:t>
                        </m:r>
                      </m:e>
                    </m:d>
                    <m:r>
                      <a:rPr lang="en-US" i="1">
                        <a:solidFill>
                          <a:srgbClr val="000000"/>
                        </a:solidFill>
                        <a:latin typeface="Cambria Math"/>
                        <a:cs typeface="Arial" pitchFamily="34" charset="0"/>
                      </a:rPr>
                      <m:t> </m:t>
                    </m:r>
                  </m:oMath>
                </a14:m>
                <a:r>
                  <a:rPr lang="en-US" dirty="0" smtClean="0">
                    <a:solidFill>
                      <a:srgbClr val="000000"/>
                    </a:solidFill>
                    <a:cs typeface="Arial" pitchFamily="34" charset="0"/>
                  </a:rPr>
                  <a:t>in </a:t>
                </a:r>
              </a:p>
              <a:p>
                <a:pPr marL="457200" indent="-457200">
                  <a:lnSpc>
                    <a:spcPct val="75000"/>
                  </a:lnSpc>
                  <a:spcBef>
                    <a:spcPts val="900"/>
                  </a:spcBef>
                </a:pPr>
                <a:r>
                  <a:rPr lang="en-US" dirty="0" smtClean="0">
                    <a:solidFill>
                      <a:srgbClr val="000000"/>
                    </a:solidFill>
                    <a:cs typeface="Arial" pitchFamily="34" charset="0"/>
                  </a:rPr>
                  <a:t>trait space</a:t>
                </a:r>
                <a:r>
                  <a:rPr lang="en-US" dirty="0">
                    <a:solidFill>
                      <a:srgbClr val="000000"/>
                    </a:solidFill>
                    <a:cs typeface="Arial" pitchFamily="34" charset="0"/>
                  </a:rPr>
                  <a:t> </a:t>
                </a:r>
                <a:r>
                  <a:rPr lang="en-US" dirty="0" smtClean="0">
                    <a:solidFill>
                      <a:srgbClr val="000000"/>
                    </a:solidFill>
                    <a:cs typeface="Arial" pitchFamily="34" charset="0"/>
                  </a:rPr>
                  <a:t>- represents a group of species that</a:t>
                </a:r>
              </a:p>
              <a:p>
                <a:pPr marL="457200" indent="-457200">
                  <a:lnSpc>
                    <a:spcPct val="75000"/>
                  </a:lnSpc>
                  <a:spcBef>
                    <a:spcPts val="900"/>
                  </a:spcBef>
                </a:pPr>
                <a:r>
                  <a:rPr lang="en-US" dirty="0">
                    <a:solidFill>
                      <a:srgbClr val="000000"/>
                    </a:solidFill>
                    <a:cs typeface="Arial" pitchFamily="34" charset="0"/>
                  </a:rPr>
                  <a:t>s</a:t>
                </a:r>
                <a:r>
                  <a:rPr lang="en-US" dirty="0" smtClean="0">
                    <a:solidFill>
                      <a:srgbClr val="000000"/>
                    </a:solidFill>
                    <a:cs typeface="Arial" pitchFamily="34" charset="0"/>
                  </a:rPr>
                  <a:t>hare the trait values within </a:t>
                </a:r>
                <a14:m>
                  <m:oMath xmlns:m="http://schemas.openxmlformats.org/officeDocument/2006/math">
                    <m:r>
                      <m:rPr>
                        <m:sty m:val="p"/>
                      </m:rPr>
                      <a:rPr lang="en-US">
                        <a:solidFill>
                          <a:srgbClr val="000000"/>
                        </a:solidFill>
                        <a:latin typeface="Cambria Math"/>
                        <a:cs typeface="Arial" pitchFamily="34" charset="0"/>
                      </a:rPr>
                      <m:t>Δ</m:t>
                    </m:r>
                    <m:r>
                      <a:rPr lang="en-US" i="1">
                        <a:solidFill>
                          <a:srgbClr val="000000"/>
                        </a:solidFill>
                        <a:latin typeface="Cambria Math"/>
                        <a:cs typeface="Arial" pitchFamily="34" charset="0"/>
                      </a:rPr>
                      <m:t>𝑉</m:t>
                    </m:r>
                  </m:oMath>
                </a14:m>
                <a:r>
                  <a:rPr lang="en-US" dirty="0" smtClean="0">
                    <a:solidFill>
                      <a:srgbClr val="000000"/>
                    </a:solidFill>
                    <a:cs typeface="Arial" pitchFamily="34" charset="0"/>
                  </a:rPr>
                  <a:t>. </a:t>
                </a:r>
              </a:p>
            </p:txBody>
          </p:sp>
        </mc:Choice>
        <mc:Fallback xmlns="">
          <p:sp>
            <p:nvSpPr>
              <p:cNvPr id="38" name="Rectangle 7"/>
              <p:cNvSpPr>
                <a:spLocks noRot="1" noChangeAspect="1" noMove="1" noResize="1" noEditPoints="1" noAdjustHandles="1" noChangeArrowheads="1" noChangeShapeType="1" noTextEdit="1"/>
              </p:cNvSpPr>
              <p:nvPr/>
            </p:nvSpPr>
            <p:spPr bwMode="auto">
              <a:xfrm>
                <a:off x="228600" y="2829089"/>
                <a:ext cx="6324600" cy="1361911"/>
              </a:xfrm>
              <a:prstGeom prst="rect">
                <a:avLst/>
              </a:prstGeom>
              <a:blipFill rotWithShape="1">
                <a:blip r:embed="rId15"/>
                <a:stretch>
                  <a:fillRect l="-1061" t="-7589" b="-71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40175" y="4130442"/>
                <a:ext cx="8491538" cy="746358"/>
              </a:xfrm>
              <a:prstGeom prst="rect">
                <a:avLst/>
              </a:prstGeom>
            </p:spPr>
            <p:txBody>
              <a:bodyPr wrap="square">
                <a:spAutoFit/>
              </a:bodyPr>
              <a:lstStyle/>
              <a:p>
                <a:pPr lvl="0"/>
                <a14:m>
                  <m:oMath xmlns:m="http://schemas.openxmlformats.org/officeDocument/2006/math">
                    <m:sSub>
                      <m:sSubPr>
                        <m:ctrlPr>
                          <a:rPr lang="en-US" i="1">
                            <a:solidFill>
                              <a:srgbClr val="000000"/>
                            </a:solidFill>
                            <a:latin typeface="Cambria Math"/>
                          </a:rPr>
                        </m:ctrlPr>
                      </m:sSubPr>
                      <m:e>
                        <m:r>
                          <a:rPr lang="en-US" i="1">
                            <a:solidFill>
                              <a:srgbClr val="000000"/>
                            </a:solidFill>
                            <a:latin typeface="Cambria Math"/>
                          </a:rPr>
                          <m:t>𝐵</m:t>
                        </m:r>
                      </m:e>
                      <m:sub>
                        <m:r>
                          <a:rPr lang="en-US" i="1">
                            <a:solidFill>
                              <a:srgbClr val="000000"/>
                            </a:solidFill>
                            <a:latin typeface="Cambria Math"/>
                          </a:rPr>
                          <m:t>𝑖</m:t>
                        </m:r>
                      </m:sub>
                    </m:sSub>
                    <m:r>
                      <a:rPr lang="en-US" i="1">
                        <a:solidFill>
                          <a:srgbClr val="000000"/>
                        </a:solidFill>
                        <a:latin typeface="Cambria Math"/>
                      </a:rPr>
                      <m:t>=</m:t>
                    </m:r>
                    <m:r>
                      <a:rPr lang="en-US" i="1">
                        <a:solidFill>
                          <a:srgbClr val="000000"/>
                        </a:solidFill>
                        <a:latin typeface="Cambria Math"/>
                      </a:rPr>
                      <m:t>𝐵</m:t>
                    </m:r>
                    <m:d>
                      <m:dPr>
                        <m:ctrlPr>
                          <a:rPr lang="en-US" b="1" i="1">
                            <a:solidFill>
                              <a:srgbClr val="000000"/>
                            </a:solidFill>
                            <a:latin typeface="Cambria Math"/>
                          </a:rPr>
                        </m:ctrlPr>
                      </m:dPr>
                      <m:e>
                        <m:r>
                          <a:rPr lang="en-US" b="1" i="1">
                            <a:solidFill>
                              <a:srgbClr val="000000"/>
                            </a:solidFill>
                            <a:latin typeface="Cambria Math"/>
                          </a:rPr>
                          <m:t>𝒙</m:t>
                        </m:r>
                        <m:r>
                          <a:rPr lang="en-US" i="1">
                            <a:solidFill>
                              <a:srgbClr val="000000"/>
                            </a:solidFill>
                            <a:latin typeface="Cambria Math"/>
                          </a:rPr>
                          <m:t>,</m:t>
                        </m:r>
                        <m:r>
                          <a:rPr lang="en-US" i="1">
                            <a:solidFill>
                              <a:srgbClr val="000000"/>
                            </a:solidFill>
                            <a:latin typeface="Cambria Math"/>
                          </a:rPr>
                          <m:t>𝑡</m:t>
                        </m:r>
                        <m:r>
                          <a:rPr lang="en-US" i="1">
                            <a:solidFill>
                              <a:srgbClr val="000000"/>
                            </a:solidFill>
                            <a:latin typeface="Cambria Math"/>
                          </a:rPr>
                          <m:t>;</m:t>
                        </m:r>
                        <m:sSub>
                          <m:sSubPr>
                            <m:ctrlPr>
                              <a:rPr lang="en-US" b="1" i="1">
                                <a:solidFill>
                                  <a:srgbClr val="000000"/>
                                </a:solidFill>
                                <a:latin typeface="Cambria Math"/>
                              </a:rPr>
                            </m:ctrlPr>
                          </m:sSubPr>
                          <m:e>
                            <m:r>
                              <a:rPr lang="en-US" b="1" i="1">
                                <a:solidFill>
                                  <a:srgbClr val="000000"/>
                                </a:solidFill>
                                <a:latin typeface="Cambria Math"/>
                              </a:rPr>
                              <m:t>𝝌</m:t>
                            </m:r>
                          </m:e>
                          <m:sub>
                            <m:r>
                              <a:rPr lang="en-US" b="1" i="1">
                                <a:solidFill>
                                  <a:srgbClr val="000000"/>
                                </a:solidFill>
                                <a:latin typeface="Cambria Math"/>
                              </a:rPr>
                              <m:t>𝒊</m:t>
                            </m:r>
                          </m:sub>
                        </m:sSub>
                      </m:e>
                    </m:d>
                    <m:r>
                      <m:rPr>
                        <m:sty m:val="p"/>
                      </m:rPr>
                      <a:rPr lang="en-US">
                        <a:solidFill>
                          <a:srgbClr val="000000"/>
                        </a:solidFill>
                        <a:latin typeface="Cambria Math"/>
                      </a:rPr>
                      <m:t>ΔV</m:t>
                    </m:r>
                    <m:r>
                      <a:rPr lang="en-US" i="1">
                        <a:solidFill>
                          <a:srgbClr val="000000"/>
                        </a:solidFill>
                        <a:latin typeface="Cambria Math"/>
                      </a:rPr>
                      <m:t> </m:t>
                    </m:r>
                  </m:oMath>
                </a14:m>
                <a:r>
                  <a:rPr lang="en-US" dirty="0" smtClean="0">
                    <a:solidFill>
                      <a:srgbClr val="000000"/>
                    </a:solidFill>
                    <a:cs typeface="Arial" pitchFamily="34" charset="0"/>
                  </a:rPr>
                  <a:t> - total </a:t>
                </a:r>
                <a:r>
                  <a:rPr lang="en-US" dirty="0">
                    <a:solidFill>
                      <a:srgbClr val="000000"/>
                    </a:solidFill>
                    <a:cs typeface="Arial" pitchFamily="34" charset="0"/>
                  </a:rPr>
                  <a:t>biomass </a:t>
                </a:r>
                <a:r>
                  <a:rPr lang="en-US" dirty="0" smtClean="0">
                    <a:solidFill>
                      <a:srgbClr val="000000"/>
                    </a:solidFill>
                    <a:cs typeface="Arial" pitchFamily="34" charset="0"/>
                  </a:rPr>
                  <a:t>per unit area of </a:t>
                </a:r>
                <a:r>
                  <a:rPr lang="en-US" dirty="0" err="1" smtClean="0">
                    <a:solidFill>
                      <a:srgbClr val="000000"/>
                    </a:solidFill>
                    <a:cs typeface="Arial" pitchFamily="34" charset="0"/>
                  </a:rPr>
                  <a:t>ith</a:t>
                </a:r>
                <a:r>
                  <a:rPr lang="en-US" dirty="0" smtClean="0">
                    <a:solidFill>
                      <a:srgbClr val="000000"/>
                    </a:solidFill>
                    <a:cs typeface="Arial" pitchFamily="34" charset="0"/>
                  </a:rPr>
                  <a:t> functional group</a:t>
                </a:r>
                <a:r>
                  <a:rPr lang="en-US" dirty="0" smtClean="0">
                    <a:solidFill>
                      <a:srgbClr val="000000"/>
                    </a:solidFill>
                  </a:rPr>
                  <a:t>.</a:t>
                </a:r>
                <a:endParaRPr lang="en-US" dirty="0">
                  <a:solidFill>
                    <a:srgbClr val="000000"/>
                  </a:solidFill>
                </a:endParaRPr>
              </a:p>
              <a:p>
                <a:pPr marL="457200" lvl="0" indent="-457200">
                  <a:lnSpc>
                    <a:spcPct val="75000"/>
                  </a:lnSpc>
                  <a:spcBef>
                    <a:spcPts val="900"/>
                  </a:spcBef>
                </a:pPr>
                <a:r>
                  <a:rPr lang="en-US" dirty="0">
                    <a:solidFill>
                      <a:srgbClr val="000000"/>
                    </a:solidFill>
                    <a:cs typeface="Arial" pitchFamily="34" charset="0"/>
                  </a:rPr>
                  <a:t>                    </a:t>
                </a:r>
              </a:p>
            </p:txBody>
          </p:sp>
        </mc:Choice>
        <mc:Fallback xmlns="">
          <p:sp>
            <p:nvSpPr>
              <p:cNvPr id="12" name="Rectangle 11"/>
              <p:cNvSpPr>
                <a:spLocks noRot="1" noChangeAspect="1" noMove="1" noResize="1" noEditPoints="1" noAdjustHandles="1" noChangeArrowheads="1" noChangeShapeType="1" noTextEdit="1"/>
              </p:cNvSpPr>
              <p:nvPr/>
            </p:nvSpPr>
            <p:spPr>
              <a:xfrm>
                <a:off x="240175" y="4130442"/>
                <a:ext cx="8491538" cy="746358"/>
              </a:xfrm>
              <a:prstGeom prst="rect">
                <a:avLst/>
              </a:prstGeom>
              <a:blipFill rotWithShape="1">
                <a:blip r:embed="rId16"/>
                <a:stretch>
                  <a:fillRect t="-4098" r="-215"/>
                </a:stretch>
              </a:blipFill>
            </p:spPr>
            <p:txBody>
              <a:bodyPr/>
              <a:lstStyle/>
              <a:p>
                <a:r>
                  <a:rPr lang="en-US">
                    <a:noFill/>
                  </a:rPr>
                  <a:t> </a:t>
                </a:r>
              </a:p>
            </p:txBody>
          </p:sp>
        </mc:Fallback>
      </mc:AlternateContent>
      <p:sp>
        <p:nvSpPr>
          <p:cNvPr id="13" name="Rectangle 12"/>
          <p:cNvSpPr/>
          <p:nvPr/>
        </p:nvSpPr>
        <p:spPr>
          <a:xfrm>
            <a:off x="2707929" y="1526438"/>
            <a:ext cx="5896322" cy="707886"/>
          </a:xfrm>
          <a:prstGeom prst="rect">
            <a:avLst/>
          </a:prstGeom>
        </p:spPr>
        <p:txBody>
          <a:bodyPr wrap="square">
            <a:spAutoFit/>
          </a:bodyPr>
          <a:lstStyle/>
          <a:p>
            <a:r>
              <a:rPr lang="en-US" dirty="0" smtClean="0"/>
              <a:t>Above-ground biomass per unit area in physical subspace and per unit volume in trait subspace.</a:t>
            </a:r>
            <a:endParaRPr lang="en-US" dirty="0"/>
          </a:p>
        </p:txBody>
      </p:sp>
      <p:grpSp>
        <p:nvGrpSpPr>
          <p:cNvPr id="3" name="Group 2"/>
          <p:cNvGrpSpPr/>
          <p:nvPr/>
        </p:nvGrpSpPr>
        <p:grpSpPr>
          <a:xfrm>
            <a:off x="304800" y="4724400"/>
            <a:ext cx="8322600" cy="1911750"/>
            <a:chOff x="304800" y="4724400"/>
            <a:chExt cx="8322600" cy="1911750"/>
          </a:xfrm>
        </p:grpSpPr>
        <p:grpSp>
          <p:nvGrpSpPr>
            <p:cNvPr id="33" name="Group 32"/>
            <p:cNvGrpSpPr/>
            <p:nvPr/>
          </p:nvGrpSpPr>
          <p:grpSpPr>
            <a:xfrm>
              <a:off x="316375" y="4778514"/>
              <a:ext cx="7913225" cy="1134122"/>
              <a:chOff x="316375" y="4641914"/>
              <a:chExt cx="7913225" cy="1134122"/>
            </a:xfrm>
          </p:grpSpPr>
          <p:grpSp>
            <p:nvGrpSpPr>
              <p:cNvPr id="47" name="Group 14"/>
              <p:cNvGrpSpPr>
                <a:grpSpLocks/>
              </p:cNvGrpSpPr>
              <p:nvPr/>
            </p:nvGrpSpPr>
            <p:grpSpPr bwMode="auto">
              <a:xfrm>
                <a:off x="6324600" y="4641914"/>
                <a:ext cx="1905000" cy="1128713"/>
                <a:chOff x="2592" y="2688"/>
                <a:chExt cx="1200" cy="711"/>
              </a:xfrm>
            </p:grpSpPr>
            <mc:AlternateContent xmlns:mc="http://schemas.openxmlformats.org/markup-compatibility/2006" xmlns:a14="http://schemas.microsoft.com/office/drawing/2010/main">
              <mc:Choice Requires="a14">
                <p:graphicFrame>
                  <p:nvGraphicFramePr>
                    <p:cNvPr id="48" name="Object 15"/>
                    <p:cNvGraphicFramePr>
                      <a:graphicFrameLocks noChangeAspect="1"/>
                    </p:cNvGraphicFramePr>
                    <p:nvPr/>
                  </p:nvGraphicFramePr>
                  <p:xfrm>
                    <a:off x="2864" y="3191"/>
                    <a:ext cx="721" cy="208"/>
                  </p:xfrm>
                  <a:graphic>
                    <a:graphicData uri="http://schemas.openxmlformats.org/presentationml/2006/ole">
                      <mc:AlternateContent>
                        <mc:Choice xmlns:v="urn:schemas-microsoft-com:vml" Requires="v">
                          <p:oleObj spid="_x0000_s250014" name="משוואה" r:id="rId17" imgW="774360" imgH="228600" progId="Equation.3">
                            <p:embed/>
                          </p:oleObj>
                        </mc:Choice>
                        <mc:Fallback>
                          <p:oleObj name="משוואה" r:id="rId17" imgW="774360" imgH="228600" progId="Equation.3">
                            <p:embed/>
                            <p:pic>
                              <p:nvPicPr>
                                <p:cNvPr id="0" name=""/>
                                <p:cNvPicPr>
                                  <a:picLocks noChangeAspect="1" noChangeArrowheads="1"/>
                                </p:cNvPicPr>
                                <p:nvPr/>
                              </p:nvPicPr>
                              <p:blipFill>
                                <a:blip r:embed="rId18">
                                  <a:extLst>
                                    <a:ext uri="{28A0092B-C50C-407E-A947-70E740481C1C}">
                                      <a14:useLocalDpi val="0"/>
                                    </a:ext>
                                  </a:extLst>
                                </a:blip>
                                <a:srcRect/>
                                <a:stretch>
                                  <a:fillRect/>
                                </a:stretch>
                              </p:blipFill>
                              <p:spPr bwMode="auto">
                                <a:xfrm>
                                  <a:off x="2864" y="3191"/>
                                  <a:ext cx="721" cy="208"/>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57" name="Object 15"/>
                    <p:cNvGraphicFramePr>
                      <a:graphicFrameLocks noChangeAspect="1"/>
                    </p:cNvGraphicFramePr>
                    <p:nvPr/>
                  </p:nvGraphicFramePr>
                  <p:xfrm>
                    <a:off x="2864" y="3191"/>
                    <a:ext cx="721" cy="208"/>
                  </p:xfrm>
                  <a:graphic>
                    <a:graphicData uri="http://schemas.openxmlformats.org/presentationml/2006/ole">
                      <mc:AlternateContent>
                        <mc:Choice xmlns:v="urn:schemas-microsoft-com:vml" Requires="v">
                          <p:oleObj spid="_x0000_s223454" name="משוואה" r:id="rId19" imgW="774360" imgH="228600" progId="Equation.3">
                            <p:embed/>
                          </p:oleObj>
                        </mc:Choice>
                        <mc:Fallback>
                          <p:oleObj name="משוואה" r:id="rId19" imgW="774360" imgH="2286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64" y="3191"/>
                                  <a:ext cx="721" cy="2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sp>
              <p:nvSpPr>
                <p:cNvPr id="49" name="Line 16"/>
                <p:cNvSpPr>
                  <a:spLocks noChangeShapeType="1"/>
                </p:cNvSpPr>
                <p:nvPr/>
              </p:nvSpPr>
              <p:spPr bwMode="auto">
                <a:xfrm>
                  <a:off x="2647" y="3203"/>
                  <a:ext cx="1090" cy="0"/>
                </a:xfrm>
                <a:prstGeom prst="line">
                  <a:avLst/>
                </a:prstGeom>
                <a:noFill/>
                <a:ln w="19050">
                  <a:solidFill>
                    <a:schemeClr val="tx1"/>
                  </a:solidFill>
                  <a:prstDash val="dash"/>
                  <a:round/>
                  <a:headEnd type="arrow" w="med" len="med"/>
                  <a:tailEnd type="arrow" w="med" len="med"/>
                </a:ln>
              </p:spPr>
              <p:txBody>
                <a:bodyPr>
                  <a:spAutoFit/>
                </a:bodyPr>
                <a:lstStyle/>
                <a:p>
                  <a:endParaRPr lang="en-US">
                    <a:solidFill>
                      <a:srgbClr val="000000"/>
                    </a:solidFill>
                  </a:endParaRPr>
                </a:p>
              </p:txBody>
            </p:sp>
            <p:grpSp>
              <p:nvGrpSpPr>
                <p:cNvPr id="51" name="Group 17"/>
                <p:cNvGrpSpPr>
                  <a:grpSpLocks/>
                </p:cNvGrpSpPr>
                <p:nvPr/>
              </p:nvGrpSpPr>
              <p:grpSpPr bwMode="auto">
                <a:xfrm>
                  <a:off x="2592" y="2688"/>
                  <a:ext cx="1200" cy="451"/>
                  <a:chOff x="3792" y="2304"/>
                  <a:chExt cx="816" cy="372"/>
                </a:xfrm>
              </p:grpSpPr>
              <p:sp>
                <p:nvSpPr>
                  <p:cNvPr id="52" name="Rectangle 18"/>
                  <p:cNvSpPr>
                    <a:spLocks noChangeArrowheads="1"/>
                  </p:cNvSpPr>
                  <p:nvPr/>
                </p:nvSpPr>
                <p:spPr bwMode="auto">
                  <a:xfrm flipH="1">
                    <a:off x="3792" y="2484"/>
                    <a:ext cx="816" cy="192"/>
                  </a:xfrm>
                  <a:prstGeom prst="rect">
                    <a:avLst/>
                  </a:prstGeom>
                  <a:solidFill>
                    <a:srgbClr val="FF9933"/>
                  </a:solidFill>
                  <a:ln w="9525">
                    <a:noFill/>
                    <a:miter lim="800000"/>
                    <a:headEnd/>
                    <a:tailEnd/>
                  </a:ln>
                </p:spPr>
                <p:txBody>
                  <a:bodyPr wrap="none" anchor="ctr"/>
                  <a:lstStyle/>
                  <a:p>
                    <a:endParaRPr lang="en-US">
                      <a:solidFill>
                        <a:srgbClr val="000000"/>
                      </a:solidFill>
                    </a:endParaRPr>
                  </a:p>
                </p:txBody>
              </p:sp>
              <p:sp>
                <p:nvSpPr>
                  <p:cNvPr id="53" name="Freeform 19"/>
                  <p:cNvSpPr>
                    <a:spLocks/>
                  </p:cNvSpPr>
                  <p:nvPr/>
                </p:nvSpPr>
                <p:spPr bwMode="auto">
                  <a:xfrm flipH="1">
                    <a:off x="3842" y="2471"/>
                    <a:ext cx="362" cy="115"/>
                  </a:xfrm>
                  <a:custGeom>
                    <a:avLst/>
                    <a:gdLst>
                      <a:gd name="T0" fmla="*/ 0 w 976"/>
                      <a:gd name="T1" fmla="*/ 0 h 384"/>
                      <a:gd name="T2" fmla="*/ 0 w 976"/>
                      <a:gd name="T3" fmla="*/ 0 h 384"/>
                      <a:gd name="T4" fmla="*/ 0 w 976"/>
                      <a:gd name="T5" fmla="*/ 0 h 384"/>
                      <a:gd name="T6" fmla="*/ 0 w 976"/>
                      <a:gd name="T7" fmla="*/ 0 h 384"/>
                      <a:gd name="T8" fmla="*/ 0 w 976"/>
                      <a:gd name="T9" fmla="*/ 0 h 384"/>
                      <a:gd name="T10" fmla="*/ 0 w 976"/>
                      <a:gd name="T11" fmla="*/ 0 h 384"/>
                      <a:gd name="T12" fmla="*/ 0 60000 65536"/>
                      <a:gd name="T13" fmla="*/ 0 60000 65536"/>
                      <a:gd name="T14" fmla="*/ 0 60000 65536"/>
                      <a:gd name="T15" fmla="*/ 0 60000 65536"/>
                      <a:gd name="T16" fmla="*/ 0 60000 65536"/>
                      <a:gd name="T17" fmla="*/ 0 60000 65536"/>
                      <a:gd name="T18" fmla="*/ 0 w 976"/>
                      <a:gd name="T19" fmla="*/ 0 h 384"/>
                      <a:gd name="T20" fmla="*/ 976 w 97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976" h="384">
                        <a:moveTo>
                          <a:pt x="16" y="0"/>
                        </a:moveTo>
                        <a:cubicBezTo>
                          <a:pt x="8" y="72"/>
                          <a:pt x="0" y="144"/>
                          <a:pt x="16" y="192"/>
                        </a:cubicBezTo>
                        <a:cubicBezTo>
                          <a:pt x="32" y="240"/>
                          <a:pt x="56" y="272"/>
                          <a:pt x="112" y="288"/>
                        </a:cubicBezTo>
                        <a:cubicBezTo>
                          <a:pt x="168" y="304"/>
                          <a:pt x="264" y="296"/>
                          <a:pt x="352" y="288"/>
                        </a:cubicBezTo>
                        <a:cubicBezTo>
                          <a:pt x="440" y="280"/>
                          <a:pt x="536" y="224"/>
                          <a:pt x="640" y="240"/>
                        </a:cubicBezTo>
                        <a:cubicBezTo>
                          <a:pt x="744" y="256"/>
                          <a:pt x="920" y="360"/>
                          <a:pt x="976" y="384"/>
                        </a:cubicBezTo>
                      </a:path>
                    </a:pathLst>
                  </a:custGeom>
                  <a:solidFill>
                    <a:srgbClr val="FF9933"/>
                  </a:solidFill>
                  <a:ln w="28575" cmpd="sng">
                    <a:solidFill>
                      <a:srgbClr val="581D00"/>
                    </a:solidFill>
                    <a:round/>
                    <a:headEnd/>
                    <a:tailEnd/>
                  </a:ln>
                </p:spPr>
                <p:txBody>
                  <a:bodyPr wrap="none" anchor="ctr"/>
                  <a:lstStyle/>
                  <a:p>
                    <a:endParaRPr lang="en-US">
                      <a:solidFill>
                        <a:srgbClr val="000000"/>
                      </a:solidFill>
                    </a:endParaRPr>
                  </a:p>
                </p:txBody>
              </p:sp>
              <p:sp>
                <p:nvSpPr>
                  <p:cNvPr id="54" name="Freeform 20"/>
                  <p:cNvSpPr>
                    <a:spLocks/>
                  </p:cNvSpPr>
                  <p:nvPr/>
                </p:nvSpPr>
                <p:spPr bwMode="auto">
                  <a:xfrm flipH="1">
                    <a:off x="4195" y="2535"/>
                    <a:ext cx="376" cy="95"/>
                  </a:xfrm>
                  <a:custGeom>
                    <a:avLst/>
                    <a:gdLst>
                      <a:gd name="T0" fmla="*/ 0 w 1008"/>
                      <a:gd name="T1" fmla="*/ 0 h 356"/>
                      <a:gd name="T2" fmla="*/ 0 w 1008"/>
                      <a:gd name="T3" fmla="*/ 0 h 356"/>
                      <a:gd name="T4" fmla="*/ 0 w 1008"/>
                      <a:gd name="T5" fmla="*/ 0 h 356"/>
                      <a:gd name="T6" fmla="*/ 0 w 1008"/>
                      <a:gd name="T7" fmla="*/ 0 h 356"/>
                      <a:gd name="T8" fmla="*/ 0 w 1008"/>
                      <a:gd name="T9" fmla="*/ 0 h 356"/>
                      <a:gd name="T10" fmla="*/ 0 w 1008"/>
                      <a:gd name="T11" fmla="*/ 0 h 356"/>
                      <a:gd name="T12" fmla="*/ 0 w 1008"/>
                      <a:gd name="T13" fmla="*/ 0 h 356"/>
                      <a:gd name="T14" fmla="*/ 0 w 1008"/>
                      <a:gd name="T15" fmla="*/ 0 h 356"/>
                      <a:gd name="T16" fmla="*/ 0 w 1008"/>
                      <a:gd name="T17" fmla="*/ 0 h 356"/>
                      <a:gd name="T18" fmla="*/ 0 w 1008"/>
                      <a:gd name="T19" fmla="*/ 0 h 356"/>
                      <a:gd name="T20" fmla="*/ 0 w 1008"/>
                      <a:gd name="T21" fmla="*/ 0 h 356"/>
                      <a:gd name="T22" fmla="*/ 0 w 1008"/>
                      <a:gd name="T23" fmla="*/ 0 h 356"/>
                      <a:gd name="T24" fmla="*/ 0 w 1008"/>
                      <a:gd name="T25" fmla="*/ 0 h 356"/>
                      <a:gd name="T26" fmla="*/ 0 w 1008"/>
                      <a:gd name="T27" fmla="*/ 0 h 3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8"/>
                      <a:gd name="T43" fmla="*/ 0 h 356"/>
                      <a:gd name="T44" fmla="*/ 1008 w 1008"/>
                      <a:gd name="T45" fmla="*/ 356 h 3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8" h="356">
                        <a:moveTo>
                          <a:pt x="1008" y="0"/>
                        </a:moveTo>
                        <a:cubicBezTo>
                          <a:pt x="999" y="9"/>
                          <a:pt x="992" y="19"/>
                          <a:pt x="982" y="26"/>
                        </a:cubicBezTo>
                        <a:cubicBezTo>
                          <a:pt x="972" y="33"/>
                          <a:pt x="957" y="34"/>
                          <a:pt x="948" y="43"/>
                        </a:cubicBezTo>
                        <a:cubicBezTo>
                          <a:pt x="942" y="49"/>
                          <a:pt x="945" y="62"/>
                          <a:pt x="939" y="69"/>
                        </a:cubicBezTo>
                        <a:cubicBezTo>
                          <a:pt x="913" y="102"/>
                          <a:pt x="881" y="103"/>
                          <a:pt x="843" y="113"/>
                        </a:cubicBezTo>
                        <a:cubicBezTo>
                          <a:pt x="817" y="120"/>
                          <a:pt x="791" y="130"/>
                          <a:pt x="765" y="139"/>
                        </a:cubicBezTo>
                        <a:cubicBezTo>
                          <a:pt x="756" y="142"/>
                          <a:pt x="739" y="148"/>
                          <a:pt x="739" y="148"/>
                        </a:cubicBezTo>
                        <a:cubicBezTo>
                          <a:pt x="458" y="128"/>
                          <a:pt x="571" y="139"/>
                          <a:pt x="400" y="121"/>
                        </a:cubicBezTo>
                        <a:cubicBezTo>
                          <a:pt x="320" y="138"/>
                          <a:pt x="318" y="126"/>
                          <a:pt x="261" y="174"/>
                        </a:cubicBezTo>
                        <a:cubicBezTo>
                          <a:pt x="242" y="190"/>
                          <a:pt x="227" y="210"/>
                          <a:pt x="208" y="226"/>
                        </a:cubicBezTo>
                        <a:cubicBezTo>
                          <a:pt x="200" y="233"/>
                          <a:pt x="190" y="236"/>
                          <a:pt x="182" y="243"/>
                        </a:cubicBezTo>
                        <a:cubicBezTo>
                          <a:pt x="176" y="248"/>
                          <a:pt x="173" y="259"/>
                          <a:pt x="165" y="261"/>
                        </a:cubicBezTo>
                        <a:cubicBezTo>
                          <a:pt x="128" y="271"/>
                          <a:pt x="52" y="278"/>
                          <a:pt x="52" y="278"/>
                        </a:cubicBezTo>
                        <a:cubicBezTo>
                          <a:pt x="27" y="302"/>
                          <a:pt x="21" y="356"/>
                          <a:pt x="0" y="356"/>
                        </a:cubicBezTo>
                      </a:path>
                    </a:pathLst>
                  </a:custGeom>
                  <a:solidFill>
                    <a:srgbClr val="FF9933"/>
                  </a:solidFill>
                  <a:ln w="28575" cmpd="sng">
                    <a:solidFill>
                      <a:srgbClr val="581D00"/>
                    </a:solidFill>
                    <a:round/>
                    <a:headEnd/>
                    <a:tailEnd/>
                  </a:ln>
                </p:spPr>
                <p:txBody>
                  <a:bodyPr wrap="none" anchor="ctr"/>
                  <a:lstStyle/>
                  <a:p>
                    <a:endParaRPr lang="en-US">
                      <a:solidFill>
                        <a:srgbClr val="000000"/>
                      </a:solidFill>
                    </a:endParaRPr>
                  </a:p>
                </p:txBody>
              </p:sp>
              <p:sp>
                <p:nvSpPr>
                  <p:cNvPr id="55" name="Freeform 21"/>
                  <p:cNvSpPr>
                    <a:spLocks/>
                  </p:cNvSpPr>
                  <p:nvPr/>
                </p:nvSpPr>
                <p:spPr bwMode="auto">
                  <a:xfrm flipH="1">
                    <a:off x="3834" y="2563"/>
                    <a:ext cx="273" cy="81"/>
                  </a:xfrm>
                  <a:custGeom>
                    <a:avLst/>
                    <a:gdLst>
                      <a:gd name="T0" fmla="*/ 0 w 722"/>
                      <a:gd name="T1" fmla="*/ 0 h 304"/>
                      <a:gd name="T2" fmla="*/ 0 w 722"/>
                      <a:gd name="T3" fmla="*/ 0 h 304"/>
                      <a:gd name="T4" fmla="*/ 0 w 722"/>
                      <a:gd name="T5" fmla="*/ 0 h 304"/>
                      <a:gd name="T6" fmla="*/ 0 w 722"/>
                      <a:gd name="T7" fmla="*/ 0 h 304"/>
                      <a:gd name="T8" fmla="*/ 0 w 722"/>
                      <a:gd name="T9" fmla="*/ 0 h 304"/>
                      <a:gd name="T10" fmla="*/ 0 w 722"/>
                      <a:gd name="T11" fmla="*/ 0 h 304"/>
                      <a:gd name="T12" fmla="*/ 0 w 722"/>
                      <a:gd name="T13" fmla="*/ 0 h 304"/>
                      <a:gd name="T14" fmla="*/ 0 60000 65536"/>
                      <a:gd name="T15" fmla="*/ 0 60000 65536"/>
                      <a:gd name="T16" fmla="*/ 0 60000 65536"/>
                      <a:gd name="T17" fmla="*/ 0 60000 65536"/>
                      <a:gd name="T18" fmla="*/ 0 60000 65536"/>
                      <a:gd name="T19" fmla="*/ 0 60000 65536"/>
                      <a:gd name="T20" fmla="*/ 0 60000 65536"/>
                      <a:gd name="T21" fmla="*/ 0 w 722"/>
                      <a:gd name="T22" fmla="*/ 0 h 304"/>
                      <a:gd name="T23" fmla="*/ 722 w 722"/>
                      <a:gd name="T24" fmla="*/ 304 h 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2" h="304">
                        <a:moveTo>
                          <a:pt x="0" y="0"/>
                        </a:moveTo>
                        <a:cubicBezTo>
                          <a:pt x="67" y="17"/>
                          <a:pt x="88" y="75"/>
                          <a:pt x="148" y="104"/>
                        </a:cubicBezTo>
                        <a:cubicBezTo>
                          <a:pt x="181" y="139"/>
                          <a:pt x="242" y="134"/>
                          <a:pt x="287" y="139"/>
                        </a:cubicBezTo>
                        <a:cubicBezTo>
                          <a:pt x="340" y="196"/>
                          <a:pt x="294" y="154"/>
                          <a:pt x="461" y="174"/>
                        </a:cubicBezTo>
                        <a:cubicBezTo>
                          <a:pt x="519" y="181"/>
                          <a:pt x="573" y="191"/>
                          <a:pt x="626" y="217"/>
                        </a:cubicBezTo>
                        <a:cubicBezTo>
                          <a:pt x="649" y="240"/>
                          <a:pt x="655" y="259"/>
                          <a:pt x="687" y="270"/>
                        </a:cubicBezTo>
                        <a:cubicBezTo>
                          <a:pt x="708" y="301"/>
                          <a:pt x="695" y="292"/>
                          <a:pt x="722" y="304"/>
                        </a:cubicBezTo>
                      </a:path>
                    </a:pathLst>
                  </a:custGeom>
                  <a:solidFill>
                    <a:srgbClr val="FF9933"/>
                  </a:solidFill>
                  <a:ln w="28575" cmpd="sng">
                    <a:solidFill>
                      <a:srgbClr val="581D00"/>
                    </a:solidFill>
                    <a:round/>
                    <a:headEnd/>
                    <a:tailEnd/>
                  </a:ln>
                </p:spPr>
                <p:txBody>
                  <a:bodyPr wrap="none" anchor="ctr"/>
                  <a:lstStyle/>
                  <a:p>
                    <a:endParaRPr lang="en-US">
                      <a:solidFill>
                        <a:srgbClr val="000000"/>
                      </a:solidFill>
                    </a:endParaRPr>
                  </a:p>
                </p:txBody>
              </p:sp>
              <p:sp>
                <p:nvSpPr>
                  <p:cNvPr id="56" name="Freeform 22"/>
                  <p:cNvSpPr>
                    <a:spLocks/>
                  </p:cNvSpPr>
                  <p:nvPr/>
                </p:nvSpPr>
                <p:spPr bwMode="auto">
                  <a:xfrm flipH="1">
                    <a:off x="3810" y="2542"/>
                    <a:ext cx="135" cy="12"/>
                  </a:xfrm>
                  <a:custGeom>
                    <a:avLst/>
                    <a:gdLst>
                      <a:gd name="T0" fmla="*/ 0 w 356"/>
                      <a:gd name="T1" fmla="*/ 0 h 43"/>
                      <a:gd name="T2" fmla="*/ 0 w 356"/>
                      <a:gd name="T3" fmla="*/ 0 h 43"/>
                      <a:gd name="T4" fmla="*/ 0 w 356"/>
                      <a:gd name="T5" fmla="*/ 0 h 43"/>
                      <a:gd name="T6" fmla="*/ 0 w 356"/>
                      <a:gd name="T7" fmla="*/ 0 h 43"/>
                      <a:gd name="T8" fmla="*/ 0 w 356"/>
                      <a:gd name="T9" fmla="*/ 0 h 43"/>
                      <a:gd name="T10" fmla="*/ 0 60000 65536"/>
                      <a:gd name="T11" fmla="*/ 0 60000 65536"/>
                      <a:gd name="T12" fmla="*/ 0 60000 65536"/>
                      <a:gd name="T13" fmla="*/ 0 60000 65536"/>
                      <a:gd name="T14" fmla="*/ 0 60000 65536"/>
                      <a:gd name="T15" fmla="*/ 0 w 356"/>
                      <a:gd name="T16" fmla="*/ 0 h 43"/>
                      <a:gd name="T17" fmla="*/ 356 w 356"/>
                      <a:gd name="T18" fmla="*/ 43 h 43"/>
                    </a:gdLst>
                    <a:ahLst/>
                    <a:cxnLst>
                      <a:cxn ang="T10">
                        <a:pos x="T0" y="T1"/>
                      </a:cxn>
                      <a:cxn ang="T11">
                        <a:pos x="T2" y="T3"/>
                      </a:cxn>
                      <a:cxn ang="T12">
                        <a:pos x="T4" y="T5"/>
                      </a:cxn>
                      <a:cxn ang="T13">
                        <a:pos x="T6" y="T7"/>
                      </a:cxn>
                      <a:cxn ang="T14">
                        <a:pos x="T8" y="T9"/>
                      </a:cxn>
                    </a:cxnLst>
                    <a:rect l="T15" t="T16" r="T17" b="T18"/>
                    <a:pathLst>
                      <a:path w="356" h="43">
                        <a:moveTo>
                          <a:pt x="0" y="43"/>
                        </a:moveTo>
                        <a:cubicBezTo>
                          <a:pt x="81" y="37"/>
                          <a:pt x="128" y="31"/>
                          <a:pt x="200" y="9"/>
                        </a:cubicBezTo>
                        <a:cubicBezTo>
                          <a:pt x="241" y="18"/>
                          <a:pt x="255" y="28"/>
                          <a:pt x="296" y="17"/>
                        </a:cubicBezTo>
                        <a:cubicBezTo>
                          <a:pt x="307" y="14"/>
                          <a:pt x="319" y="12"/>
                          <a:pt x="330" y="9"/>
                        </a:cubicBezTo>
                        <a:cubicBezTo>
                          <a:pt x="339" y="6"/>
                          <a:pt x="356" y="0"/>
                          <a:pt x="356" y="0"/>
                        </a:cubicBezTo>
                      </a:path>
                    </a:pathLst>
                  </a:custGeom>
                  <a:solidFill>
                    <a:srgbClr val="FF9933"/>
                  </a:solidFill>
                  <a:ln w="28575" cmpd="sng">
                    <a:solidFill>
                      <a:srgbClr val="581D00"/>
                    </a:solidFill>
                    <a:round/>
                    <a:headEnd/>
                    <a:tailEnd/>
                  </a:ln>
                </p:spPr>
                <p:txBody>
                  <a:bodyPr wrap="none" anchor="ctr"/>
                  <a:lstStyle/>
                  <a:p>
                    <a:endParaRPr lang="en-US">
                      <a:solidFill>
                        <a:srgbClr val="000000"/>
                      </a:solidFill>
                    </a:endParaRPr>
                  </a:p>
                </p:txBody>
              </p:sp>
              <p:sp>
                <p:nvSpPr>
                  <p:cNvPr id="57" name="Freeform 23"/>
                  <p:cNvSpPr>
                    <a:spLocks/>
                  </p:cNvSpPr>
                  <p:nvPr/>
                </p:nvSpPr>
                <p:spPr bwMode="auto">
                  <a:xfrm flipH="1">
                    <a:off x="4422" y="2549"/>
                    <a:ext cx="119" cy="30"/>
                  </a:xfrm>
                  <a:custGeom>
                    <a:avLst/>
                    <a:gdLst>
                      <a:gd name="T0" fmla="*/ 0 w 313"/>
                      <a:gd name="T1" fmla="*/ 0 h 113"/>
                      <a:gd name="T2" fmla="*/ 0 w 313"/>
                      <a:gd name="T3" fmla="*/ 0 h 113"/>
                      <a:gd name="T4" fmla="*/ 0 w 313"/>
                      <a:gd name="T5" fmla="*/ 0 h 113"/>
                      <a:gd name="T6" fmla="*/ 0 w 313"/>
                      <a:gd name="T7" fmla="*/ 0 h 113"/>
                      <a:gd name="T8" fmla="*/ 0 w 313"/>
                      <a:gd name="T9" fmla="*/ 0 h 113"/>
                      <a:gd name="T10" fmla="*/ 0 w 313"/>
                      <a:gd name="T11" fmla="*/ 0 h 113"/>
                      <a:gd name="T12" fmla="*/ 0 w 313"/>
                      <a:gd name="T13" fmla="*/ 0 h 113"/>
                      <a:gd name="T14" fmla="*/ 0 60000 65536"/>
                      <a:gd name="T15" fmla="*/ 0 60000 65536"/>
                      <a:gd name="T16" fmla="*/ 0 60000 65536"/>
                      <a:gd name="T17" fmla="*/ 0 60000 65536"/>
                      <a:gd name="T18" fmla="*/ 0 60000 65536"/>
                      <a:gd name="T19" fmla="*/ 0 60000 65536"/>
                      <a:gd name="T20" fmla="*/ 0 60000 65536"/>
                      <a:gd name="T21" fmla="*/ 0 w 313"/>
                      <a:gd name="T22" fmla="*/ 0 h 113"/>
                      <a:gd name="T23" fmla="*/ 313 w 313"/>
                      <a:gd name="T24" fmla="*/ 113 h 1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3" h="113">
                        <a:moveTo>
                          <a:pt x="313" y="96"/>
                        </a:moveTo>
                        <a:cubicBezTo>
                          <a:pt x="304" y="90"/>
                          <a:pt x="298" y="78"/>
                          <a:pt x="287" y="78"/>
                        </a:cubicBezTo>
                        <a:cubicBezTo>
                          <a:pt x="269" y="78"/>
                          <a:pt x="252" y="90"/>
                          <a:pt x="235" y="96"/>
                        </a:cubicBezTo>
                        <a:cubicBezTo>
                          <a:pt x="213" y="104"/>
                          <a:pt x="156" y="111"/>
                          <a:pt x="139" y="113"/>
                        </a:cubicBezTo>
                        <a:cubicBezTo>
                          <a:pt x="119" y="103"/>
                          <a:pt x="95" y="101"/>
                          <a:pt x="78" y="87"/>
                        </a:cubicBezTo>
                        <a:cubicBezTo>
                          <a:pt x="63" y="75"/>
                          <a:pt x="56" y="56"/>
                          <a:pt x="43" y="43"/>
                        </a:cubicBezTo>
                        <a:cubicBezTo>
                          <a:pt x="35" y="16"/>
                          <a:pt x="30" y="0"/>
                          <a:pt x="0" y="0"/>
                        </a:cubicBezTo>
                      </a:path>
                    </a:pathLst>
                  </a:custGeom>
                  <a:solidFill>
                    <a:srgbClr val="FF9933"/>
                  </a:solidFill>
                  <a:ln w="28575" cmpd="sng">
                    <a:solidFill>
                      <a:srgbClr val="581D00"/>
                    </a:solidFill>
                    <a:round/>
                    <a:headEnd/>
                    <a:tailEnd/>
                  </a:ln>
                </p:spPr>
                <p:txBody>
                  <a:bodyPr wrap="none" anchor="ctr"/>
                  <a:lstStyle/>
                  <a:p>
                    <a:endParaRPr lang="en-US">
                      <a:solidFill>
                        <a:srgbClr val="000000"/>
                      </a:solidFill>
                    </a:endParaRPr>
                  </a:p>
                </p:txBody>
              </p:sp>
              <p:sp>
                <p:nvSpPr>
                  <p:cNvPr id="58" name="Freeform 24"/>
                  <p:cNvSpPr>
                    <a:spLocks/>
                  </p:cNvSpPr>
                  <p:nvPr/>
                </p:nvSpPr>
                <p:spPr bwMode="auto">
                  <a:xfrm flipH="1">
                    <a:off x="4286" y="2575"/>
                    <a:ext cx="114" cy="92"/>
                  </a:xfrm>
                  <a:custGeom>
                    <a:avLst/>
                    <a:gdLst>
                      <a:gd name="T0" fmla="*/ 0 w 304"/>
                      <a:gd name="T1" fmla="*/ 0 h 347"/>
                      <a:gd name="T2" fmla="*/ 0 w 304"/>
                      <a:gd name="T3" fmla="*/ 0 h 347"/>
                      <a:gd name="T4" fmla="*/ 0 w 304"/>
                      <a:gd name="T5" fmla="*/ 0 h 347"/>
                      <a:gd name="T6" fmla="*/ 0 w 304"/>
                      <a:gd name="T7" fmla="*/ 0 h 347"/>
                      <a:gd name="T8" fmla="*/ 0 w 304"/>
                      <a:gd name="T9" fmla="*/ 0 h 347"/>
                      <a:gd name="T10" fmla="*/ 0 w 304"/>
                      <a:gd name="T11" fmla="*/ 0 h 347"/>
                      <a:gd name="T12" fmla="*/ 0 w 304"/>
                      <a:gd name="T13" fmla="*/ 0 h 347"/>
                      <a:gd name="T14" fmla="*/ 0 w 304"/>
                      <a:gd name="T15" fmla="*/ 0 h 347"/>
                      <a:gd name="T16" fmla="*/ 0 w 304"/>
                      <a:gd name="T17" fmla="*/ 0 h 347"/>
                      <a:gd name="T18" fmla="*/ 0 w 304"/>
                      <a:gd name="T19" fmla="*/ 0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347"/>
                      <a:gd name="T32" fmla="*/ 304 w 304"/>
                      <a:gd name="T33" fmla="*/ 347 h 3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347">
                        <a:moveTo>
                          <a:pt x="304" y="0"/>
                        </a:moveTo>
                        <a:cubicBezTo>
                          <a:pt x="281" y="9"/>
                          <a:pt x="253" y="10"/>
                          <a:pt x="234" y="26"/>
                        </a:cubicBezTo>
                        <a:cubicBezTo>
                          <a:pt x="226" y="33"/>
                          <a:pt x="225" y="45"/>
                          <a:pt x="217" y="52"/>
                        </a:cubicBezTo>
                        <a:cubicBezTo>
                          <a:pt x="173" y="88"/>
                          <a:pt x="104" y="90"/>
                          <a:pt x="52" y="95"/>
                        </a:cubicBezTo>
                        <a:cubicBezTo>
                          <a:pt x="23" y="124"/>
                          <a:pt x="12" y="152"/>
                          <a:pt x="0" y="191"/>
                        </a:cubicBezTo>
                        <a:cubicBezTo>
                          <a:pt x="6" y="200"/>
                          <a:pt x="17" y="207"/>
                          <a:pt x="17" y="217"/>
                        </a:cubicBezTo>
                        <a:cubicBezTo>
                          <a:pt x="17" y="227"/>
                          <a:pt x="2" y="233"/>
                          <a:pt x="0" y="243"/>
                        </a:cubicBezTo>
                        <a:cubicBezTo>
                          <a:pt x="0" y="245"/>
                          <a:pt x="12" y="299"/>
                          <a:pt x="17" y="304"/>
                        </a:cubicBezTo>
                        <a:cubicBezTo>
                          <a:pt x="23" y="310"/>
                          <a:pt x="34" y="310"/>
                          <a:pt x="43" y="313"/>
                        </a:cubicBezTo>
                        <a:cubicBezTo>
                          <a:pt x="33" y="343"/>
                          <a:pt x="40" y="333"/>
                          <a:pt x="26" y="347"/>
                        </a:cubicBezTo>
                      </a:path>
                    </a:pathLst>
                  </a:custGeom>
                  <a:solidFill>
                    <a:srgbClr val="FF9933"/>
                  </a:solidFill>
                  <a:ln w="28575" cmpd="sng">
                    <a:solidFill>
                      <a:srgbClr val="581D00"/>
                    </a:solidFill>
                    <a:round/>
                    <a:headEnd/>
                    <a:tailEnd/>
                  </a:ln>
                </p:spPr>
                <p:txBody>
                  <a:bodyPr wrap="none" anchor="ctr"/>
                  <a:lstStyle/>
                  <a:p>
                    <a:endParaRPr lang="en-US">
                      <a:solidFill>
                        <a:srgbClr val="000000"/>
                      </a:solidFill>
                    </a:endParaRPr>
                  </a:p>
                </p:txBody>
              </p:sp>
              <p:sp>
                <p:nvSpPr>
                  <p:cNvPr id="59" name="Freeform 25"/>
                  <p:cNvSpPr>
                    <a:spLocks/>
                  </p:cNvSpPr>
                  <p:nvPr/>
                </p:nvSpPr>
                <p:spPr bwMode="auto">
                  <a:xfrm>
                    <a:off x="4187" y="2395"/>
                    <a:ext cx="158" cy="58"/>
                  </a:xfrm>
                  <a:custGeom>
                    <a:avLst/>
                    <a:gdLst>
                      <a:gd name="T0" fmla="*/ 0 w 155"/>
                      <a:gd name="T1" fmla="*/ 1 h 108"/>
                      <a:gd name="T2" fmla="*/ 17 w 155"/>
                      <a:gd name="T3" fmla="*/ 1 h 108"/>
                      <a:gd name="T4" fmla="*/ 270 w 155"/>
                      <a:gd name="T5" fmla="*/ 1 h 108"/>
                      <a:gd name="T6" fmla="*/ 222 w 155"/>
                      <a:gd name="T7" fmla="*/ 1 h 108"/>
                      <a:gd name="T8" fmla="*/ 124 w 155"/>
                      <a:gd name="T9" fmla="*/ 1 h 108"/>
                      <a:gd name="T10" fmla="*/ 0 w 155"/>
                      <a:gd name="T11" fmla="*/ 1 h 108"/>
                      <a:gd name="T12" fmla="*/ 0 60000 65536"/>
                      <a:gd name="T13" fmla="*/ 0 60000 65536"/>
                      <a:gd name="T14" fmla="*/ 0 60000 65536"/>
                      <a:gd name="T15" fmla="*/ 0 60000 65536"/>
                      <a:gd name="T16" fmla="*/ 0 60000 65536"/>
                      <a:gd name="T17" fmla="*/ 0 60000 65536"/>
                      <a:gd name="T18" fmla="*/ 0 w 155"/>
                      <a:gd name="T19" fmla="*/ 0 h 108"/>
                      <a:gd name="T20" fmla="*/ 155 w 155"/>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55" h="108">
                        <a:moveTo>
                          <a:pt x="0" y="108"/>
                        </a:moveTo>
                        <a:cubicBezTo>
                          <a:pt x="6" y="88"/>
                          <a:pt x="5" y="65"/>
                          <a:pt x="17" y="48"/>
                        </a:cubicBezTo>
                        <a:cubicBezTo>
                          <a:pt x="46" y="8"/>
                          <a:pt x="105" y="9"/>
                          <a:pt x="147" y="4"/>
                        </a:cubicBezTo>
                        <a:cubicBezTo>
                          <a:pt x="127" y="91"/>
                          <a:pt x="155" y="0"/>
                          <a:pt x="121" y="56"/>
                        </a:cubicBezTo>
                        <a:cubicBezTo>
                          <a:pt x="100" y="91"/>
                          <a:pt x="116" y="93"/>
                          <a:pt x="69" y="108"/>
                        </a:cubicBezTo>
                        <a:cubicBezTo>
                          <a:pt x="29" y="96"/>
                          <a:pt x="52" y="98"/>
                          <a:pt x="0" y="108"/>
                        </a:cubicBezTo>
                        <a:close/>
                      </a:path>
                    </a:pathLst>
                  </a:custGeom>
                  <a:solidFill>
                    <a:srgbClr val="009900"/>
                  </a:solidFill>
                  <a:ln w="9525">
                    <a:noFill/>
                    <a:round/>
                    <a:headEnd/>
                    <a:tailEnd/>
                  </a:ln>
                </p:spPr>
                <p:txBody>
                  <a:bodyPr wrap="none" anchor="ctr"/>
                  <a:lstStyle/>
                  <a:p>
                    <a:endParaRPr lang="en-US">
                      <a:solidFill>
                        <a:srgbClr val="000000"/>
                      </a:solidFill>
                    </a:endParaRPr>
                  </a:p>
                </p:txBody>
              </p:sp>
              <p:sp>
                <p:nvSpPr>
                  <p:cNvPr id="60" name="Freeform 26"/>
                  <p:cNvSpPr>
                    <a:spLocks/>
                  </p:cNvSpPr>
                  <p:nvPr/>
                </p:nvSpPr>
                <p:spPr bwMode="auto">
                  <a:xfrm rot="20565227" flipH="1">
                    <a:off x="4163" y="2341"/>
                    <a:ext cx="167" cy="46"/>
                  </a:xfrm>
                  <a:custGeom>
                    <a:avLst/>
                    <a:gdLst>
                      <a:gd name="T0" fmla="*/ 249 w 164"/>
                      <a:gd name="T1" fmla="*/ 1 h 70"/>
                      <a:gd name="T2" fmla="*/ 138 w 164"/>
                      <a:gd name="T3" fmla="*/ 0 h 70"/>
                      <a:gd name="T4" fmla="*/ 0 w 164"/>
                      <a:gd name="T5" fmla="*/ 1 h 70"/>
                      <a:gd name="T6" fmla="*/ 138 w 164"/>
                      <a:gd name="T7" fmla="*/ 1 h 70"/>
                      <a:gd name="T8" fmla="*/ 232 w 164"/>
                      <a:gd name="T9" fmla="*/ 1 h 70"/>
                      <a:gd name="T10" fmla="*/ 249 w 164"/>
                      <a:gd name="T11" fmla="*/ 1 h 70"/>
                      <a:gd name="T12" fmla="*/ 0 60000 65536"/>
                      <a:gd name="T13" fmla="*/ 0 60000 65536"/>
                      <a:gd name="T14" fmla="*/ 0 60000 65536"/>
                      <a:gd name="T15" fmla="*/ 0 60000 65536"/>
                      <a:gd name="T16" fmla="*/ 0 60000 65536"/>
                      <a:gd name="T17" fmla="*/ 0 60000 65536"/>
                      <a:gd name="T18" fmla="*/ 0 w 164"/>
                      <a:gd name="T19" fmla="*/ 0 h 70"/>
                      <a:gd name="T20" fmla="*/ 164 w 16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64" h="70">
                        <a:moveTo>
                          <a:pt x="139" y="53"/>
                        </a:moveTo>
                        <a:cubicBezTo>
                          <a:pt x="127" y="17"/>
                          <a:pt x="113" y="12"/>
                          <a:pt x="78" y="0"/>
                        </a:cubicBezTo>
                        <a:cubicBezTo>
                          <a:pt x="43" y="9"/>
                          <a:pt x="25" y="18"/>
                          <a:pt x="0" y="44"/>
                        </a:cubicBezTo>
                        <a:cubicBezTo>
                          <a:pt x="26" y="53"/>
                          <a:pt x="52" y="61"/>
                          <a:pt x="78" y="70"/>
                        </a:cubicBezTo>
                        <a:cubicBezTo>
                          <a:pt x="95" y="67"/>
                          <a:pt x="114" y="67"/>
                          <a:pt x="130" y="61"/>
                        </a:cubicBezTo>
                        <a:cubicBezTo>
                          <a:pt x="132" y="60"/>
                          <a:pt x="164" y="28"/>
                          <a:pt x="139" y="53"/>
                        </a:cubicBezTo>
                        <a:close/>
                      </a:path>
                    </a:pathLst>
                  </a:custGeom>
                  <a:solidFill>
                    <a:srgbClr val="009900"/>
                  </a:solidFill>
                  <a:ln w="9525">
                    <a:noFill/>
                    <a:round/>
                    <a:headEnd/>
                    <a:tailEnd/>
                  </a:ln>
                </p:spPr>
                <p:txBody>
                  <a:bodyPr wrap="none" anchor="ctr"/>
                  <a:lstStyle/>
                  <a:p>
                    <a:endParaRPr lang="en-US">
                      <a:solidFill>
                        <a:srgbClr val="000000"/>
                      </a:solidFill>
                    </a:endParaRPr>
                  </a:p>
                </p:txBody>
              </p:sp>
              <p:sp>
                <p:nvSpPr>
                  <p:cNvPr id="61" name="Freeform 27"/>
                  <p:cNvSpPr>
                    <a:spLocks/>
                  </p:cNvSpPr>
                  <p:nvPr/>
                </p:nvSpPr>
                <p:spPr bwMode="auto">
                  <a:xfrm flipH="1">
                    <a:off x="4055" y="2395"/>
                    <a:ext cx="159" cy="58"/>
                  </a:xfrm>
                  <a:custGeom>
                    <a:avLst/>
                    <a:gdLst>
                      <a:gd name="T0" fmla="*/ 0 w 155"/>
                      <a:gd name="T1" fmla="*/ 1 h 108"/>
                      <a:gd name="T2" fmla="*/ 17 w 155"/>
                      <a:gd name="T3" fmla="*/ 1 h 108"/>
                      <a:gd name="T4" fmla="*/ 332 w 155"/>
                      <a:gd name="T5" fmla="*/ 1 h 108"/>
                      <a:gd name="T6" fmla="*/ 273 w 155"/>
                      <a:gd name="T7" fmla="*/ 1 h 108"/>
                      <a:gd name="T8" fmla="*/ 156 w 155"/>
                      <a:gd name="T9" fmla="*/ 1 h 108"/>
                      <a:gd name="T10" fmla="*/ 0 w 155"/>
                      <a:gd name="T11" fmla="*/ 1 h 108"/>
                      <a:gd name="T12" fmla="*/ 0 60000 65536"/>
                      <a:gd name="T13" fmla="*/ 0 60000 65536"/>
                      <a:gd name="T14" fmla="*/ 0 60000 65536"/>
                      <a:gd name="T15" fmla="*/ 0 60000 65536"/>
                      <a:gd name="T16" fmla="*/ 0 60000 65536"/>
                      <a:gd name="T17" fmla="*/ 0 60000 65536"/>
                      <a:gd name="T18" fmla="*/ 0 w 155"/>
                      <a:gd name="T19" fmla="*/ 0 h 108"/>
                      <a:gd name="T20" fmla="*/ 155 w 155"/>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55" h="108">
                        <a:moveTo>
                          <a:pt x="0" y="108"/>
                        </a:moveTo>
                        <a:cubicBezTo>
                          <a:pt x="6" y="88"/>
                          <a:pt x="5" y="65"/>
                          <a:pt x="17" y="48"/>
                        </a:cubicBezTo>
                        <a:cubicBezTo>
                          <a:pt x="46" y="8"/>
                          <a:pt x="105" y="9"/>
                          <a:pt x="147" y="4"/>
                        </a:cubicBezTo>
                        <a:cubicBezTo>
                          <a:pt x="127" y="91"/>
                          <a:pt x="155" y="0"/>
                          <a:pt x="121" y="56"/>
                        </a:cubicBezTo>
                        <a:cubicBezTo>
                          <a:pt x="100" y="91"/>
                          <a:pt x="116" y="93"/>
                          <a:pt x="69" y="108"/>
                        </a:cubicBezTo>
                        <a:cubicBezTo>
                          <a:pt x="29" y="96"/>
                          <a:pt x="52" y="98"/>
                          <a:pt x="0" y="108"/>
                        </a:cubicBezTo>
                        <a:close/>
                      </a:path>
                    </a:pathLst>
                  </a:custGeom>
                  <a:solidFill>
                    <a:srgbClr val="009900"/>
                  </a:solidFill>
                  <a:ln w="9525">
                    <a:noFill/>
                    <a:round/>
                    <a:headEnd/>
                    <a:tailEnd/>
                  </a:ln>
                </p:spPr>
                <p:txBody>
                  <a:bodyPr wrap="none" anchor="ctr"/>
                  <a:lstStyle/>
                  <a:p>
                    <a:endParaRPr lang="en-US">
                      <a:solidFill>
                        <a:srgbClr val="000000"/>
                      </a:solidFill>
                    </a:endParaRPr>
                  </a:p>
                </p:txBody>
              </p:sp>
              <p:sp>
                <p:nvSpPr>
                  <p:cNvPr id="62" name="Freeform 28"/>
                  <p:cNvSpPr>
                    <a:spLocks/>
                  </p:cNvSpPr>
                  <p:nvPr/>
                </p:nvSpPr>
                <p:spPr bwMode="auto">
                  <a:xfrm rot="1034773">
                    <a:off x="4064" y="2345"/>
                    <a:ext cx="166" cy="46"/>
                  </a:xfrm>
                  <a:custGeom>
                    <a:avLst/>
                    <a:gdLst>
                      <a:gd name="T0" fmla="*/ 203 w 164"/>
                      <a:gd name="T1" fmla="*/ 1 h 70"/>
                      <a:gd name="T2" fmla="*/ 110 w 164"/>
                      <a:gd name="T3" fmla="*/ 0 h 70"/>
                      <a:gd name="T4" fmla="*/ 0 w 164"/>
                      <a:gd name="T5" fmla="*/ 1 h 70"/>
                      <a:gd name="T6" fmla="*/ 110 w 164"/>
                      <a:gd name="T7" fmla="*/ 1 h 70"/>
                      <a:gd name="T8" fmla="*/ 194 w 164"/>
                      <a:gd name="T9" fmla="*/ 1 h 70"/>
                      <a:gd name="T10" fmla="*/ 203 w 164"/>
                      <a:gd name="T11" fmla="*/ 1 h 70"/>
                      <a:gd name="T12" fmla="*/ 0 60000 65536"/>
                      <a:gd name="T13" fmla="*/ 0 60000 65536"/>
                      <a:gd name="T14" fmla="*/ 0 60000 65536"/>
                      <a:gd name="T15" fmla="*/ 0 60000 65536"/>
                      <a:gd name="T16" fmla="*/ 0 60000 65536"/>
                      <a:gd name="T17" fmla="*/ 0 60000 65536"/>
                      <a:gd name="T18" fmla="*/ 0 w 164"/>
                      <a:gd name="T19" fmla="*/ 0 h 70"/>
                      <a:gd name="T20" fmla="*/ 164 w 16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64" h="70">
                        <a:moveTo>
                          <a:pt x="139" y="53"/>
                        </a:moveTo>
                        <a:cubicBezTo>
                          <a:pt x="127" y="17"/>
                          <a:pt x="113" y="12"/>
                          <a:pt x="78" y="0"/>
                        </a:cubicBezTo>
                        <a:cubicBezTo>
                          <a:pt x="43" y="9"/>
                          <a:pt x="25" y="18"/>
                          <a:pt x="0" y="44"/>
                        </a:cubicBezTo>
                        <a:cubicBezTo>
                          <a:pt x="26" y="53"/>
                          <a:pt x="52" y="61"/>
                          <a:pt x="78" y="70"/>
                        </a:cubicBezTo>
                        <a:cubicBezTo>
                          <a:pt x="95" y="67"/>
                          <a:pt x="114" y="67"/>
                          <a:pt x="130" y="61"/>
                        </a:cubicBezTo>
                        <a:cubicBezTo>
                          <a:pt x="132" y="60"/>
                          <a:pt x="164" y="28"/>
                          <a:pt x="139" y="53"/>
                        </a:cubicBezTo>
                        <a:close/>
                      </a:path>
                    </a:pathLst>
                  </a:custGeom>
                  <a:solidFill>
                    <a:srgbClr val="009900"/>
                  </a:solidFill>
                  <a:ln w="9525">
                    <a:noFill/>
                    <a:round/>
                    <a:headEnd/>
                    <a:tailEnd/>
                  </a:ln>
                </p:spPr>
                <p:txBody>
                  <a:bodyPr wrap="none" anchor="ctr"/>
                  <a:lstStyle/>
                  <a:p>
                    <a:endParaRPr lang="en-US">
                      <a:solidFill>
                        <a:srgbClr val="000000"/>
                      </a:solidFill>
                    </a:endParaRPr>
                  </a:p>
                </p:txBody>
              </p:sp>
              <p:sp>
                <p:nvSpPr>
                  <p:cNvPr id="63" name="Freeform 29"/>
                  <p:cNvSpPr>
                    <a:spLocks/>
                  </p:cNvSpPr>
                  <p:nvPr/>
                </p:nvSpPr>
                <p:spPr bwMode="auto">
                  <a:xfrm rot="20565227" flipH="1">
                    <a:off x="4163" y="2304"/>
                    <a:ext cx="94" cy="33"/>
                  </a:xfrm>
                  <a:custGeom>
                    <a:avLst/>
                    <a:gdLst>
                      <a:gd name="T0" fmla="*/ 1 w 164"/>
                      <a:gd name="T1" fmla="*/ 0 h 70"/>
                      <a:gd name="T2" fmla="*/ 1 w 164"/>
                      <a:gd name="T3" fmla="*/ 0 h 70"/>
                      <a:gd name="T4" fmla="*/ 0 w 164"/>
                      <a:gd name="T5" fmla="*/ 0 h 70"/>
                      <a:gd name="T6" fmla="*/ 1 w 164"/>
                      <a:gd name="T7" fmla="*/ 0 h 70"/>
                      <a:gd name="T8" fmla="*/ 1 w 164"/>
                      <a:gd name="T9" fmla="*/ 0 h 70"/>
                      <a:gd name="T10" fmla="*/ 1 w 164"/>
                      <a:gd name="T11" fmla="*/ 0 h 70"/>
                      <a:gd name="T12" fmla="*/ 0 60000 65536"/>
                      <a:gd name="T13" fmla="*/ 0 60000 65536"/>
                      <a:gd name="T14" fmla="*/ 0 60000 65536"/>
                      <a:gd name="T15" fmla="*/ 0 60000 65536"/>
                      <a:gd name="T16" fmla="*/ 0 60000 65536"/>
                      <a:gd name="T17" fmla="*/ 0 60000 65536"/>
                      <a:gd name="T18" fmla="*/ 0 w 164"/>
                      <a:gd name="T19" fmla="*/ 0 h 70"/>
                      <a:gd name="T20" fmla="*/ 164 w 16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64" h="70">
                        <a:moveTo>
                          <a:pt x="139" y="53"/>
                        </a:moveTo>
                        <a:cubicBezTo>
                          <a:pt x="127" y="17"/>
                          <a:pt x="113" y="12"/>
                          <a:pt x="78" y="0"/>
                        </a:cubicBezTo>
                        <a:cubicBezTo>
                          <a:pt x="43" y="9"/>
                          <a:pt x="25" y="18"/>
                          <a:pt x="0" y="44"/>
                        </a:cubicBezTo>
                        <a:cubicBezTo>
                          <a:pt x="26" y="53"/>
                          <a:pt x="52" y="61"/>
                          <a:pt x="78" y="70"/>
                        </a:cubicBezTo>
                        <a:cubicBezTo>
                          <a:pt x="95" y="67"/>
                          <a:pt x="114" y="67"/>
                          <a:pt x="130" y="61"/>
                        </a:cubicBezTo>
                        <a:cubicBezTo>
                          <a:pt x="132" y="60"/>
                          <a:pt x="164" y="28"/>
                          <a:pt x="139" y="53"/>
                        </a:cubicBezTo>
                        <a:close/>
                      </a:path>
                    </a:pathLst>
                  </a:custGeom>
                  <a:solidFill>
                    <a:srgbClr val="009900"/>
                  </a:solidFill>
                  <a:ln w="9525">
                    <a:noFill/>
                    <a:round/>
                    <a:headEnd/>
                    <a:tailEnd/>
                  </a:ln>
                </p:spPr>
                <p:txBody>
                  <a:bodyPr wrap="none" anchor="ctr"/>
                  <a:lstStyle/>
                  <a:p>
                    <a:endParaRPr lang="en-US">
                      <a:solidFill>
                        <a:srgbClr val="000000"/>
                      </a:solidFill>
                    </a:endParaRPr>
                  </a:p>
                </p:txBody>
              </p:sp>
              <p:sp>
                <p:nvSpPr>
                  <p:cNvPr id="64" name="Freeform 30"/>
                  <p:cNvSpPr>
                    <a:spLocks/>
                  </p:cNvSpPr>
                  <p:nvPr/>
                </p:nvSpPr>
                <p:spPr bwMode="auto">
                  <a:xfrm rot="1034773">
                    <a:off x="4114" y="2306"/>
                    <a:ext cx="93" cy="33"/>
                  </a:xfrm>
                  <a:custGeom>
                    <a:avLst/>
                    <a:gdLst>
                      <a:gd name="T0" fmla="*/ 1 w 164"/>
                      <a:gd name="T1" fmla="*/ 0 h 70"/>
                      <a:gd name="T2" fmla="*/ 1 w 164"/>
                      <a:gd name="T3" fmla="*/ 0 h 70"/>
                      <a:gd name="T4" fmla="*/ 0 w 164"/>
                      <a:gd name="T5" fmla="*/ 0 h 70"/>
                      <a:gd name="T6" fmla="*/ 1 w 164"/>
                      <a:gd name="T7" fmla="*/ 0 h 70"/>
                      <a:gd name="T8" fmla="*/ 1 w 164"/>
                      <a:gd name="T9" fmla="*/ 0 h 70"/>
                      <a:gd name="T10" fmla="*/ 1 w 164"/>
                      <a:gd name="T11" fmla="*/ 0 h 70"/>
                      <a:gd name="T12" fmla="*/ 0 60000 65536"/>
                      <a:gd name="T13" fmla="*/ 0 60000 65536"/>
                      <a:gd name="T14" fmla="*/ 0 60000 65536"/>
                      <a:gd name="T15" fmla="*/ 0 60000 65536"/>
                      <a:gd name="T16" fmla="*/ 0 60000 65536"/>
                      <a:gd name="T17" fmla="*/ 0 60000 65536"/>
                      <a:gd name="T18" fmla="*/ 0 w 164"/>
                      <a:gd name="T19" fmla="*/ 0 h 70"/>
                      <a:gd name="T20" fmla="*/ 164 w 16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64" h="70">
                        <a:moveTo>
                          <a:pt x="139" y="53"/>
                        </a:moveTo>
                        <a:cubicBezTo>
                          <a:pt x="127" y="17"/>
                          <a:pt x="113" y="12"/>
                          <a:pt x="78" y="0"/>
                        </a:cubicBezTo>
                        <a:cubicBezTo>
                          <a:pt x="43" y="9"/>
                          <a:pt x="25" y="18"/>
                          <a:pt x="0" y="44"/>
                        </a:cubicBezTo>
                        <a:cubicBezTo>
                          <a:pt x="26" y="53"/>
                          <a:pt x="52" y="61"/>
                          <a:pt x="78" y="70"/>
                        </a:cubicBezTo>
                        <a:cubicBezTo>
                          <a:pt x="95" y="67"/>
                          <a:pt x="114" y="67"/>
                          <a:pt x="130" y="61"/>
                        </a:cubicBezTo>
                        <a:cubicBezTo>
                          <a:pt x="132" y="60"/>
                          <a:pt x="164" y="28"/>
                          <a:pt x="139" y="53"/>
                        </a:cubicBezTo>
                        <a:close/>
                      </a:path>
                    </a:pathLst>
                  </a:custGeom>
                  <a:solidFill>
                    <a:srgbClr val="009900"/>
                  </a:solidFill>
                  <a:ln w="9525">
                    <a:noFill/>
                    <a:round/>
                    <a:headEnd/>
                    <a:tailEnd/>
                  </a:ln>
                </p:spPr>
                <p:txBody>
                  <a:bodyPr wrap="none" anchor="ctr"/>
                  <a:lstStyle/>
                  <a:p>
                    <a:endParaRPr lang="en-US">
                      <a:solidFill>
                        <a:srgbClr val="000000"/>
                      </a:solidFill>
                    </a:endParaRPr>
                  </a:p>
                </p:txBody>
              </p:sp>
            </p:grpSp>
          </p:grpSp>
          <mc:AlternateContent xmlns:mc="http://schemas.openxmlformats.org/markup-compatibility/2006" xmlns:a14="http://schemas.microsoft.com/office/drawing/2010/main">
            <mc:Choice Requires="a14">
              <p:sp>
                <p:nvSpPr>
                  <p:cNvPr id="45" name="Rectangle 44"/>
                  <p:cNvSpPr/>
                  <p:nvPr/>
                </p:nvSpPr>
                <p:spPr>
                  <a:xfrm>
                    <a:off x="316375" y="5068150"/>
                    <a:ext cx="5932025" cy="707886"/>
                  </a:xfrm>
                  <a:prstGeom prst="rect">
                    <a:avLst/>
                  </a:prstGeom>
                </p:spPr>
                <p:txBody>
                  <a:bodyPr wrap="square">
                    <a:spAutoFit/>
                  </a:bodyPr>
                  <a:lstStyle/>
                  <a:p>
                    <a:pPr>
                      <a:spcBef>
                        <a:spcPts val="0"/>
                      </a:spcBef>
                      <a:spcAft>
                        <a:spcPts val="600"/>
                      </a:spcAft>
                    </a:pPr>
                    <a14:m>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𝐸</m:t>
                            </m:r>
                          </m:e>
                          <m:sub>
                            <m:r>
                              <a:rPr lang="en-US" i="1">
                                <a:solidFill>
                                  <a:srgbClr val="000000"/>
                                </a:solidFill>
                                <a:latin typeface="Cambria Math"/>
                              </a:rPr>
                              <m:t>𝑖</m:t>
                            </m:r>
                          </m:sub>
                        </m:sSub>
                        <m:r>
                          <a:rPr lang="en-US" i="1">
                            <a:solidFill>
                              <a:srgbClr val="000000"/>
                            </a:solidFill>
                            <a:latin typeface="Cambria Math"/>
                          </a:rPr>
                          <m:t> − </m:t>
                        </m:r>
                      </m:oMath>
                    </a14:m>
                    <a:r>
                      <a:rPr lang="en-US" dirty="0" smtClean="0">
                        <a:solidFill>
                          <a:srgbClr val="000000"/>
                        </a:solidFill>
                      </a:rPr>
                      <a:t>root-to-shoot ratio </a:t>
                    </a:r>
                    <a14:m>
                      <m:oMath xmlns:m="http://schemas.openxmlformats.org/officeDocument/2006/math">
                        <m:d>
                          <m:dPr>
                            <m:ctrlPr>
                              <a:rPr lang="en-US" i="1" smtClean="0">
                                <a:solidFill>
                                  <a:srgbClr val="000000"/>
                                </a:solidFill>
                                <a:latin typeface="Cambria Math"/>
                              </a:rPr>
                            </m:ctrlPr>
                          </m:dPr>
                          <m:e>
                            <m:sSub>
                              <m:sSubPr>
                                <m:ctrlPr>
                                  <a:rPr lang="en-US" i="1" smtClean="0">
                                    <a:solidFill>
                                      <a:srgbClr val="000000"/>
                                    </a:solidFill>
                                    <a:latin typeface="Cambria Math"/>
                                  </a:rPr>
                                </m:ctrlPr>
                              </m:sSubPr>
                              <m:e>
                                <m:r>
                                  <a:rPr lang="en-US" i="1" smtClean="0">
                                    <a:solidFill>
                                      <a:srgbClr val="000000"/>
                                    </a:solidFill>
                                    <a:latin typeface="Cambria Math"/>
                                  </a:rPr>
                                  <m:t>𝜂</m:t>
                                </m:r>
                              </m:e>
                              <m:sub>
                                <m:r>
                                  <a:rPr lang="en-US" i="1" smtClean="0">
                                    <a:solidFill>
                                      <a:srgbClr val="000000"/>
                                    </a:solidFill>
                                    <a:latin typeface="Cambria Math"/>
                                  </a:rPr>
                                  <m:t>𝑖</m:t>
                                </m:r>
                              </m:sub>
                            </m:sSub>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𝐸</m:t>
                                </m:r>
                              </m:e>
                              <m:sub>
                                <m:r>
                                  <a:rPr lang="en-US" i="1" smtClean="0">
                                    <a:solidFill>
                                      <a:srgbClr val="000000"/>
                                    </a:solidFill>
                                    <a:latin typeface="Cambria Math"/>
                                  </a:rPr>
                                  <m:t>𝑖</m:t>
                                </m:r>
                              </m:sub>
                            </m:sSub>
                            <m:sSub>
                              <m:sSubPr>
                                <m:ctrlPr>
                                  <a:rPr lang="en-US" i="1" smtClean="0">
                                    <a:solidFill>
                                      <a:srgbClr val="000000"/>
                                    </a:solidFill>
                                    <a:latin typeface="Cambria Math"/>
                                  </a:rPr>
                                </m:ctrlPr>
                              </m:sSubPr>
                              <m:e>
                                <m:r>
                                  <a:rPr lang="en-US" i="1" smtClean="0">
                                    <a:solidFill>
                                      <a:srgbClr val="000000"/>
                                    </a:solidFill>
                                    <a:latin typeface="Cambria Math"/>
                                  </a:rPr>
                                  <m:t>𝐾</m:t>
                                </m:r>
                              </m:e>
                              <m:sub>
                                <m:r>
                                  <a:rPr lang="en-US" i="1" smtClean="0">
                                    <a:solidFill>
                                      <a:srgbClr val="000000"/>
                                    </a:solidFill>
                                    <a:latin typeface="Cambria Math"/>
                                  </a:rPr>
                                  <m:t>𝑖</m:t>
                                </m:r>
                              </m:sub>
                            </m:sSub>
                          </m:e>
                        </m:d>
                        <m:r>
                          <a:rPr lang="en-US" b="0" i="1" smtClean="0">
                            <a:solidFill>
                              <a:srgbClr val="000000"/>
                            </a:solidFill>
                            <a:latin typeface="Cambria Math"/>
                          </a:rPr>
                          <m:t>:</m:t>
                        </m:r>
                      </m:oMath>
                    </a14:m>
                    <a:r>
                      <a:rPr lang="en-US" dirty="0" smtClean="0">
                        <a:solidFill>
                          <a:srgbClr val="000000"/>
                        </a:solidFill>
                      </a:rPr>
                      <a:t> </a:t>
                    </a:r>
                    <a:r>
                      <a:rPr lang="en-US" dirty="0" smtClean="0">
                        <a:solidFill>
                          <a:srgbClr val="000000"/>
                        </a:solidFill>
                        <a:sym typeface="Mathematica1"/>
                      </a:rPr>
                      <a:t>controls </a:t>
                    </a:r>
                    <a:r>
                      <a:rPr lang="en-US" dirty="0">
                        <a:solidFill>
                          <a:srgbClr val="000000"/>
                        </a:solidFill>
                        <a:sym typeface="Mathematica1"/>
                      </a:rPr>
                      <a:t>the ability to capture </a:t>
                    </a:r>
                    <a:r>
                      <a:rPr lang="en-US" dirty="0" smtClean="0">
                        <a:solidFill>
                          <a:srgbClr val="000000"/>
                        </a:solidFill>
                        <a:sym typeface="Mathematica1"/>
                      </a:rPr>
                      <a:t>soil water (response trait)</a:t>
                    </a:r>
                    <a:endParaRPr lang="en-US" dirty="0">
                      <a:solidFill>
                        <a:srgbClr val="000000"/>
                      </a:solidFill>
                      <a:sym typeface="Mathematica1"/>
                    </a:endParaRPr>
                  </a:p>
                </p:txBody>
              </p:sp>
            </mc:Choice>
            <mc:Fallback xmlns="">
              <p:sp>
                <p:nvSpPr>
                  <p:cNvPr id="45" name="Rectangle 44"/>
                  <p:cNvSpPr>
                    <a:spLocks noRot="1" noChangeAspect="1" noMove="1" noResize="1" noEditPoints="1" noAdjustHandles="1" noChangeArrowheads="1" noChangeShapeType="1" noTextEdit="1"/>
                  </p:cNvSpPr>
                  <p:nvPr/>
                </p:nvSpPr>
                <p:spPr>
                  <a:xfrm>
                    <a:off x="316375" y="5068150"/>
                    <a:ext cx="5932025" cy="707886"/>
                  </a:xfrm>
                  <a:prstGeom prst="rect">
                    <a:avLst/>
                  </a:prstGeom>
                  <a:blipFill rotWithShape="1">
                    <a:blip r:embed="rId21"/>
                    <a:stretch>
                      <a:fillRect l="-1131" t="-4310" r="-822" b="-1465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6" name="Rectangle 65"/>
                <p:cNvSpPr/>
                <p:nvPr/>
              </p:nvSpPr>
              <p:spPr>
                <a:xfrm>
                  <a:off x="327950" y="5928264"/>
                  <a:ext cx="8299450" cy="707886"/>
                </a:xfrm>
                <a:prstGeom prst="rect">
                  <a:avLst/>
                </a:prstGeom>
              </p:spPr>
              <p:txBody>
                <a:bodyPr wrap="square">
                  <a:spAutoFit/>
                </a:bodyPr>
                <a:lstStyle/>
                <a:p>
                  <a:pPr>
                    <a:spcBef>
                      <a:spcPts val="0"/>
                    </a:spcBef>
                    <a:spcAft>
                      <a:spcPts val="600"/>
                    </a:spcAft>
                  </a:pPr>
                  <a14:m>
                    <m:oMath xmlns:m="http://schemas.openxmlformats.org/officeDocument/2006/math">
                      <m:sSub>
                        <m:sSubPr>
                          <m:ctrlPr>
                            <a:rPr lang="en-US" i="1">
                              <a:solidFill>
                                <a:srgbClr val="000000"/>
                              </a:solidFill>
                              <a:latin typeface="Cambria Math"/>
                            </a:rPr>
                          </m:ctrlPr>
                        </m:sSubPr>
                        <m:e>
                          <m:r>
                            <a:rPr lang="en-US" i="1">
                              <a:solidFill>
                                <a:srgbClr val="000000"/>
                              </a:solidFill>
                              <a:latin typeface="Cambria Math"/>
                            </a:rPr>
                            <m:t>𝐾</m:t>
                          </m:r>
                        </m:e>
                        <m:sub>
                          <m:r>
                            <a:rPr lang="en-US" i="1">
                              <a:solidFill>
                                <a:srgbClr val="000000"/>
                              </a:solidFill>
                              <a:latin typeface="Cambria Math"/>
                            </a:rPr>
                            <m:t>𝑖</m:t>
                          </m:r>
                        </m:sub>
                      </m:sSub>
                      <m:r>
                        <a:rPr lang="en-US" i="1">
                          <a:solidFill>
                            <a:srgbClr val="000000"/>
                          </a:solidFill>
                          <a:latin typeface="Cambria Math"/>
                        </a:rPr>
                        <m:t> − </m:t>
                      </m:r>
                    </m:oMath>
                  </a14:m>
                  <a:r>
                    <a:rPr lang="en-US" dirty="0">
                      <a:solidFill>
                        <a:srgbClr val="000000"/>
                      </a:solidFill>
                    </a:rPr>
                    <a:t>maximum </a:t>
                  </a:r>
                  <a:r>
                    <a:rPr lang="en-US" dirty="0" smtClean="0">
                      <a:solidFill>
                        <a:srgbClr val="000000"/>
                      </a:solidFill>
                    </a:rPr>
                    <a:t>standing biomass: </a:t>
                  </a:r>
                  <a:r>
                    <a:rPr lang="en-US" dirty="0" smtClean="0">
                      <a:solidFill>
                        <a:srgbClr val="000000"/>
                      </a:solidFill>
                      <a:sym typeface="Mathematica1"/>
                    </a:rPr>
                    <a:t> provides a measure for bio-productivity (effect trait)</a:t>
                  </a:r>
                  <a:r>
                    <a:rPr lang="en-US" dirty="0" smtClean="0">
                      <a:solidFill>
                        <a:srgbClr val="000000"/>
                      </a:solidFill>
                    </a:rPr>
                    <a:t> </a:t>
                  </a:r>
                  <a:endParaRPr lang="en-US" dirty="0">
                    <a:solidFill>
                      <a:srgbClr val="000000"/>
                    </a:solidFill>
                  </a:endParaRPr>
                </a:p>
              </p:txBody>
            </p:sp>
          </mc:Choice>
          <mc:Fallback xmlns="">
            <p:sp>
              <p:nvSpPr>
                <p:cNvPr id="66" name="Rectangle 65"/>
                <p:cNvSpPr>
                  <a:spLocks noRot="1" noChangeAspect="1" noMove="1" noResize="1" noEditPoints="1" noAdjustHandles="1" noChangeArrowheads="1" noChangeShapeType="1" noTextEdit="1"/>
                </p:cNvSpPr>
                <p:nvPr/>
              </p:nvSpPr>
              <p:spPr>
                <a:xfrm>
                  <a:off x="327950" y="5928264"/>
                  <a:ext cx="8299450" cy="707886"/>
                </a:xfrm>
                <a:prstGeom prst="rect">
                  <a:avLst/>
                </a:prstGeom>
                <a:blipFill rotWithShape="1">
                  <a:blip r:embed="rId22"/>
                  <a:stretch>
                    <a:fillRect l="-808" t="-4274" b="-13675"/>
                  </a:stretch>
                </a:blipFill>
              </p:spPr>
              <p:txBody>
                <a:bodyPr/>
                <a:lstStyle/>
                <a:p>
                  <a:r>
                    <a:rPr lang="en-US">
                      <a:noFill/>
                    </a:rPr>
                    <a:t> </a:t>
                  </a:r>
                </a:p>
              </p:txBody>
            </p:sp>
          </mc:Fallback>
        </mc:AlternateContent>
        <p:sp>
          <p:nvSpPr>
            <p:cNvPr id="67" name="Rectangle 66"/>
            <p:cNvSpPr/>
            <p:nvPr/>
          </p:nvSpPr>
          <p:spPr>
            <a:xfrm>
              <a:off x="304800" y="4724400"/>
              <a:ext cx="8299450" cy="400110"/>
            </a:xfrm>
            <a:prstGeom prst="rect">
              <a:avLst/>
            </a:prstGeom>
          </p:spPr>
          <p:txBody>
            <a:bodyPr wrap="square">
              <a:spAutoFit/>
            </a:bodyPr>
            <a:lstStyle/>
            <a:p>
              <a:r>
                <a:rPr lang="en-US" dirty="0" smtClean="0">
                  <a:solidFill>
                    <a:srgbClr val="C00000"/>
                  </a:solidFill>
                </a:rPr>
                <a:t>Choice of functional </a:t>
              </a:r>
              <a:r>
                <a:rPr lang="en-US" dirty="0">
                  <a:solidFill>
                    <a:srgbClr val="C00000"/>
                  </a:solidFill>
                </a:rPr>
                <a:t>traits:</a:t>
              </a:r>
            </a:p>
          </p:txBody>
        </p:sp>
      </p:grpSp>
    </p:spTree>
    <p:extLst>
      <p:ext uri="{BB962C8B-B14F-4D97-AF65-F5344CB8AC3E}">
        <p14:creationId xmlns:p14="http://schemas.microsoft.com/office/powerpoint/2010/main" val="3831819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3"/>
          <p:cNvSpPr txBox="1">
            <a:spLocks noChangeArrowheads="1"/>
          </p:cNvSpPr>
          <p:nvPr/>
        </p:nvSpPr>
        <p:spPr bwMode="auto">
          <a:xfrm>
            <a:off x="0" y="-1925"/>
            <a:ext cx="88392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cs typeface="Arial" pitchFamily="34" charset="0"/>
              </a:rPr>
              <a:t>  </a:t>
            </a:r>
            <a:r>
              <a:rPr lang="en-US" altLang="en-US" sz="2200" b="1" dirty="0">
                <a:solidFill>
                  <a:srgbClr val="AC0000"/>
                </a:solidFill>
              </a:rPr>
              <a:t>Mathematical modeling – upscaling traits to com. </a:t>
            </a:r>
            <a:r>
              <a:rPr lang="en-US" altLang="en-US" sz="2200" b="1" dirty="0" err="1">
                <a:solidFill>
                  <a:srgbClr val="AC0000"/>
                </a:solidFill>
              </a:rPr>
              <a:t>sturcture</a:t>
            </a:r>
            <a:endParaRPr lang="en-US" altLang="en-US" sz="2200" b="1" dirty="0">
              <a:solidFill>
                <a:srgbClr val="AC0000"/>
              </a:solidFill>
            </a:endParaRPr>
          </a:p>
        </p:txBody>
      </p:sp>
      <p:grpSp>
        <p:nvGrpSpPr>
          <p:cNvPr id="2" name="Group 4"/>
          <p:cNvGrpSpPr>
            <a:grpSpLocks/>
          </p:cNvGrpSpPr>
          <p:nvPr/>
        </p:nvGrpSpPr>
        <p:grpSpPr bwMode="auto">
          <a:xfrm>
            <a:off x="8686800" y="0"/>
            <a:ext cx="457200" cy="6858000"/>
            <a:chOff x="5493" y="0"/>
            <a:chExt cx="288" cy="4320"/>
          </a:xfrm>
        </p:grpSpPr>
        <p:sp>
          <p:nvSpPr>
            <p:cNvPr id="5151" name="Rectangle 5"/>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cs typeface="Arial" pitchFamily="34" charset="0"/>
              </a:endParaRPr>
            </a:p>
            <a:p>
              <a:pPr algn="ctr">
                <a:lnSpc>
                  <a:spcPct val="40000"/>
                </a:lnSpc>
              </a:pPr>
              <a:r>
                <a:rPr lang="en-US" altLang="he-IL" sz="1600" b="1">
                  <a:solidFill>
                    <a:srgbClr val="FFFFFF"/>
                  </a:solidFill>
                  <a:cs typeface="Arial" pitchFamily="34" charset="0"/>
                </a:rPr>
                <a:t>     </a:t>
              </a:r>
              <a:r>
                <a:rPr lang="en-US" altLang="he-IL" sz="1600">
                  <a:solidFill>
                    <a:srgbClr val="FFFFFF"/>
                  </a:solidFill>
                  <a:cs typeface="Arial" pitchFamily="34" charset="0"/>
                </a:rPr>
                <a:t>Ben Gurion University,  Ehud Meron -  www.bgu.ac.il/~ehud</a:t>
              </a:r>
              <a:endParaRPr lang="en-US" altLang="en-US" sz="1600">
                <a:solidFill>
                  <a:srgbClr val="FFFFFF"/>
                </a:solidFill>
                <a:cs typeface="Arial" pitchFamily="34" charset="0"/>
              </a:endParaRPr>
            </a:p>
          </p:txBody>
        </p:sp>
        <p:pic>
          <p:nvPicPr>
            <p:cNvPr id="5152" name="Picture 6"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sp>
        <p:nvSpPr>
          <p:cNvPr id="42" name="Rectangle 27"/>
          <p:cNvSpPr>
            <a:spLocks noChangeArrowheads="1"/>
          </p:cNvSpPr>
          <p:nvPr/>
        </p:nvSpPr>
        <p:spPr bwMode="auto">
          <a:xfrm>
            <a:off x="228600" y="660737"/>
            <a:ext cx="8375657" cy="1015663"/>
          </a:xfrm>
          <a:prstGeom prst="rect">
            <a:avLst/>
          </a:prstGeom>
          <a:noFill/>
          <a:ln w="9525" algn="ctr">
            <a:noFill/>
            <a:miter lim="800000"/>
            <a:headEnd/>
            <a:tailEnd/>
          </a:ln>
        </p:spPr>
        <p:txBody>
          <a:bodyPr wrap="square">
            <a:spAutoFit/>
          </a:bodyPr>
          <a:lstStyle/>
          <a:p>
            <a:pPr>
              <a:spcBef>
                <a:spcPct val="0"/>
              </a:spcBef>
            </a:pPr>
            <a:r>
              <a:rPr lang="en-US" dirty="0" smtClean="0">
                <a:solidFill>
                  <a:srgbClr val="000000"/>
                </a:solidFill>
                <a:cs typeface="Arial" pitchFamily="34" charset="0"/>
              </a:rPr>
              <a:t>Consider for simplicity a spatially uniform herbaceous community for which we </a:t>
            </a:r>
            <a:r>
              <a:rPr lang="en-US" dirty="0">
                <a:solidFill>
                  <a:srgbClr val="000000"/>
                </a:solidFill>
                <a:cs typeface="Arial" pitchFamily="34" charset="0"/>
              </a:rPr>
              <a:t>can eliminate the equation for surface water and calculate the root integrals</a:t>
            </a:r>
            <a:r>
              <a:rPr lang="en-US" dirty="0" smtClean="0">
                <a:solidFill>
                  <a:srgbClr val="000000"/>
                </a:solidFill>
                <a:cs typeface="Arial" pitchFamily="34" charset="0"/>
              </a:rPr>
              <a:t>:</a:t>
            </a:r>
            <a:endParaRPr lang="en-US" dirty="0">
              <a:solidFill>
                <a:srgbClr val="000000"/>
              </a:solidFill>
              <a:cs typeface="Arial" pitchFamily="34" charset="0"/>
            </a:endParaRPr>
          </a:p>
        </p:txBody>
      </p:sp>
      <p:grpSp>
        <p:nvGrpSpPr>
          <p:cNvPr id="9" name="Group 8"/>
          <p:cNvGrpSpPr/>
          <p:nvPr/>
        </p:nvGrpSpPr>
        <p:grpSpPr>
          <a:xfrm>
            <a:off x="304800" y="1524000"/>
            <a:ext cx="8035238" cy="1566446"/>
            <a:chOff x="304800" y="4300954"/>
            <a:chExt cx="8035238" cy="1566446"/>
          </a:xfrm>
        </p:grpSpPr>
        <mc:AlternateContent xmlns:mc="http://schemas.openxmlformats.org/markup-compatibility/2006" xmlns:a14="http://schemas.microsoft.com/office/drawing/2010/main">
          <mc:Choice Requires="a14">
            <p:sp>
              <p:nvSpPr>
                <p:cNvPr id="5" name="TextBox 4"/>
                <p:cNvSpPr txBox="1"/>
                <p:nvPr/>
              </p:nvSpPr>
              <p:spPr>
                <a:xfrm>
                  <a:off x="304800" y="4641213"/>
                  <a:ext cx="4594976" cy="7838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000000"/>
                                </a:solidFill>
                                <a:latin typeface="Cambria Math"/>
                              </a:rPr>
                            </m:ctrlPr>
                          </m:accPr>
                          <m:e>
                            <m:sSub>
                              <m:sSubPr>
                                <m:ctrlPr>
                                  <a:rPr lang="en-US" i="1" smtClean="0">
                                    <a:solidFill>
                                      <a:srgbClr val="000000"/>
                                    </a:solidFill>
                                    <a:latin typeface="Cambria Math"/>
                                  </a:rPr>
                                </m:ctrlPr>
                              </m:sSubPr>
                              <m:e>
                                <m:r>
                                  <a:rPr lang="en-US" i="1" smtClean="0">
                                    <a:solidFill>
                                      <a:srgbClr val="000000"/>
                                    </a:solidFill>
                                    <a:latin typeface="Cambria Math"/>
                                  </a:rPr>
                                  <m:t>𝐵</m:t>
                                </m:r>
                              </m:e>
                              <m:sub>
                                <m:r>
                                  <a:rPr lang="en-US" i="1" smtClean="0">
                                    <a:solidFill>
                                      <a:srgbClr val="000000"/>
                                    </a:solidFill>
                                    <a:latin typeface="Cambria Math"/>
                                  </a:rPr>
                                  <m:t>𝑖</m:t>
                                </m:r>
                              </m:sub>
                            </m:sSub>
                          </m:e>
                        </m:acc>
                        <m:r>
                          <a:rPr lang="en-US" i="1" smtClean="0">
                            <a:solidFill>
                              <a:srgbClr val="000000"/>
                            </a:solidFill>
                            <a:latin typeface="Cambria Math"/>
                          </a:rPr>
                          <m:t>=</m:t>
                        </m:r>
                        <m:sSub>
                          <m:sSubPr>
                            <m:ctrlPr>
                              <a:rPr lang="en-US" i="1" smtClean="0">
                                <a:solidFill>
                                  <a:srgbClr val="000000"/>
                                </a:solidFill>
                                <a:latin typeface="Cambria Math"/>
                              </a:rPr>
                            </m:ctrlPr>
                          </m:sSubPr>
                          <m:e>
                            <m:r>
                              <m:rPr>
                                <m:sty m:val="p"/>
                              </m:rPr>
                              <a:rPr lang="en-US" smtClean="0">
                                <a:solidFill>
                                  <a:srgbClr val="000000"/>
                                </a:solidFill>
                                <a:latin typeface="Cambria Math"/>
                              </a:rPr>
                              <m:t>Λ</m:t>
                            </m:r>
                          </m:e>
                          <m:sub>
                            <m:r>
                              <a:rPr lang="en-US" i="1" smtClean="0">
                                <a:solidFill>
                                  <a:srgbClr val="000000"/>
                                </a:solidFill>
                                <a:latin typeface="Cambria Math"/>
                              </a:rPr>
                              <m:t>𝑖</m:t>
                            </m:r>
                          </m:sub>
                        </m:sSub>
                        <m:sSub>
                          <m:sSubPr>
                            <m:ctrlPr>
                              <a:rPr lang="en-US" i="1" smtClean="0">
                                <a:solidFill>
                                  <a:srgbClr val="000000"/>
                                </a:solidFill>
                                <a:latin typeface="Cambria Math"/>
                              </a:rPr>
                            </m:ctrlPr>
                          </m:sSubPr>
                          <m:e>
                            <m:r>
                              <a:rPr lang="en-US" i="1" smtClean="0">
                                <a:solidFill>
                                  <a:srgbClr val="000000"/>
                                </a:solidFill>
                                <a:latin typeface="Cambria Math"/>
                              </a:rPr>
                              <m:t>𝐵</m:t>
                            </m:r>
                          </m:e>
                          <m:sub>
                            <m:r>
                              <a:rPr lang="en-US" i="1" smtClean="0">
                                <a:solidFill>
                                  <a:srgbClr val="000000"/>
                                </a:solidFill>
                                <a:latin typeface="Cambria Math"/>
                              </a:rPr>
                              <m:t>𝑖</m:t>
                            </m:r>
                          </m:sub>
                        </m:sSub>
                        <m:d>
                          <m:dPr>
                            <m:ctrlPr>
                              <a:rPr lang="en-US" i="1" smtClean="0">
                                <a:solidFill>
                                  <a:srgbClr val="000000"/>
                                </a:solidFill>
                                <a:latin typeface="Cambria Math"/>
                              </a:rPr>
                            </m:ctrlPr>
                          </m:dPr>
                          <m:e>
                            <m:r>
                              <a:rPr lang="en-US" i="1" smtClean="0">
                                <a:solidFill>
                                  <a:srgbClr val="000000"/>
                                </a:solidFill>
                                <a:latin typeface="Cambria Math"/>
                              </a:rPr>
                              <m:t>1−</m:t>
                            </m:r>
                            <m:f>
                              <m:fPr>
                                <m:ctrlPr>
                                  <a:rPr lang="en-US" i="1" smtClean="0">
                                    <a:solidFill>
                                      <a:srgbClr val="000000"/>
                                    </a:solidFill>
                                    <a:latin typeface="Cambria Math"/>
                                  </a:rPr>
                                </m:ctrlPr>
                              </m:fPr>
                              <m:num>
                                <m:sSub>
                                  <m:sSubPr>
                                    <m:ctrlPr>
                                      <a:rPr lang="en-US" i="1" smtClean="0">
                                        <a:solidFill>
                                          <a:srgbClr val="000000"/>
                                        </a:solidFill>
                                        <a:latin typeface="Cambria Math"/>
                                      </a:rPr>
                                    </m:ctrlPr>
                                  </m:sSubPr>
                                  <m:e>
                                    <m:r>
                                      <a:rPr lang="en-US" i="1" smtClean="0">
                                        <a:solidFill>
                                          <a:srgbClr val="000000"/>
                                        </a:solidFill>
                                        <a:latin typeface="Cambria Math"/>
                                      </a:rPr>
                                      <m:t>𝐵</m:t>
                                    </m:r>
                                  </m:e>
                                  <m:sub>
                                    <m:r>
                                      <a:rPr lang="en-US" i="1" smtClean="0">
                                        <a:solidFill>
                                          <a:srgbClr val="000000"/>
                                        </a:solidFill>
                                        <a:latin typeface="Cambria Math"/>
                                      </a:rPr>
                                      <m:t>𝑖</m:t>
                                    </m:r>
                                  </m:sub>
                                </m:sSub>
                              </m:num>
                              <m:den>
                                <m:sSub>
                                  <m:sSubPr>
                                    <m:ctrlPr>
                                      <a:rPr lang="en-US" i="1" smtClean="0">
                                        <a:solidFill>
                                          <a:srgbClr val="000000"/>
                                        </a:solidFill>
                                        <a:latin typeface="Cambria Math"/>
                                      </a:rPr>
                                    </m:ctrlPr>
                                  </m:sSubPr>
                                  <m:e>
                                    <m:r>
                                      <a:rPr lang="en-US" i="1" smtClean="0">
                                        <a:solidFill>
                                          <a:srgbClr val="000000"/>
                                        </a:solidFill>
                                        <a:latin typeface="Cambria Math"/>
                                      </a:rPr>
                                      <m:t>𝐾</m:t>
                                    </m:r>
                                  </m:e>
                                  <m:sub>
                                    <m:r>
                                      <a:rPr lang="en-US" i="1" smtClean="0">
                                        <a:solidFill>
                                          <a:srgbClr val="000000"/>
                                        </a:solidFill>
                                        <a:latin typeface="Cambria Math"/>
                                      </a:rPr>
                                      <m:t>𝑖</m:t>
                                    </m:r>
                                  </m:sub>
                                </m:sSub>
                              </m:den>
                            </m:f>
                          </m:e>
                        </m:d>
                        <m:sSup>
                          <m:sSupPr>
                            <m:ctrlPr>
                              <a:rPr lang="en-US" i="1" smtClean="0">
                                <a:solidFill>
                                  <a:srgbClr val="000000"/>
                                </a:solidFill>
                                <a:latin typeface="Cambria Math"/>
                              </a:rPr>
                            </m:ctrlPr>
                          </m:sSupPr>
                          <m:e>
                            <m:d>
                              <m:dPr>
                                <m:ctrlPr>
                                  <a:rPr lang="en-US" i="1" smtClean="0">
                                    <a:solidFill>
                                      <a:srgbClr val="000000"/>
                                    </a:solidFill>
                                    <a:latin typeface="Cambria Math"/>
                                  </a:rPr>
                                </m:ctrlPr>
                              </m:dPr>
                              <m:e>
                                <m:r>
                                  <a:rPr lang="en-US" i="1" smtClean="0">
                                    <a:solidFill>
                                      <a:srgbClr val="000000"/>
                                    </a:solidFill>
                                    <a:latin typeface="Cambria Math"/>
                                  </a:rPr>
                                  <m:t>1+</m:t>
                                </m:r>
                                <m:sSub>
                                  <m:sSubPr>
                                    <m:ctrlPr>
                                      <a:rPr lang="en-US" i="1" smtClean="0">
                                        <a:solidFill>
                                          <a:srgbClr val="000000"/>
                                        </a:solidFill>
                                        <a:latin typeface="Cambria Math"/>
                                      </a:rPr>
                                    </m:ctrlPr>
                                  </m:sSubPr>
                                  <m:e>
                                    <m:r>
                                      <a:rPr lang="en-US" i="1" smtClean="0">
                                        <a:solidFill>
                                          <a:srgbClr val="000000"/>
                                        </a:solidFill>
                                        <a:latin typeface="Cambria Math"/>
                                      </a:rPr>
                                      <m:t>𝐸</m:t>
                                    </m:r>
                                  </m:e>
                                  <m:sub>
                                    <m:r>
                                      <a:rPr lang="en-US" i="1" smtClean="0">
                                        <a:solidFill>
                                          <a:srgbClr val="000000"/>
                                        </a:solidFill>
                                        <a:latin typeface="Cambria Math"/>
                                      </a:rPr>
                                      <m:t>𝑖</m:t>
                                    </m:r>
                                  </m:sub>
                                </m:sSub>
                                <m:sSub>
                                  <m:sSubPr>
                                    <m:ctrlPr>
                                      <a:rPr lang="en-US" i="1" smtClean="0">
                                        <a:solidFill>
                                          <a:srgbClr val="000000"/>
                                        </a:solidFill>
                                        <a:latin typeface="Cambria Math"/>
                                      </a:rPr>
                                    </m:ctrlPr>
                                  </m:sSubPr>
                                  <m:e>
                                    <m:r>
                                      <a:rPr lang="en-US" i="1" smtClean="0">
                                        <a:solidFill>
                                          <a:srgbClr val="000000"/>
                                        </a:solidFill>
                                        <a:latin typeface="Cambria Math"/>
                                      </a:rPr>
                                      <m:t>𝐵</m:t>
                                    </m:r>
                                  </m:e>
                                  <m:sub>
                                    <m:r>
                                      <a:rPr lang="en-US" i="1" smtClean="0">
                                        <a:solidFill>
                                          <a:srgbClr val="000000"/>
                                        </a:solidFill>
                                        <a:latin typeface="Cambria Math"/>
                                      </a:rPr>
                                      <m:t>𝑖</m:t>
                                    </m:r>
                                  </m:sub>
                                </m:sSub>
                              </m:e>
                            </m:d>
                          </m:e>
                          <m:sup>
                            <m:r>
                              <a:rPr lang="en-US" i="1" smtClean="0">
                                <a:solidFill>
                                  <a:srgbClr val="000000"/>
                                </a:solidFill>
                                <a:latin typeface="Cambria Math"/>
                              </a:rPr>
                              <m:t>2</m:t>
                            </m:r>
                          </m:sup>
                        </m:sSup>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𝑀</m:t>
                            </m:r>
                          </m:e>
                          <m:sub>
                            <m:r>
                              <a:rPr lang="en-US" i="1" smtClean="0">
                                <a:solidFill>
                                  <a:srgbClr val="000000"/>
                                </a:solidFill>
                                <a:latin typeface="Cambria Math"/>
                              </a:rPr>
                              <m:t>𝑖</m:t>
                            </m:r>
                          </m:sub>
                        </m:sSub>
                        <m:sSub>
                          <m:sSubPr>
                            <m:ctrlPr>
                              <a:rPr lang="en-US" i="1" smtClean="0">
                                <a:solidFill>
                                  <a:srgbClr val="000000"/>
                                </a:solidFill>
                                <a:latin typeface="Cambria Math"/>
                              </a:rPr>
                            </m:ctrlPr>
                          </m:sSubPr>
                          <m:e>
                            <m:r>
                              <a:rPr lang="en-US" i="1" smtClean="0">
                                <a:solidFill>
                                  <a:srgbClr val="000000"/>
                                </a:solidFill>
                                <a:latin typeface="Cambria Math"/>
                              </a:rPr>
                              <m:t>𝐵</m:t>
                            </m:r>
                          </m:e>
                          <m:sub>
                            <m:r>
                              <a:rPr lang="en-US" i="1" smtClean="0">
                                <a:solidFill>
                                  <a:srgbClr val="000000"/>
                                </a:solidFill>
                                <a:latin typeface="Cambria Math"/>
                              </a:rPr>
                              <m:t>𝑖</m:t>
                            </m:r>
                          </m:sub>
                        </m:sSub>
                      </m:oMath>
                    </m:oMathPara>
                  </a14:m>
                  <a:endParaRPr lang="en-US" dirty="0">
                    <a:solidFill>
                      <a:srgbClr val="0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04800" y="4641213"/>
                  <a:ext cx="4594976" cy="783869"/>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62675" y="5457544"/>
                  <a:ext cx="4080861" cy="4098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000000"/>
                                </a:solidFill>
                                <a:latin typeface="Cambria Math"/>
                              </a:rPr>
                            </m:ctrlPr>
                          </m:accPr>
                          <m:e>
                            <m:r>
                              <a:rPr lang="en-US" i="1" smtClean="0">
                                <a:solidFill>
                                  <a:srgbClr val="000000"/>
                                </a:solidFill>
                                <a:latin typeface="Cambria Math"/>
                              </a:rPr>
                              <m:t>𝑊</m:t>
                            </m:r>
                          </m:e>
                        </m:acc>
                        <m:r>
                          <a:rPr lang="en-US" i="1" smtClean="0">
                            <a:solidFill>
                              <a:srgbClr val="000000"/>
                            </a:solidFill>
                            <a:latin typeface="Cambria Math"/>
                          </a:rPr>
                          <m:t>=</m:t>
                        </m:r>
                        <m:r>
                          <a:rPr lang="en-US" i="1" smtClean="0">
                            <a:solidFill>
                              <a:srgbClr val="000000"/>
                            </a:solidFill>
                            <a:latin typeface="Cambria Math"/>
                          </a:rPr>
                          <m:t>𝑃</m:t>
                        </m:r>
                        <m:r>
                          <a:rPr lang="en-US" i="1" smtClean="0">
                            <a:solidFill>
                              <a:srgbClr val="000000"/>
                            </a:solidFill>
                            <a:latin typeface="Cambria Math"/>
                          </a:rPr>
                          <m:t>−</m:t>
                        </m:r>
                        <m:r>
                          <a:rPr lang="en-US" i="1" smtClean="0">
                            <a:solidFill>
                              <a:srgbClr val="000000"/>
                            </a:solidFill>
                            <a:latin typeface="Cambria Math"/>
                          </a:rPr>
                          <m:t>𝐿𝑊</m:t>
                        </m:r>
                        <m:r>
                          <a:rPr lang="en-US" i="1" smtClean="0">
                            <a:solidFill>
                              <a:srgbClr val="000000"/>
                            </a:solidFill>
                            <a:latin typeface="Cambria Math"/>
                          </a:rPr>
                          <m:t>−</m:t>
                        </m:r>
                        <m:r>
                          <m:rPr>
                            <m:sty m:val="p"/>
                          </m:rPr>
                          <a:rPr lang="en-US" smtClean="0">
                            <a:solidFill>
                              <a:srgbClr val="000000"/>
                            </a:solidFill>
                            <a:latin typeface="Cambria Math"/>
                          </a:rPr>
                          <m:t>Γ</m:t>
                        </m:r>
                        <m:r>
                          <a:rPr lang="en-US" i="1" smtClean="0">
                            <a:solidFill>
                              <a:srgbClr val="000000"/>
                            </a:solidFill>
                            <a:latin typeface="Cambria Math"/>
                          </a:rPr>
                          <m:t>𝑊</m:t>
                        </m:r>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𝐵</m:t>
                            </m:r>
                          </m:e>
                          <m:sub>
                            <m:r>
                              <a:rPr lang="en-US" i="1" smtClean="0">
                                <a:solidFill>
                                  <a:srgbClr val="000000"/>
                                </a:solidFill>
                                <a:latin typeface="Cambria Math"/>
                              </a:rPr>
                              <m:t>𝑖</m:t>
                            </m:r>
                          </m:sub>
                        </m:sSub>
                        <m:sSup>
                          <m:sSupPr>
                            <m:ctrlPr>
                              <a:rPr lang="en-US" i="1" smtClean="0">
                                <a:solidFill>
                                  <a:srgbClr val="000000"/>
                                </a:solidFill>
                                <a:latin typeface="Cambria Math"/>
                              </a:rPr>
                            </m:ctrlPr>
                          </m:sSupPr>
                          <m:e>
                            <m:d>
                              <m:dPr>
                                <m:ctrlPr>
                                  <a:rPr lang="en-US" i="1" smtClean="0">
                                    <a:solidFill>
                                      <a:srgbClr val="000000"/>
                                    </a:solidFill>
                                    <a:latin typeface="Cambria Math"/>
                                  </a:rPr>
                                </m:ctrlPr>
                              </m:dPr>
                              <m:e>
                                <m:r>
                                  <a:rPr lang="en-US" i="1" smtClean="0">
                                    <a:solidFill>
                                      <a:srgbClr val="000000"/>
                                    </a:solidFill>
                                    <a:latin typeface="Cambria Math"/>
                                  </a:rPr>
                                  <m:t>1+</m:t>
                                </m:r>
                                <m:sSub>
                                  <m:sSubPr>
                                    <m:ctrlPr>
                                      <a:rPr lang="en-US" i="1" smtClean="0">
                                        <a:solidFill>
                                          <a:srgbClr val="000000"/>
                                        </a:solidFill>
                                        <a:latin typeface="Cambria Math"/>
                                      </a:rPr>
                                    </m:ctrlPr>
                                  </m:sSubPr>
                                  <m:e>
                                    <m:r>
                                      <a:rPr lang="en-US" i="1" smtClean="0">
                                        <a:solidFill>
                                          <a:srgbClr val="000000"/>
                                        </a:solidFill>
                                        <a:latin typeface="Cambria Math"/>
                                      </a:rPr>
                                      <m:t>𝐸</m:t>
                                    </m:r>
                                  </m:e>
                                  <m:sub>
                                    <m:r>
                                      <a:rPr lang="en-US" i="1" smtClean="0">
                                        <a:solidFill>
                                          <a:srgbClr val="000000"/>
                                        </a:solidFill>
                                        <a:latin typeface="Cambria Math"/>
                                      </a:rPr>
                                      <m:t>𝑖</m:t>
                                    </m:r>
                                  </m:sub>
                                </m:sSub>
                                <m:sSub>
                                  <m:sSubPr>
                                    <m:ctrlPr>
                                      <a:rPr lang="en-US" i="1" smtClean="0">
                                        <a:solidFill>
                                          <a:srgbClr val="000000"/>
                                        </a:solidFill>
                                        <a:latin typeface="Cambria Math"/>
                                      </a:rPr>
                                    </m:ctrlPr>
                                  </m:sSubPr>
                                  <m:e>
                                    <m:r>
                                      <a:rPr lang="en-US" i="1" smtClean="0">
                                        <a:solidFill>
                                          <a:srgbClr val="000000"/>
                                        </a:solidFill>
                                        <a:latin typeface="Cambria Math"/>
                                      </a:rPr>
                                      <m:t>𝐵</m:t>
                                    </m:r>
                                  </m:e>
                                  <m:sub>
                                    <m:r>
                                      <a:rPr lang="en-US" i="1" smtClean="0">
                                        <a:solidFill>
                                          <a:srgbClr val="000000"/>
                                        </a:solidFill>
                                        <a:latin typeface="Cambria Math"/>
                                      </a:rPr>
                                      <m:t>𝑖</m:t>
                                    </m:r>
                                  </m:sub>
                                </m:sSub>
                              </m:e>
                            </m:d>
                          </m:e>
                          <m:sup>
                            <m:r>
                              <a:rPr lang="en-US" i="1" smtClean="0">
                                <a:solidFill>
                                  <a:srgbClr val="000000"/>
                                </a:solidFill>
                                <a:latin typeface="Cambria Math"/>
                              </a:rPr>
                              <m:t>2</m:t>
                            </m:r>
                          </m:sup>
                        </m:sSup>
                      </m:oMath>
                    </m:oMathPara>
                  </a14:m>
                  <a:endParaRPr lang="en-US" dirty="0">
                    <a:solidFill>
                      <a:srgbClr val="00000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62675" y="5457544"/>
                  <a:ext cx="4080861" cy="409856"/>
                </a:xfrm>
                <a:prstGeom prst="rect">
                  <a:avLst/>
                </a:prstGeom>
                <a:blipFill rotWithShape="1">
                  <a:blip r:embed="rId15"/>
                  <a:stretch>
                    <a:fillRect b="-149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173917" y="4618300"/>
                  <a:ext cx="2994987" cy="812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m:rPr>
                                <m:sty m:val="p"/>
                              </m:rPr>
                              <a:rPr lang="en-US" smtClean="0">
                                <a:solidFill>
                                  <a:srgbClr val="000000"/>
                                </a:solidFill>
                                <a:latin typeface="Cambria Math"/>
                              </a:rPr>
                              <m:t>Λ</m:t>
                            </m:r>
                          </m:e>
                          <m:sub>
                            <m:r>
                              <a:rPr lang="en-US" i="1" smtClean="0">
                                <a:solidFill>
                                  <a:srgbClr val="000000"/>
                                </a:solidFill>
                                <a:latin typeface="Cambria Math"/>
                              </a:rPr>
                              <m:t>𝑖</m:t>
                            </m:r>
                          </m:sub>
                        </m:sSub>
                        <m:r>
                          <a:rPr lang="en-US" i="1" smtClean="0">
                            <a:solidFill>
                              <a:srgbClr val="000000"/>
                            </a:solidFill>
                            <a:latin typeface="Cambria Math"/>
                          </a:rPr>
                          <m:t>=</m:t>
                        </m:r>
                        <m:sSub>
                          <m:sSubPr>
                            <m:ctrlPr>
                              <a:rPr lang="en-US" i="1" smtClean="0">
                                <a:solidFill>
                                  <a:srgbClr val="000000"/>
                                </a:solidFill>
                                <a:latin typeface="Cambria Math"/>
                              </a:rPr>
                            </m:ctrlPr>
                          </m:sSubPr>
                          <m:e>
                            <m:r>
                              <m:rPr>
                                <m:sty m:val="p"/>
                              </m:rPr>
                              <a:rPr lang="en-US" smtClean="0">
                                <a:solidFill>
                                  <a:srgbClr val="000000"/>
                                </a:solidFill>
                                <a:latin typeface="Cambria Math"/>
                              </a:rPr>
                              <m:t>Λ</m:t>
                            </m:r>
                          </m:e>
                          <m:sub>
                            <m:r>
                              <a:rPr lang="en-US" i="1" smtClean="0">
                                <a:solidFill>
                                  <a:srgbClr val="000000"/>
                                </a:solidFill>
                                <a:latin typeface="Cambria Math"/>
                              </a:rPr>
                              <m:t>0</m:t>
                            </m:r>
                            <m:r>
                              <a:rPr lang="en-US" i="1" smtClean="0">
                                <a:solidFill>
                                  <a:srgbClr val="000000"/>
                                </a:solidFill>
                                <a:latin typeface="Cambria Math"/>
                              </a:rPr>
                              <m:t>𝑖</m:t>
                            </m:r>
                          </m:sub>
                        </m:sSub>
                        <m:d>
                          <m:dPr>
                            <m:ctrlPr>
                              <a:rPr lang="en-US" i="1" smtClean="0">
                                <a:solidFill>
                                  <a:srgbClr val="000000"/>
                                </a:solidFill>
                                <a:latin typeface="Cambria Math"/>
                              </a:rPr>
                            </m:ctrlPr>
                          </m:dPr>
                          <m:e>
                            <m:r>
                              <a:rPr lang="en-US" i="1" smtClean="0">
                                <a:solidFill>
                                  <a:srgbClr val="000000"/>
                                </a:solidFill>
                                <a:latin typeface="Cambria Math"/>
                              </a:rPr>
                              <m:t>1−</m:t>
                            </m:r>
                            <m:f>
                              <m:fPr>
                                <m:ctrlPr>
                                  <a:rPr lang="en-US" i="1" smtClean="0">
                                    <a:solidFill>
                                      <a:srgbClr val="000000"/>
                                    </a:solidFill>
                                    <a:latin typeface="Cambria Math"/>
                                  </a:rPr>
                                </m:ctrlPr>
                              </m:fPr>
                              <m:num>
                                <m:nary>
                                  <m:naryPr>
                                    <m:chr m:val="∑"/>
                                    <m:limLoc m:val="subSup"/>
                                    <m:supHide m:val="on"/>
                                    <m:ctrlPr>
                                      <a:rPr lang="en-US" i="1" smtClean="0">
                                        <a:solidFill>
                                          <a:srgbClr val="000000"/>
                                        </a:solidFill>
                                        <a:latin typeface="Cambria Math"/>
                                      </a:rPr>
                                    </m:ctrlPr>
                                  </m:naryPr>
                                  <m:sub>
                                    <m:r>
                                      <m:rPr>
                                        <m:brk m:alnAt="9"/>
                                      </m:rPr>
                                      <a:rPr lang="en-US" i="1" smtClean="0">
                                        <a:solidFill>
                                          <a:srgbClr val="000000"/>
                                        </a:solidFill>
                                        <a:latin typeface="Cambria Math"/>
                                      </a:rPr>
                                      <m:t>𝑗</m:t>
                                    </m:r>
                                    <m:r>
                                      <a:rPr lang="en-US" i="1" smtClean="0">
                                        <a:solidFill>
                                          <a:srgbClr val="000000"/>
                                        </a:solidFill>
                                        <a:latin typeface="Cambria Math"/>
                                      </a:rPr>
                                      <m:t>≠</m:t>
                                    </m:r>
                                    <m:r>
                                      <a:rPr lang="en-US" i="1" smtClean="0">
                                        <a:solidFill>
                                          <a:srgbClr val="000000"/>
                                        </a:solidFill>
                                        <a:latin typeface="Cambria Math"/>
                                      </a:rPr>
                                      <m:t>𝑖</m:t>
                                    </m:r>
                                  </m:sub>
                                  <m:sup/>
                                  <m:e>
                                    <m:sSub>
                                      <m:sSubPr>
                                        <m:ctrlPr>
                                          <a:rPr lang="en-US" i="1" smtClean="0">
                                            <a:solidFill>
                                              <a:srgbClr val="000000"/>
                                            </a:solidFill>
                                            <a:latin typeface="Cambria Math"/>
                                          </a:rPr>
                                        </m:ctrlPr>
                                      </m:sSubPr>
                                      <m:e>
                                        <m:r>
                                          <a:rPr lang="en-US" i="1" smtClean="0">
                                            <a:solidFill>
                                              <a:srgbClr val="000000"/>
                                            </a:solidFill>
                                            <a:latin typeface="Cambria Math"/>
                                          </a:rPr>
                                          <m:t>𝐵</m:t>
                                        </m:r>
                                      </m:e>
                                      <m:sub>
                                        <m:r>
                                          <a:rPr lang="en-US" i="1" smtClean="0">
                                            <a:solidFill>
                                              <a:srgbClr val="000000"/>
                                            </a:solidFill>
                                            <a:latin typeface="Cambria Math"/>
                                          </a:rPr>
                                          <m:t>𝑗</m:t>
                                        </m:r>
                                      </m:sub>
                                    </m:sSub>
                                  </m:e>
                                </m:nary>
                              </m:num>
                              <m:den>
                                <m:nary>
                                  <m:naryPr>
                                    <m:chr m:val="∑"/>
                                    <m:limLoc m:val="subSup"/>
                                    <m:supHide m:val="on"/>
                                    <m:ctrlPr>
                                      <a:rPr lang="en-US" i="1" smtClean="0">
                                        <a:solidFill>
                                          <a:srgbClr val="000000"/>
                                        </a:solidFill>
                                        <a:latin typeface="Cambria Math"/>
                                      </a:rPr>
                                    </m:ctrlPr>
                                  </m:naryPr>
                                  <m:sub>
                                    <m:r>
                                      <m:rPr>
                                        <m:brk m:alnAt="9"/>
                                      </m:rPr>
                                      <a:rPr lang="en-US" i="1" smtClean="0">
                                        <a:solidFill>
                                          <a:srgbClr val="000000"/>
                                        </a:solidFill>
                                        <a:latin typeface="Cambria Math"/>
                                      </a:rPr>
                                      <m:t>𝑗</m:t>
                                    </m:r>
                                  </m:sub>
                                  <m:sup/>
                                  <m:e>
                                    <m:sSub>
                                      <m:sSubPr>
                                        <m:ctrlPr>
                                          <a:rPr lang="en-US" i="1" smtClean="0">
                                            <a:solidFill>
                                              <a:srgbClr val="000000"/>
                                            </a:solidFill>
                                            <a:latin typeface="Cambria Math"/>
                                          </a:rPr>
                                        </m:ctrlPr>
                                      </m:sSubPr>
                                      <m:e>
                                        <m:r>
                                          <a:rPr lang="en-US" i="1" smtClean="0">
                                            <a:solidFill>
                                              <a:srgbClr val="000000"/>
                                            </a:solidFill>
                                            <a:latin typeface="Cambria Math"/>
                                          </a:rPr>
                                          <m:t>𝐵</m:t>
                                        </m:r>
                                      </m:e>
                                      <m:sub>
                                        <m:r>
                                          <a:rPr lang="en-US" i="1" smtClean="0">
                                            <a:solidFill>
                                              <a:srgbClr val="000000"/>
                                            </a:solidFill>
                                            <a:latin typeface="Cambria Math"/>
                                          </a:rPr>
                                          <m:t>𝑗</m:t>
                                        </m:r>
                                      </m:sub>
                                    </m:sSub>
                                    <m:r>
                                      <a:rPr lang="en-US" i="1" smtClean="0">
                                        <a:solidFill>
                                          <a:srgbClr val="000000"/>
                                        </a:solidFill>
                                        <a:latin typeface="Cambria Math"/>
                                      </a:rPr>
                                      <m:t>+</m:t>
                                    </m:r>
                                    <m:r>
                                      <a:rPr lang="en-US" i="1" smtClean="0">
                                        <a:solidFill>
                                          <a:srgbClr val="000000"/>
                                        </a:solidFill>
                                        <a:latin typeface="Cambria Math"/>
                                      </a:rPr>
                                      <m:t>h</m:t>
                                    </m:r>
                                  </m:e>
                                </m:nary>
                              </m:den>
                            </m:f>
                          </m:e>
                        </m:d>
                      </m:oMath>
                    </m:oMathPara>
                  </a14:m>
                  <a:endParaRPr lang="en-US" dirty="0">
                    <a:solidFill>
                      <a:srgbClr val="0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173917" y="4618300"/>
                  <a:ext cx="2994987" cy="812210"/>
                </a:xfrm>
                <a:prstGeom prst="rect">
                  <a:avLst/>
                </a:prstGeom>
                <a:blipFill rotWithShape="1">
                  <a:blip r:embed="rId16"/>
                  <a:stretch>
                    <a:fillRect/>
                  </a:stretch>
                </a:blipFill>
              </p:spPr>
              <p:txBody>
                <a:bodyPr/>
                <a:lstStyle/>
                <a:p>
                  <a:r>
                    <a:rPr lang="en-US">
                      <a:noFill/>
                    </a:rPr>
                    <a:t> </a:t>
                  </a:r>
                </a:p>
              </p:txBody>
            </p:sp>
          </mc:Fallback>
        </mc:AlternateContent>
        <p:sp>
          <p:nvSpPr>
            <p:cNvPr id="4" name="TextBox 3"/>
            <p:cNvSpPr txBox="1"/>
            <p:nvPr/>
          </p:nvSpPr>
          <p:spPr>
            <a:xfrm>
              <a:off x="6206925" y="4300954"/>
              <a:ext cx="2133113" cy="307777"/>
            </a:xfrm>
            <a:prstGeom prst="rect">
              <a:avLst/>
            </a:prstGeom>
            <a:noFill/>
          </p:spPr>
          <p:txBody>
            <a:bodyPr wrap="square" rtlCol="0">
              <a:spAutoFit/>
            </a:bodyPr>
            <a:lstStyle/>
            <a:p>
              <a:r>
                <a:rPr lang="en-US" sz="1400" dirty="0" smtClean="0">
                  <a:solidFill>
                    <a:srgbClr val="000000"/>
                  </a:solidFill>
                </a:rPr>
                <a:t>Competition for light</a:t>
              </a:r>
              <a:endParaRPr lang="en-US" sz="1400" dirty="0">
                <a:solidFill>
                  <a:srgbClr val="000000"/>
                </a:solidFill>
              </a:endParaRPr>
            </a:p>
          </p:txBody>
        </p:sp>
      </p:grpSp>
      <mc:AlternateContent xmlns:mc="http://schemas.openxmlformats.org/markup-compatibility/2006" xmlns:a14="http://schemas.microsoft.com/office/drawing/2010/main">
        <mc:Choice Requires="a14">
          <p:sp>
            <p:nvSpPr>
              <p:cNvPr id="39" name="TextBox 38"/>
              <p:cNvSpPr txBox="1"/>
              <p:nvPr/>
            </p:nvSpPr>
            <p:spPr>
              <a:xfrm>
                <a:off x="5181600" y="2659465"/>
                <a:ext cx="22227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m:rPr>
                              <m:sty m:val="p"/>
                            </m:rPr>
                            <a:rPr lang="en-US" smtClean="0">
                              <a:solidFill>
                                <a:srgbClr val="000000"/>
                              </a:solidFill>
                              <a:latin typeface="Cambria Math"/>
                            </a:rPr>
                            <m:t>M</m:t>
                          </m:r>
                        </m:e>
                        <m:sub>
                          <m:r>
                            <a:rPr lang="en-US" i="1" smtClean="0">
                              <a:solidFill>
                                <a:srgbClr val="000000"/>
                              </a:solidFill>
                              <a:latin typeface="Cambria Math"/>
                            </a:rPr>
                            <m:t>𝑖</m:t>
                          </m:r>
                        </m:sub>
                      </m:sSub>
                      <m:r>
                        <a:rPr lang="en-US" i="1" smtClean="0">
                          <a:solidFill>
                            <a:srgbClr val="000000"/>
                          </a:solidFill>
                          <a:latin typeface="Cambria Math"/>
                        </a:rPr>
                        <m:t>=</m:t>
                      </m:r>
                      <m:sSub>
                        <m:sSubPr>
                          <m:ctrlPr>
                            <a:rPr lang="en-US" i="1" smtClean="0">
                              <a:solidFill>
                                <a:srgbClr val="000000"/>
                              </a:solidFill>
                              <a:latin typeface="Cambria Math"/>
                            </a:rPr>
                          </m:ctrlPr>
                        </m:sSubPr>
                        <m:e>
                          <m:r>
                            <m:rPr>
                              <m:sty m:val="p"/>
                            </m:rPr>
                            <a:rPr lang="en-US" smtClean="0">
                              <a:solidFill>
                                <a:srgbClr val="000000"/>
                              </a:solidFill>
                              <a:latin typeface="Cambria Math"/>
                            </a:rPr>
                            <m:t>M</m:t>
                          </m:r>
                        </m:e>
                        <m:sub>
                          <m:r>
                            <a:rPr lang="en-US" i="1" smtClean="0">
                              <a:solidFill>
                                <a:srgbClr val="000000"/>
                              </a:solidFill>
                              <a:latin typeface="Cambria Math"/>
                            </a:rPr>
                            <m:t>0</m:t>
                          </m:r>
                          <m:r>
                            <a:rPr lang="en-US" i="1" smtClean="0">
                              <a:solidFill>
                                <a:srgbClr val="000000"/>
                              </a:solidFill>
                              <a:latin typeface="Cambria Math"/>
                            </a:rPr>
                            <m:t>𝑖</m:t>
                          </m:r>
                        </m:sub>
                      </m:sSub>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𝑀</m:t>
                          </m:r>
                        </m:e>
                        <m:sub>
                          <m:r>
                            <a:rPr lang="en-US" i="1" smtClean="0">
                              <a:solidFill>
                                <a:srgbClr val="000000"/>
                              </a:solidFill>
                              <a:latin typeface="Cambria Math"/>
                            </a:rPr>
                            <m:t>1</m:t>
                          </m:r>
                          <m:r>
                            <a:rPr lang="en-US" i="1" smtClean="0">
                              <a:solidFill>
                                <a:srgbClr val="000000"/>
                              </a:solidFill>
                              <a:latin typeface="Cambria Math"/>
                            </a:rPr>
                            <m:t>𝑖</m:t>
                          </m:r>
                        </m:sub>
                      </m:sSub>
                      <m:sSub>
                        <m:sSubPr>
                          <m:ctrlPr>
                            <a:rPr lang="en-US" i="1" smtClean="0">
                              <a:solidFill>
                                <a:srgbClr val="000000"/>
                              </a:solidFill>
                              <a:latin typeface="Cambria Math"/>
                            </a:rPr>
                          </m:ctrlPr>
                        </m:sSubPr>
                        <m:e>
                          <m:r>
                            <a:rPr lang="en-US" i="1" smtClean="0">
                              <a:solidFill>
                                <a:srgbClr val="000000"/>
                              </a:solidFill>
                              <a:latin typeface="Cambria Math"/>
                            </a:rPr>
                            <m:t>𝐵</m:t>
                          </m:r>
                        </m:e>
                        <m:sub>
                          <m:r>
                            <a:rPr lang="en-US" i="1" smtClean="0">
                              <a:solidFill>
                                <a:srgbClr val="000000"/>
                              </a:solidFill>
                              <a:latin typeface="Cambria Math"/>
                            </a:rPr>
                            <m:t>𝑖</m:t>
                          </m:r>
                        </m:sub>
                      </m:sSub>
                    </m:oMath>
                  </m:oMathPara>
                </a14:m>
                <a:endParaRPr lang="en-US" dirty="0">
                  <a:solidFill>
                    <a:srgbClr val="00000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5181600" y="2659465"/>
                <a:ext cx="2222788" cy="400110"/>
              </a:xfrm>
              <a:prstGeom prst="rect">
                <a:avLst/>
              </a:prstGeom>
              <a:blipFill rotWithShape="1">
                <a:blip r:embed="rId18"/>
                <a:stretch>
                  <a:fillRect b="-1515"/>
                </a:stretch>
              </a:blipFill>
            </p:spPr>
            <p:txBody>
              <a:bodyPr/>
              <a:lstStyle/>
              <a:p>
                <a:r>
                  <a:rPr lang="en-US">
                    <a:noFill/>
                  </a:rPr>
                  <a:t> </a:t>
                </a:r>
              </a:p>
            </p:txBody>
          </p:sp>
        </mc:Fallback>
      </mc:AlternateContent>
      <p:sp>
        <p:nvSpPr>
          <p:cNvPr id="40" name="TextBox 39"/>
          <p:cNvSpPr txBox="1"/>
          <p:nvPr/>
        </p:nvSpPr>
        <p:spPr>
          <a:xfrm>
            <a:off x="6553687" y="3045023"/>
            <a:ext cx="2133113" cy="307777"/>
          </a:xfrm>
          <a:prstGeom prst="rect">
            <a:avLst/>
          </a:prstGeom>
          <a:noFill/>
        </p:spPr>
        <p:txBody>
          <a:bodyPr wrap="square" rtlCol="0">
            <a:spAutoFit/>
          </a:bodyPr>
          <a:lstStyle/>
          <a:p>
            <a:r>
              <a:rPr lang="en-US" sz="1400" dirty="0" smtClean="0">
                <a:solidFill>
                  <a:srgbClr val="000000"/>
                </a:solidFill>
              </a:rPr>
              <a:t>Grazing stress</a:t>
            </a:r>
            <a:endParaRPr lang="en-US" sz="1400" dirty="0">
              <a:solidFill>
                <a:srgbClr val="000000"/>
              </a:solidFill>
            </a:endParaRPr>
          </a:p>
        </p:txBody>
      </p:sp>
      <p:grpSp>
        <p:nvGrpSpPr>
          <p:cNvPr id="3" name="Group 2"/>
          <p:cNvGrpSpPr/>
          <p:nvPr/>
        </p:nvGrpSpPr>
        <p:grpSpPr>
          <a:xfrm>
            <a:off x="269240" y="3657600"/>
            <a:ext cx="8341360" cy="3049468"/>
            <a:chOff x="269240" y="3657600"/>
            <a:chExt cx="8341360" cy="3049468"/>
          </a:xfrm>
        </p:grpSpPr>
        <p:sp>
          <p:nvSpPr>
            <p:cNvPr id="49" name="Rectangle 4"/>
            <p:cNvSpPr>
              <a:spLocks noChangeArrowheads="1"/>
            </p:cNvSpPr>
            <p:nvPr/>
          </p:nvSpPr>
          <p:spPr bwMode="auto">
            <a:xfrm>
              <a:off x="5330825" y="5102225"/>
              <a:ext cx="184150" cy="457200"/>
            </a:xfrm>
            <a:prstGeom prst="rect">
              <a:avLst/>
            </a:prstGeom>
            <a:noFill/>
            <a:ln w="9525">
              <a:noFill/>
              <a:miter lim="800000"/>
              <a:headEnd/>
              <a:tailEnd/>
            </a:ln>
          </p:spPr>
          <p:txBody>
            <a:bodyPr wrap="none" anchor="ctr">
              <a:spAutoFit/>
            </a:bodyPr>
            <a:lstStyle/>
            <a:p>
              <a:pPr>
                <a:spcBef>
                  <a:spcPct val="0"/>
                </a:spcBef>
              </a:pPr>
              <a:endParaRPr lang="en-US" sz="2400">
                <a:solidFill>
                  <a:srgbClr val="000000"/>
                </a:solidFill>
                <a:latin typeface="Times New Roman (Hebrew)" charset="0"/>
              </a:endParaRPr>
            </a:p>
          </p:txBody>
        </p:sp>
        <mc:AlternateContent xmlns:mc="http://schemas.openxmlformats.org/markup-compatibility/2006" xmlns:a14="http://schemas.microsoft.com/office/drawing/2010/main">
          <mc:Choice Requires="a14">
            <p:sp>
              <p:nvSpPr>
                <p:cNvPr id="41" name="Rectangle 40"/>
                <p:cNvSpPr/>
                <p:nvPr/>
              </p:nvSpPr>
              <p:spPr>
                <a:xfrm>
                  <a:off x="269240" y="3657600"/>
                  <a:ext cx="4174296" cy="1323439"/>
                </a:xfrm>
                <a:prstGeom prst="rect">
                  <a:avLst/>
                </a:prstGeom>
              </p:spPr>
              <p:txBody>
                <a:bodyPr wrap="square">
                  <a:spAutoFit/>
                </a:bodyPr>
                <a:lstStyle/>
                <a:p>
                  <a:pPr>
                    <a:spcBef>
                      <a:spcPts val="600"/>
                    </a:spcBef>
                  </a:pPr>
                  <a:r>
                    <a:rPr lang="en-US" dirty="0" smtClean="0">
                      <a:solidFill>
                        <a:srgbClr val="000000"/>
                      </a:solidFill>
                    </a:rPr>
                    <a:t>Assume further that there is a tradeoff between the two functional traits, represented by a tradeoff parameter  </a:t>
                  </a:r>
                  <a14:m>
                    <m:oMath xmlns:m="http://schemas.openxmlformats.org/officeDocument/2006/math">
                      <m:r>
                        <a:rPr lang="en-US" i="1" smtClean="0">
                          <a:solidFill>
                            <a:srgbClr val="000000"/>
                          </a:solidFill>
                          <a:latin typeface="Cambria Math"/>
                        </a:rPr>
                        <m:t>0&lt;</m:t>
                      </m:r>
                      <m:r>
                        <a:rPr lang="en-US" i="1" smtClean="0">
                          <a:solidFill>
                            <a:srgbClr val="000000"/>
                          </a:solidFill>
                          <a:latin typeface="Cambria Math"/>
                        </a:rPr>
                        <m:t>𝜒</m:t>
                      </m:r>
                      <m:r>
                        <a:rPr lang="en-US" i="1" smtClean="0">
                          <a:solidFill>
                            <a:srgbClr val="000000"/>
                          </a:solidFill>
                          <a:latin typeface="Cambria Math"/>
                        </a:rPr>
                        <m:t>&lt;1</m:t>
                      </m:r>
                    </m:oMath>
                  </a14:m>
                  <a:r>
                    <a:rPr lang="en-US" dirty="0" smtClean="0">
                      <a:solidFill>
                        <a:srgbClr val="000000"/>
                      </a:solidFill>
                    </a:rPr>
                    <a:t>:          </a:t>
                  </a:r>
                  <a:endParaRPr lang="en-US" dirty="0">
                    <a:solidFill>
                      <a:srgbClr val="000000"/>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269240" y="3657600"/>
                  <a:ext cx="4174296" cy="1323439"/>
                </a:xfrm>
                <a:prstGeom prst="rect">
                  <a:avLst/>
                </a:prstGeom>
                <a:blipFill rotWithShape="1">
                  <a:blip r:embed="rId19"/>
                  <a:stretch>
                    <a:fillRect l="-1460" t="-2304" r="-17664" b="-73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3" name="Object 32"/>
                <p:cNvGraphicFramePr>
                  <a:graphicFrameLocks noChangeAspect="1"/>
                </p:cNvGraphicFramePr>
                <p:nvPr>
                  <p:extLst>
                    <p:ext uri="{D42A27DB-BD31-4B8C-83A1-F6EECF244321}">
                      <p14:modId xmlns:p14="http://schemas.microsoft.com/office/powerpoint/2010/main" val="1996501680"/>
                    </p:ext>
                  </p:extLst>
                </p:nvPr>
              </p:nvGraphicFramePr>
              <p:xfrm>
                <a:off x="457200" y="5105400"/>
                <a:ext cx="3789362" cy="838200"/>
              </p:xfrm>
              <a:graphic>
                <a:graphicData uri="http://schemas.openxmlformats.org/presentationml/2006/ole">
                  <mc:AlternateContent>
                    <mc:Choice xmlns:v="urn:schemas-microsoft-com:vml" Requires="v">
                      <p:oleObj spid="_x0000_s243543" name="משוואה" r:id="rId20" imgW="2234880" imgH="482400" progId="Equation.3">
                        <p:embed/>
                      </p:oleObj>
                    </mc:Choice>
                    <mc:Fallback>
                      <p:oleObj name="משוואה" r:id="rId20" imgW="2234880" imgH="482400" progId="Equation.3">
                        <p:embed/>
                        <p:pic>
                          <p:nvPicPr>
                            <p:cNvPr id="0" name=""/>
                            <p:cNvPicPr>
                              <a:picLocks noChangeAspect="1" noChangeArrowheads="1"/>
                            </p:cNvPicPr>
                            <p:nvPr/>
                          </p:nvPicPr>
                          <p:blipFill>
                            <a:blip r:embed="rId21">
                              <a:extLst>
                                <a:ext uri="{28A0092B-C50C-407E-A947-70E740481C1C}">
                                  <a14:useLocalDpi val="0"/>
                                </a:ext>
                              </a:extLst>
                            </a:blip>
                            <a:srcRect/>
                            <a:stretch>
                              <a:fillRect/>
                            </a:stretch>
                          </p:blipFill>
                          <p:spPr bwMode="auto">
                            <a:xfrm>
                              <a:off x="457200" y="5105400"/>
                              <a:ext cx="3789362" cy="838200"/>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43" name="Object 32"/>
                <p:cNvGraphicFramePr>
                  <a:graphicFrameLocks noChangeAspect="1"/>
                </p:cNvGraphicFramePr>
                <p:nvPr>
                  <p:extLst>
                    <p:ext uri="{D42A27DB-BD31-4B8C-83A1-F6EECF244321}">
                      <p14:modId xmlns:p14="http://schemas.microsoft.com/office/powerpoint/2010/main" val="1996501680"/>
                    </p:ext>
                  </p:extLst>
                </p:nvPr>
              </p:nvGraphicFramePr>
              <p:xfrm>
                <a:off x="457200" y="5105400"/>
                <a:ext cx="3789362" cy="838200"/>
              </p:xfrm>
              <a:graphic>
                <a:graphicData uri="http://schemas.openxmlformats.org/presentationml/2006/ole">
                  <mc:AlternateContent>
                    <mc:Choice xmlns:v="urn:schemas-microsoft-com:vml" Requires="v">
                      <p:oleObj spid="_x0000_s243443" name="משוואה" r:id="rId22" imgW="2234880" imgH="482400" progId="Equation.3">
                        <p:embed/>
                      </p:oleObj>
                    </mc:Choice>
                    <mc:Fallback>
                      <p:oleObj name="משוואה" r:id="rId22" imgW="2234880" imgH="4824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7200" y="5105400"/>
                              <a:ext cx="3789362"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grpSp>
          <p:nvGrpSpPr>
            <p:cNvPr id="44" name="Group 35"/>
            <p:cNvGrpSpPr/>
            <p:nvPr/>
          </p:nvGrpSpPr>
          <p:grpSpPr>
            <a:xfrm>
              <a:off x="4648200" y="3657600"/>
              <a:ext cx="3962400" cy="3049468"/>
              <a:chOff x="4536440" y="1947446"/>
              <a:chExt cx="3962400" cy="2668468"/>
            </a:xfrm>
          </p:grpSpPr>
          <p:cxnSp>
            <p:nvCxnSpPr>
              <p:cNvPr id="46" name="Straight Arrow Connector 45"/>
              <p:cNvCxnSpPr/>
              <p:nvPr/>
            </p:nvCxnSpPr>
            <p:spPr bwMode="auto">
              <a:xfrm>
                <a:off x="5019040" y="4267200"/>
                <a:ext cx="3124200" cy="0"/>
              </a:xfrm>
              <a:prstGeom prst="straightConnector1">
                <a:avLst/>
              </a:prstGeom>
              <a:noFill/>
              <a:ln w="19050" cap="flat" cmpd="sng" algn="ctr">
                <a:solidFill>
                  <a:schemeClr val="tx1"/>
                </a:solidFill>
                <a:prstDash val="solid"/>
                <a:round/>
                <a:headEnd type="none" w="med" len="med"/>
                <a:tailEnd type="arrow"/>
              </a:ln>
              <a:effectLst/>
            </p:spPr>
          </p:cxnSp>
          <p:cxnSp>
            <p:nvCxnSpPr>
              <p:cNvPr id="47" name="Straight Arrow Connector 46"/>
              <p:cNvCxnSpPr/>
              <p:nvPr/>
            </p:nvCxnSpPr>
            <p:spPr bwMode="auto">
              <a:xfrm flipV="1">
                <a:off x="5029200" y="2286000"/>
                <a:ext cx="0" cy="1981200"/>
              </a:xfrm>
              <a:prstGeom prst="straightConnector1">
                <a:avLst/>
              </a:prstGeom>
              <a:noFill/>
              <a:ln w="1905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graphicFrame>
                <p:nvGraphicFramePr>
                  <p:cNvPr id="48" name="Object 32"/>
                  <p:cNvGraphicFramePr>
                    <a:graphicFrameLocks noChangeAspect="1"/>
                  </p:cNvGraphicFramePr>
                  <p:nvPr/>
                </p:nvGraphicFramePr>
                <p:xfrm>
                  <a:off x="4536440" y="2001520"/>
                  <a:ext cx="279400" cy="228600"/>
                </p:xfrm>
                <a:graphic>
                  <a:graphicData uri="http://schemas.openxmlformats.org/presentationml/2006/ole">
                    <mc:AlternateContent>
                      <mc:Choice xmlns:v="urn:schemas-microsoft-com:vml" Requires="v">
                        <p:oleObj spid="_x0000_s243544" name="משוואה" r:id="rId24" imgW="164880" imgH="152280" progId="Equation.3">
                          <p:embed/>
                        </p:oleObj>
                      </mc:Choice>
                      <mc:Fallback>
                        <p:oleObj name="משוואה" r:id="rId24" imgW="164880" imgH="152280" progId="Equation.3">
                          <p:embed/>
                          <p:pic>
                            <p:nvPicPr>
                              <p:cNvPr id="0" name=""/>
                              <p:cNvPicPr>
                                <a:picLocks noChangeAspect="1" noChangeArrowheads="1"/>
                              </p:cNvPicPr>
                              <p:nvPr/>
                            </p:nvPicPr>
                            <p:blipFill>
                              <a:blip r:embed="rId25">
                                <a:extLst>
                                  <a:ext uri="{28A0092B-C50C-407E-A947-70E740481C1C}">
                                    <a14:useLocalDpi val="0"/>
                                  </a:ext>
                                </a:extLst>
                              </a:blip>
                              <a:srcRect/>
                              <a:stretch>
                                <a:fillRect/>
                              </a:stretch>
                            </p:blipFill>
                            <p:spPr bwMode="auto">
                              <a:xfrm>
                                <a:off x="4536440" y="2001520"/>
                                <a:ext cx="279400" cy="228600"/>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48" name="Object 32"/>
                  <p:cNvGraphicFramePr>
                    <a:graphicFrameLocks noChangeAspect="1"/>
                  </p:cNvGraphicFramePr>
                  <p:nvPr/>
                </p:nvGraphicFramePr>
                <p:xfrm>
                  <a:off x="4536440" y="2001520"/>
                  <a:ext cx="279400" cy="228600"/>
                </p:xfrm>
                <a:graphic>
                  <a:graphicData uri="http://schemas.openxmlformats.org/presentationml/2006/ole">
                    <mc:AlternateContent>
                      <mc:Choice xmlns:v="urn:schemas-microsoft-com:vml" Requires="v">
                        <p:oleObj spid="_x0000_s243444" name="משוואה" r:id="rId26" imgW="164880" imgH="152280" progId="Equation.3">
                          <p:embed/>
                        </p:oleObj>
                      </mc:Choice>
                      <mc:Fallback>
                        <p:oleObj name="משוואה" r:id="rId26" imgW="164880" imgH="152280"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36440" y="2001520"/>
                                <a:ext cx="2794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50" name="Object 32"/>
                  <p:cNvGraphicFramePr>
                    <a:graphicFrameLocks noChangeAspect="1"/>
                  </p:cNvGraphicFramePr>
                  <p:nvPr/>
                </p:nvGraphicFramePr>
                <p:xfrm>
                  <a:off x="7127240" y="4343400"/>
                  <a:ext cx="274710" cy="228600"/>
                </p:xfrm>
                <a:graphic>
                  <a:graphicData uri="http://schemas.openxmlformats.org/presentationml/2006/ole">
                    <mc:AlternateContent>
                      <mc:Choice xmlns:v="urn:schemas-microsoft-com:vml" Requires="v">
                        <p:oleObj spid="_x0000_s243545" name="משוואה" r:id="rId28" imgW="152280" imgH="152280" progId="Equation.3">
                          <p:embed/>
                        </p:oleObj>
                      </mc:Choice>
                      <mc:Fallback>
                        <p:oleObj name="משוואה" r:id="rId28" imgW="152280" imgH="152280" progId="Equation.3">
                          <p:embed/>
                          <p:pic>
                            <p:nvPicPr>
                              <p:cNvPr id="0" name=""/>
                              <p:cNvPicPr>
                                <a:picLocks noChangeAspect="1" noChangeArrowheads="1"/>
                              </p:cNvPicPr>
                              <p:nvPr/>
                            </p:nvPicPr>
                            <p:blipFill>
                              <a:blip r:embed="rId29">
                                <a:extLst>
                                  <a:ext uri="{28A0092B-C50C-407E-A947-70E740481C1C}">
                                    <a14:useLocalDpi val="0"/>
                                  </a:ext>
                                </a:extLst>
                              </a:blip>
                              <a:srcRect/>
                              <a:stretch>
                                <a:fillRect/>
                              </a:stretch>
                            </p:blipFill>
                            <p:spPr bwMode="auto">
                              <a:xfrm>
                                <a:off x="7127240" y="4343400"/>
                                <a:ext cx="274710" cy="228600"/>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50" name="Object 32"/>
                  <p:cNvGraphicFramePr>
                    <a:graphicFrameLocks noChangeAspect="1"/>
                  </p:cNvGraphicFramePr>
                  <p:nvPr/>
                </p:nvGraphicFramePr>
                <p:xfrm>
                  <a:off x="7127240" y="4343400"/>
                  <a:ext cx="274710" cy="228600"/>
                </p:xfrm>
                <a:graphic>
                  <a:graphicData uri="http://schemas.openxmlformats.org/presentationml/2006/ole">
                    <mc:AlternateContent>
                      <mc:Choice xmlns:v="urn:schemas-microsoft-com:vml" Requires="v">
                        <p:oleObj spid="_x0000_s243445" name="משוואה" r:id="rId30" imgW="152280" imgH="152280" progId="Equation.3">
                          <p:embed/>
                        </p:oleObj>
                      </mc:Choice>
                      <mc:Fallback>
                        <p:oleObj name="משוואה" r:id="rId30" imgW="152280" imgH="152280"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127240" y="4343400"/>
                                <a:ext cx="27471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cxnSp>
            <p:nvCxnSpPr>
              <p:cNvPr id="51" name="Straight Connector 50"/>
              <p:cNvCxnSpPr/>
              <p:nvPr/>
            </p:nvCxnSpPr>
            <p:spPr bwMode="auto">
              <a:xfrm>
                <a:off x="5410200" y="2590800"/>
                <a:ext cx="2209800" cy="1295400"/>
              </a:xfrm>
              <a:prstGeom prst="line">
                <a:avLst/>
              </a:prstGeom>
              <a:noFill/>
              <a:ln w="28575" cap="flat" cmpd="sng" algn="ctr">
                <a:solidFill>
                  <a:schemeClr val="tx1"/>
                </a:solidFill>
                <a:prstDash val="dash"/>
                <a:round/>
                <a:headEnd type="none" w="med" len="med"/>
                <a:tailEnd type="none" w="med" len="med"/>
              </a:ln>
              <a:effectLst/>
            </p:spPr>
          </p:cxnSp>
          <p:sp>
            <p:nvSpPr>
              <p:cNvPr id="52" name="Freeform 51"/>
              <p:cNvSpPr/>
              <p:nvPr/>
            </p:nvSpPr>
            <p:spPr bwMode="auto">
              <a:xfrm rot="10800000">
                <a:off x="5410201" y="2590801"/>
                <a:ext cx="2194560" cy="1310640"/>
              </a:xfrm>
              <a:custGeom>
                <a:avLst/>
                <a:gdLst>
                  <a:gd name="connsiteX0" fmla="*/ 0 w 2194560"/>
                  <a:gd name="connsiteY0" fmla="*/ 20320 h 1310640"/>
                  <a:gd name="connsiteX1" fmla="*/ 355600 w 2194560"/>
                  <a:gd name="connsiteY1" fmla="*/ 10160 h 1310640"/>
                  <a:gd name="connsiteX2" fmla="*/ 894080 w 2194560"/>
                  <a:gd name="connsiteY2" fmla="*/ 81280 h 1310640"/>
                  <a:gd name="connsiteX3" fmla="*/ 1330960 w 2194560"/>
                  <a:gd name="connsiteY3" fmla="*/ 213360 h 1310640"/>
                  <a:gd name="connsiteX4" fmla="*/ 1554480 w 2194560"/>
                  <a:gd name="connsiteY4" fmla="*/ 345440 h 1310640"/>
                  <a:gd name="connsiteX5" fmla="*/ 1818640 w 2194560"/>
                  <a:gd name="connsiteY5" fmla="*/ 589280 h 1310640"/>
                  <a:gd name="connsiteX6" fmla="*/ 1991360 w 2194560"/>
                  <a:gd name="connsiteY6" fmla="*/ 843280 h 1310640"/>
                  <a:gd name="connsiteX7" fmla="*/ 2153920 w 2194560"/>
                  <a:gd name="connsiteY7" fmla="*/ 1188720 h 1310640"/>
                  <a:gd name="connsiteX8" fmla="*/ 2194560 w 2194560"/>
                  <a:gd name="connsiteY8" fmla="*/ 1310640 h 1310640"/>
                  <a:gd name="connsiteX0" fmla="*/ 0 w 2194560"/>
                  <a:gd name="connsiteY0" fmla="*/ 20320 h 1310640"/>
                  <a:gd name="connsiteX1" fmla="*/ 355600 w 2194560"/>
                  <a:gd name="connsiteY1" fmla="*/ 10160 h 1310640"/>
                  <a:gd name="connsiteX2" fmla="*/ 894080 w 2194560"/>
                  <a:gd name="connsiteY2" fmla="*/ 81280 h 1310640"/>
                  <a:gd name="connsiteX3" fmla="*/ 1203961 w 2194560"/>
                  <a:gd name="connsiteY3" fmla="*/ 167641 h 1310640"/>
                  <a:gd name="connsiteX4" fmla="*/ 1554480 w 2194560"/>
                  <a:gd name="connsiteY4" fmla="*/ 345440 h 1310640"/>
                  <a:gd name="connsiteX5" fmla="*/ 1818640 w 2194560"/>
                  <a:gd name="connsiteY5" fmla="*/ 589280 h 1310640"/>
                  <a:gd name="connsiteX6" fmla="*/ 1991360 w 2194560"/>
                  <a:gd name="connsiteY6" fmla="*/ 843280 h 1310640"/>
                  <a:gd name="connsiteX7" fmla="*/ 2153920 w 2194560"/>
                  <a:gd name="connsiteY7" fmla="*/ 1188720 h 1310640"/>
                  <a:gd name="connsiteX8" fmla="*/ 2194560 w 2194560"/>
                  <a:gd name="connsiteY8" fmla="*/ 1310640 h 131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1310640">
                    <a:moveTo>
                      <a:pt x="0" y="20320"/>
                    </a:moveTo>
                    <a:cubicBezTo>
                      <a:pt x="103293" y="10160"/>
                      <a:pt x="206587" y="0"/>
                      <a:pt x="355600" y="10160"/>
                    </a:cubicBezTo>
                    <a:cubicBezTo>
                      <a:pt x="504613" y="20320"/>
                      <a:pt x="752686" y="55033"/>
                      <a:pt x="894080" y="81280"/>
                    </a:cubicBezTo>
                    <a:cubicBezTo>
                      <a:pt x="1035474" y="107527"/>
                      <a:pt x="1093894" y="123614"/>
                      <a:pt x="1203961" y="167641"/>
                    </a:cubicBezTo>
                    <a:cubicBezTo>
                      <a:pt x="1314028" y="211668"/>
                      <a:pt x="1452034" y="275167"/>
                      <a:pt x="1554480" y="345440"/>
                    </a:cubicBezTo>
                    <a:cubicBezTo>
                      <a:pt x="1656926" y="415713"/>
                      <a:pt x="1745827" y="506307"/>
                      <a:pt x="1818640" y="589280"/>
                    </a:cubicBezTo>
                    <a:cubicBezTo>
                      <a:pt x="1891453" y="672253"/>
                      <a:pt x="1935480" y="743373"/>
                      <a:pt x="1991360" y="843280"/>
                    </a:cubicBezTo>
                    <a:cubicBezTo>
                      <a:pt x="2047240" y="943187"/>
                      <a:pt x="2120053" y="1110827"/>
                      <a:pt x="2153920" y="1188720"/>
                    </a:cubicBezTo>
                    <a:cubicBezTo>
                      <a:pt x="2187787" y="1266613"/>
                      <a:pt x="2194560" y="1310640"/>
                      <a:pt x="2194560" y="1310640"/>
                    </a:cubicBezTo>
                  </a:path>
                </a:pathLst>
              </a:custGeom>
              <a:noFill/>
              <a:ln w="28575"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endParaRPr lang="en-US" smtClean="0">
                  <a:solidFill>
                    <a:srgbClr val="000000"/>
                  </a:solidFill>
                </a:endParaRPr>
              </a:p>
            </p:txBody>
          </p:sp>
          <p:sp>
            <p:nvSpPr>
              <p:cNvPr id="54" name="Freeform 53"/>
              <p:cNvSpPr/>
              <p:nvPr/>
            </p:nvSpPr>
            <p:spPr bwMode="auto">
              <a:xfrm>
                <a:off x="5410200" y="2575560"/>
                <a:ext cx="2194560" cy="1310640"/>
              </a:xfrm>
              <a:custGeom>
                <a:avLst/>
                <a:gdLst>
                  <a:gd name="connsiteX0" fmla="*/ 0 w 2194560"/>
                  <a:gd name="connsiteY0" fmla="*/ 20320 h 1310640"/>
                  <a:gd name="connsiteX1" fmla="*/ 355600 w 2194560"/>
                  <a:gd name="connsiteY1" fmla="*/ 10160 h 1310640"/>
                  <a:gd name="connsiteX2" fmla="*/ 894080 w 2194560"/>
                  <a:gd name="connsiteY2" fmla="*/ 81280 h 1310640"/>
                  <a:gd name="connsiteX3" fmla="*/ 1330960 w 2194560"/>
                  <a:gd name="connsiteY3" fmla="*/ 213360 h 1310640"/>
                  <a:gd name="connsiteX4" fmla="*/ 1554480 w 2194560"/>
                  <a:gd name="connsiteY4" fmla="*/ 345440 h 1310640"/>
                  <a:gd name="connsiteX5" fmla="*/ 1818640 w 2194560"/>
                  <a:gd name="connsiteY5" fmla="*/ 589280 h 1310640"/>
                  <a:gd name="connsiteX6" fmla="*/ 1991360 w 2194560"/>
                  <a:gd name="connsiteY6" fmla="*/ 843280 h 1310640"/>
                  <a:gd name="connsiteX7" fmla="*/ 2153920 w 2194560"/>
                  <a:gd name="connsiteY7" fmla="*/ 1188720 h 1310640"/>
                  <a:gd name="connsiteX8" fmla="*/ 2194560 w 2194560"/>
                  <a:gd name="connsiteY8" fmla="*/ 1310640 h 1310640"/>
                  <a:gd name="connsiteX0" fmla="*/ 0 w 2194560"/>
                  <a:gd name="connsiteY0" fmla="*/ 20320 h 1310640"/>
                  <a:gd name="connsiteX1" fmla="*/ 355600 w 2194560"/>
                  <a:gd name="connsiteY1" fmla="*/ 10160 h 1310640"/>
                  <a:gd name="connsiteX2" fmla="*/ 894080 w 2194560"/>
                  <a:gd name="connsiteY2" fmla="*/ 81280 h 1310640"/>
                  <a:gd name="connsiteX3" fmla="*/ 1203961 w 2194560"/>
                  <a:gd name="connsiteY3" fmla="*/ 167641 h 1310640"/>
                  <a:gd name="connsiteX4" fmla="*/ 1554480 w 2194560"/>
                  <a:gd name="connsiteY4" fmla="*/ 345440 h 1310640"/>
                  <a:gd name="connsiteX5" fmla="*/ 1818640 w 2194560"/>
                  <a:gd name="connsiteY5" fmla="*/ 589280 h 1310640"/>
                  <a:gd name="connsiteX6" fmla="*/ 1991360 w 2194560"/>
                  <a:gd name="connsiteY6" fmla="*/ 843280 h 1310640"/>
                  <a:gd name="connsiteX7" fmla="*/ 2153920 w 2194560"/>
                  <a:gd name="connsiteY7" fmla="*/ 1188720 h 1310640"/>
                  <a:gd name="connsiteX8" fmla="*/ 2194560 w 2194560"/>
                  <a:gd name="connsiteY8" fmla="*/ 1310640 h 131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1310640">
                    <a:moveTo>
                      <a:pt x="0" y="20320"/>
                    </a:moveTo>
                    <a:cubicBezTo>
                      <a:pt x="103293" y="10160"/>
                      <a:pt x="206587" y="0"/>
                      <a:pt x="355600" y="10160"/>
                    </a:cubicBezTo>
                    <a:cubicBezTo>
                      <a:pt x="504613" y="20320"/>
                      <a:pt x="752686" y="55033"/>
                      <a:pt x="894080" y="81280"/>
                    </a:cubicBezTo>
                    <a:cubicBezTo>
                      <a:pt x="1035474" y="107527"/>
                      <a:pt x="1093894" y="123614"/>
                      <a:pt x="1203961" y="167641"/>
                    </a:cubicBezTo>
                    <a:cubicBezTo>
                      <a:pt x="1314028" y="211668"/>
                      <a:pt x="1452034" y="275167"/>
                      <a:pt x="1554480" y="345440"/>
                    </a:cubicBezTo>
                    <a:cubicBezTo>
                      <a:pt x="1656926" y="415713"/>
                      <a:pt x="1745827" y="506307"/>
                      <a:pt x="1818640" y="589280"/>
                    </a:cubicBezTo>
                    <a:cubicBezTo>
                      <a:pt x="1891453" y="672253"/>
                      <a:pt x="1935480" y="743373"/>
                      <a:pt x="1991360" y="843280"/>
                    </a:cubicBezTo>
                    <a:cubicBezTo>
                      <a:pt x="2047240" y="943187"/>
                      <a:pt x="2120053" y="1110827"/>
                      <a:pt x="2153920" y="1188720"/>
                    </a:cubicBezTo>
                    <a:cubicBezTo>
                      <a:pt x="2187787" y="1266613"/>
                      <a:pt x="2194560" y="1310640"/>
                      <a:pt x="2194560" y="1310640"/>
                    </a:cubicBezTo>
                  </a:path>
                </a:pathLst>
              </a:cu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endParaRPr lang="en-US" smtClean="0">
                  <a:solidFill>
                    <a:srgbClr val="000000"/>
                  </a:solidFill>
                </a:endParaRPr>
              </a:p>
            </p:txBody>
          </p:sp>
          <p:sp>
            <p:nvSpPr>
              <p:cNvPr id="55" name="TextBox 54"/>
              <p:cNvSpPr txBox="1"/>
              <p:nvPr/>
            </p:nvSpPr>
            <p:spPr>
              <a:xfrm>
                <a:off x="6019800" y="3139440"/>
                <a:ext cx="685800" cy="400110"/>
              </a:xfrm>
              <a:prstGeom prst="rect">
                <a:avLst/>
              </a:prstGeom>
              <a:noFill/>
            </p:spPr>
            <p:txBody>
              <a:bodyPr wrap="square" rtlCol="0">
                <a:spAutoFit/>
              </a:bodyPr>
              <a:lstStyle/>
              <a:p>
                <a:r>
                  <a:rPr lang="en-US" dirty="0" smtClean="0">
                    <a:solidFill>
                      <a:srgbClr val="000000"/>
                    </a:solidFill>
                    <a:sym typeface="Symbol"/>
                  </a:rPr>
                  <a:t></a:t>
                </a:r>
                <a:r>
                  <a:rPr lang="en-US" dirty="0" smtClean="0">
                    <a:solidFill>
                      <a:srgbClr val="000000"/>
                    </a:solidFill>
                    <a:latin typeface="Times New Roman"/>
                    <a:sym typeface="Symbol"/>
                  </a:rPr>
                  <a:t>=1</a:t>
                </a:r>
                <a:endParaRPr lang="en-US" dirty="0">
                  <a:solidFill>
                    <a:srgbClr val="000000"/>
                  </a:solidFill>
                  <a:latin typeface="Times New Roman"/>
                </a:endParaRPr>
              </a:p>
            </p:txBody>
          </p:sp>
          <p:sp>
            <p:nvSpPr>
              <p:cNvPr id="73" name="TextBox 72"/>
              <p:cNvSpPr txBox="1"/>
              <p:nvPr/>
            </p:nvSpPr>
            <p:spPr>
              <a:xfrm>
                <a:off x="6324600" y="2743200"/>
                <a:ext cx="685800" cy="400110"/>
              </a:xfrm>
              <a:prstGeom prst="rect">
                <a:avLst/>
              </a:prstGeom>
              <a:noFill/>
            </p:spPr>
            <p:txBody>
              <a:bodyPr wrap="square" rtlCol="0">
                <a:spAutoFit/>
              </a:bodyPr>
              <a:lstStyle/>
              <a:p>
                <a:r>
                  <a:rPr lang="en-US" dirty="0" smtClean="0">
                    <a:solidFill>
                      <a:srgbClr val="FF0000"/>
                    </a:solidFill>
                    <a:sym typeface="Symbol"/>
                  </a:rPr>
                  <a:t></a:t>
                </a:r>
                <a:r>
                  <a:rPr lang="en-US" dirty="0" smtClean="0">
                    <a:solidFill>
                      <a:srgbClr val="FF0000"/>
                    </a:solidFill>
                    <a:latin typeface="Times New Roman"/>
                    <a:sym typeface="Symbol"/>
                  </a:rPr>
                  <a:t>&gt;1</a:t>
                </a:r>
                <a:endParaRPr lang="en-US" dirty="0">
                  <a:solidFill>
                    <a:srgbClr val="FF0000"/>
                  </a:solidFill>
                  <a:latin typeface="Times New Roman"/>
                </a:endParaRPr>
              </a:p>
            </p:txBody>
          </p:sp>
          <p:sp>
            <p:nvSpPr>
              <p:cNvPr id="74" name="TextBox 73"/>
              <p:cNvSpPr txBox="1"/>
              <p:nvPr/>
            </p:nvSpPr>
            <p:spPr>
              <a:xfrm>
                <a:off x="5715000" y="3581400"/>
                <a:ext cx="685800" cy="400110"/>
              </a:xfrm>
              <a:prstGeom prst="rect">
                <a:avLst/>
              </a:prstGeom>
              <a:noFill/>
            </p:spPr>
            <p:txBody>
              <a:bodyPr wrap="square" rtlCol="0">
                <a:spAutoFit/>
              </a:bodyPr>
              <a:lstStyle/>
              <a:p>
                <a:r>
                  <a:rPr lang="en-US" dirty="0" smtClean="0">
                    <a:solidFill>
                      <a:srgbClr val="0000FF"/>
                    </a:solidFill>
                    <a:sym typeface="Symbol"/>
                  </a:rPr>
                  <a:t></a:t>
                </a:r>
                <a:r>
                  <a:rPr lang="en-US" dirty="0" smtClean="0">
                    <a:solidFill>
                      <a:srgbClr val="0000FF"/>
                    </a:solidFill>
                    <a:latin typeface="Times New Roman"/>
                    <a:sym typeface="Symbol"/>
                  </a:rPr>
                  <a:t>&lt;1</a:t>
                </a:r>
                <a:endParaRPr lang="en-US" dirty="0">
                  <a:solidFill>
                    <a:srgbClr val="0000FF"/>
                  </a:solidFill>
                  <a:latin typeface="Times New Roman"/>
                </a:endParaRPr>
              </a:p>
            </p:txBody>
          </p:sp>
          <p:sp>
            <p:nvSpPr>
              <p:cNvPr id="76" name="Oval 75"/>
              <p:cNvSpPr/>
              <p:nvPr/>
            </p:nvSpPr>
            <p:spPr bwMode="auto">
              <a:xfrm>
                <a:off x="5400040" y="2580640"/>
                <a:ext cx="76200" cy="762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endParaRPr lang="en-US" smtClean="0">
                  <a:solidFill>
                    <a:srgbClr val="000000"/>
                  </a:solidFill>
                </a:endParaRPr>
              </a:p>
            </p:txBody>
          </p:sp>
          <p:sp>
            <p:nvSpPr>
              <p:cNvPr id="77" name="Oval 76"/>
              <p:cNvSpPr/>
              <p:nvPr/>
            </p:nvSpPr>
            <p:spPr bwMode="auto">
              <a:xfrm>
                <a:off x="7574280" y="3840480"/>
                <a:ext cx="76200" cy="762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endParaRPr lang="en-US" smtClean="0">
                  <a:solidFill>
                    <a:srgbClr val="000000"/>
                  </a:solidFill>
                </a:endParaRPr>
              </a:p>
            </p:txBody>
          </p:sp>
          <mc:AlternateContent xmlns:mc="http://schemas.openxmlformats.org/markup-compatibility/2006" xmlns:a14="http://schemas.microsoft.com/office/drawing/2010/main">
            <mc:Choice Requires="a14">
              <p:graphicFrame>
                <p:nvGraphicFramePr>
                  <p:cNvPr id="78" name="Object 32"/>
                  <p:cNvGraphicFramePr>
                    <a:graphicFrameLocks noChangeAspect="1"/>
                  </p:cNvGraphicFramePr>
                  <p:nvPr/>
                </p:nvGraphicFramePr>
                <p:xfrm>
                  <a:off x="5105400" y="2286000"/>
                  <a:ext cx="646113" cy="304800"/>
                </p:xfrm>
                <a:graphic>
                  <a:graphicData uri="http://schemas.openxmlformats.org/presentationml/2006/ole">
                    <mc:AlternateContent>
                      <mc:Choice xmlns:v="urn:schemas-microsoft-com:vml" Requires="v">
                        <p:oleObj spid="_x0000_s243546" name="משוואה" r:id="rId32" imgW="380880" imgH="203040" progId="Equation.3">
                          <p:embed/>
                        </p:oleObj>
                      </mc:Choice>
                      <mc:Fallback>
                        <p:oleObj name="משוואה" r:id="rId32" imgW="380880" imgH="203040" progId="Equation.3">
                          <p:embed/>
                          <p:pic>
                            <p:nvPicPr>
                              <p:cNvPr id="0" name=""/>
                              <p:cNvPicPr>
                                <a:picLocks noChangeAspect="1" noChangeArrowheads="1"/>
                              </p:cNvPicPr>
                              <p:nvPr/>
                            </p:nvPicPr>
                            <p:blipFill>
                              <a:blip r:embed="rId33">
                                <a:extLst>
                                  <a:ext uri="{28A0092B-C50C-407E-A947-70E740481C1C}">
                                    <a14:useLocalDpi val="0"/>
                                  </a:ext>
                                </a:extLst>
                              </a:blip>
                              <a:srcRect/>
                              <a:stretch>
                                <a:fillRect/>
                              </a:stretch>
                            </p:blipFill>
                            <p:spPr bwMode="auto">
                              <a:xfrm>
                                <a:off x="5105400" y="2286000"/>
                                <a:ext cx="646113" cy="304800"/>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78" name="Object 32"/>
                  <p:cNvGraphicFramePr>
                    <a:graphicFrameLocks noChangeAspect="1"/>
                  </p:cNvGraphicFramePr>
                  <p:nvPr/>
                </p:nvGraphicFramePr>
                <p:xfrm>
                  <a:off x="5105400" y="2286000"/>
                  <a:ext cx="646113" cy="304800"/>
                </p:xfrm>
                <a:graphic>
                  <a:graphicData uri="http://schemas.openxmlformats.org/presentationml/2006/ole">
                    <mc:AlternateContent>
                      <mc:Choice xmlns:v="urn:schemas-microsoft-com:vml" Requires="v">
                        <p:oleObj spid="_x0000_s243446" name="משוואה" r:id="rId34" imgW="380880" imgH="203040" progId="Equation.3">
                          <p:embed/>
                        </p:oleObj>
                      </mc:Choice>
                      <mc:Fallback>
                        <p:oleObj name="משוואה" r:id="rId34" imgW="380880" imgH="203040" progId="Equation.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105400" y="2286000"/>
                                <a:ext cx="646113"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79" name="Object 32"/>
                  <p:cNvGraphicFramePr>
                    <a:graphicFrameLocks noChangeAspect="1"/>
                  </p:cNvGraphicFramePr>
                  <p:nvPr/>
                </p:nvGraphicFramePr>
                <p:xfrm>
                  <a:off x="7335838" y="3886200"/>
                  <a:ext cx="603250" cy="304800"/>
                </p:xfrm>
                <a:graphic>
                  <a:graphicData uri="http://schemas.openxmlformats.org/presentationml/2006/ole">
                    <mc:AlternateContent>
                      <mc:Choice xmlns:v="urn:schemas-microsoft-com:vml" Requires="v">
                        <p:oleObj spid="_x0000_s243547" name="משוואה" r:id="rId36" imgW="355320" imgH="203040" progId="Equation.3">
                          <p:embed/>
                        </p:oleObj>
                      </mc:Choice>
                      <mc:Fallback>
                        <p:oleObj name="משוואה" r:id="rId36" imgW="355320" imgH="203040" progId="Equation.3">
                          <p:embed/>
                          <p:pic>
                            <p:nvPicPr>
                              <p:cNvPr id="0" name=""/>
                              <p:cNvPicPr>
                                <a:picLocks noChangeAspect="1" noChangeArrowheads="1"/>
                              </p:cNvPicPr>
                              <p:nvPr/>
                            </p:nvPicPr>
                            <p:blipFill>
                              <a:blip r:embed="rId37">
                                <a:extLst>
                                  <a:ext uri="{28A0092B-C50C-407E-A947-70E740481C1C}">
                                    <a14:useLocalDpi val="0"/>
                                  </a:ext>
                                </a:extLst>
                              </a:blip>
                              <a:srcRect/>
                              <a:stretch>
                                <a:fillRect/>
                              </a:stretch>
                            </p:blipFill>
                            <p:spPr bwMode="auto">
                              <a:xfrm>
                                <a:off x="7335838" y="3886200"/>
                                <a:ext cx="603250" cy="304800"/>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79" name="Object 32"/>
                  <p:cNvGraphicFramePr>
                    <a:graphicFrameLocks noChangeAspect="1"/>
                  </p:cNvGraphicFramePr>
                  <p:nvPr/>
                </p:nvGraphicFramePr>
                <p:xfrm>
                  <a:off x="7335838" y="3886200"/>
                  <a:ext cx="603250" cy="304800"/>
                </p:xfrm>
                <a:graphic>
                  <a:graphicData uri="http://schemas.openxmlformats.org/presentationml/2006/ole">
                    <mc:AlternateContent>
                      <mc:Choice xmlns:v="urn:schemas-microsoft-com:vml" Requires="v">
                        <p:oleObj spid="_x0000_s243447" name="משוואה" r:id="rId38" imgW="355320" imgH="203040" progId="Equation.3">
                          <p:embed/>
                        </p:oleObj>
                      </mc:Choice>
                      <mc:Fallback>
                        <p:oleObj name="משוואה" r:id="rId38" imgW="355320" imgH="203040" progId="Equation.3">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335838" y="3886200"/>
                                <a:ext cx="60325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sp>
            <p:nvSpPr>
              <p:cNvPr id="80" name="TextBox 79"/>
              <p:cNvSpPr txBox="1"/>
              <p:nvPr/>
            </p:nvSpPr>
            <p:spPr>
              <a:xfrm>
                <a:off x="4724400" y="1947446"/>
                <a:ext cx="990600" cy="338554"/>
              </a:xfrm>
              <a:prstGeom prst="rect">
                <a:avLst/>
              </a:prstGeom>
              <a:noFill/>
            </p:spPr>
            <p:txBody>
              <a:bodyPr wrap="square" rtlCol="0">
                <a:spAutoFit/>
              </a:bodyPr>
              <a:lstStyle/>
              <a:p>
                <a:r>
                  <a:rPr lang="en-US" sz="1600" dirty="0" smtClean="0">
                    <a:solidFill>
                      <a:srgbClr val="000000"/>
                    </a:solidFill>
                    <a:latin typeface="Times New Roman"/>
                  </a:rPr>
                  <a:t>(shoot)</a:t>
                </a:r>
                <a:endParaRPr lang="en-US" sz="1600" dirty="0">
                  <a:solidFill>
                    <a:srgbClr val="000000"/>
                  </a:solidFill>
                  <a:latin typeface="Times New Roman"/>
                </a:endParaRPr>
              </a:p>
            </p:txBody>
          </p:sp>
          <p:sp>
            <p:nvSpPr>
              <p:cNvPr id="81" name="TextBox 80"/>
              <p:cNvSpPr txBox="1"/>
              <p:nvPr/>
            </p:nvSpPr>
            <p:spPr>
              <a:xfrm>
                <a:off x="7305040" y="4277360"/>
                <a:ext cx="1193800" cy="338554"/>
              </a:xfrm>
              <a:prstGeom prst="rect">
                <a:avLst/>
              </a:prstGeom>
              <a:noFill/>
            </p:spPr>
            <p:txBody>
              <a:bodyPr wrap="square" rtlCol="0">
                <a:spAutoFit/>
              </a:bodyPr>
              <a:lstStyle/>
              <a:p>
                <a:r>
                  <a:rPr lang="en-US" sz="1600" dirty="0" smtClean="0">
                    <a:solidFill>
                      <a:srgbClr val="000000"/>
                    </a:solidFill>
                    <a:latin typeface="Times New Roman"/>
                  </a:rPr>
                  <a:t>(root/shoot)</a:t>
                </a:r>
                <a:endParaRPr lang="en-US" sz="1600" dirty="0">
                  <a:solidFill>
                    <a:srgbClr val="000000"/>
                  </a:solidFill>
                  <a:latin typeface="Times New Roman"/>
                </a:endParaRPr>
              </a:p>
            </p:txBody>
          </p:sp>
        </p:grpSp>
        <p:sp>
          <p:nvSpPr>
            <p:cNvPr id="82" name="TextBox 81"/>
            <p:cNvSpPr txBox="1"/>
            <p:nvPr/>
          </p:nvSpPr>
          <p:spPr>
            <a:xfrm>
              <a:off x="445625" y="6103203"/>
              <a:ext cx="4607560" cy="584775"/>
            </a:xfrm>
            <a:prstGeom prst="rect">
              <a:avLst/>
            </a:prstGeom>
            <a:noFill/>
          </p:spPr>
          <p:txBody>
            <a:bodyPr wrap="square" rtlCol="0">
              <a:spAutoFit/>
            </a:bodyPr>
            <a:lstStyle/>
            <a:p>
              <a:pPr>
                <a:spcBef>
                  <a:spcPts val="0"/>
                </a:spcBef>
              </a:pPr>
              <a:r>
                <a:rPr lang="en-US" sz="1600" i="1" dirty="0" smtClean="0">
                  <a:solidFill>
                    <a:srgbClr val="000000"/>
                  </a:solidFill>
                  <a:sym typeface="Symbol"/>
                </a:rPr>
                <a:t></a:t>
              </a:r>
              <a:r>
                <a:rPr lang="en-US" sz="1600" dirty="0" smtClean="0">
                  <a:solidFill>
                    <a:srgbClr val="000000"/>
                  </a:solidFill>
                  <a:sym typeface="Symbol"/>
                </a:rPr>
                <a:t> - characterizes the pool of functional groups </a:t>
              </a:r>
              <a:endParaRPr lang="en-US" sz="1600" dirty="0">
                <a:solidFill>
                  <a:srgbClr val="000000"/>
                </a:solidFill>
              </a:endParaRPr>
            </a:p>
          </p:txBody>
        </p:sp>
      </p:grpSp>
    </p:spTree>
    <p:extLst>
      <p:ext uri="{BB962C8B-B14F-4D97-AF65-F5344CB8AC3E}">
        <p14:creationId xmlns:p14="http://schemas.microsoft.com/office/powerpoint/2010/main" val="1384787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97"/>
          <p:cNvSpPr txBox="1">
            <a:spLocks noChangeArrowheads="1"/>
          </p:cNvSpPr>
          <p:nvPr/>
        </p:nvSpPr>
        <p:spPr bwMode="auto">
          <a:xfrm>
            <a:off x="0" y="-1588"/>
            <a:ext cx="8763000" cy="430213"/>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a:t>
            </a:r>
            <a:r>
              <a:rPr lang="en-US" altLang="en-US" sz="2200" b="1" dirty="0">
                <a:solidFill>
                  <a:srgbClr val="AC0000"/>
                </a:solidFill>
              </a:rPr>
              <a:t>Mathematical modeling – upscaling traits to com. </a:t>
            </a:r>
            <a:r>
              <a:rPr lang="en-US" altLang="en-US" sz="2200" b="1" dirty="0" err="1">
                <a:solidFill>
                  <a:srgbClr val="AC0000"/>
                </a:solidFill>
              </a:rPr>
              <a:t>sturcture</a:t>
            </a:r>
            <a:endParaRPr lang="en-US" altLang="en-US" sz="2200" b="1" dirty="0">
              <a:solidFill>
                <a:srgbClr val="AC0000"/>
              </a:solidFill>
            </a:endParaRPr>
          </a:p>
        </p:txBody>
      </p:sp>
      <p:grpSp>
        <p:nvGrpSpPr>
          <p:cNvPr id="2" name="Group 98"/>
          <p:cNvGrpSpPr>
            <a:grpSpLocks/>
          </p:cNvGrpSpPr>
          <p:nvPr/>
        </p:nvGrpSpPr>
        <p:grpSpPr bwMode="auto">
          <a:xfrm>
            <a:off x="8720138" y="0"/>
            <a:ext cx="457200" cy="6858000"/>
            <a:chOff x="5493" y="0"/>
            <a:chExt cx="288" cy="4320"/>
          </a:xfrm>
        </p:grpSpPr>
        <p:sp>
          <p:nvSpPr>
            <p:cNvPr id="19463" name="Rectangle 99"/>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19464" name="Picture 100"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grpSp>
        <p:nvGrpSpPr>
          <p:cNvPr id="7" name="Group 6"/>
          <p:cNvGrpSpPr/>
          <p:nvPr/>
        </p:nvGrpSpPr>
        <p:grpSpPr>
          <a:xfrm>
            <a:off x="346274" y="666690"/>
            <a:ext cx="8373863" cy="3905310"/>
            <a:chOff x="346274" y="2571690"/>
            <a:chExt cx="8373863" cy="3905310"/>
          </a:xfrm>
        </p:grpSpPr>
        <p:grpSp>
          <p:nvGrpSpPr>
            <p:cNvPr id="3" name="Group 2"/>
            <p:cNvGrpSpPr/>
            <p:nvPr/>
          </p:nvGrpSpPr>
          <p:grpSpPr>
            <a:xfrm>
              <a:off x="346274" y="2571690"/>
              <a:ext cx="8373863" cy="3905310"/>
              <a:chOff x="346274" y="2571690"/>
              <a:chExt cx="8373863" cy="3905310"/>
            </a:xfrm>
          </p:grpSpPr>
          <p:sp>
            <p:nvSpPr>
              <p:cNvPr id="41" name="TextBox 40"/>
              <p:cNvSpPr txBox="1"/>
              <p:nvPr/>
            </p:nvSpPr>
            <p:spPr>
              <a:xfrm>
                <a:off x="346274" y="2571690"/>
                <a:ext cx="8373863" cy="400110"/>
              </a:xfrm>
              <a:prstGeom prst="rect">
                <a:avLst/>
              </a:prstGeom>
              <a:noFill/>
            </p:spPr>
            <p:txBody>
              <a:bodyPr wrap="square" rtlCol="0">
                <a:spAutoFit/>
              </a:bodyPr>
              <a:lstStyle/>
              <a:p>
                <a:r>
                  <a:rPr lang="en-US" dirty="0" smtClean="0">
                    <a:solidFill>
                      <a:srgbClr val="000000"/>
                    </a:solidFill>
                  </a:rPr>
                  <a:t>Model equations typically have stationary pulse solutions</a:t>
                </a:r>
                <a:endParaRPr lang="en-US" dirty="0">
                  <a:solidFill>
                    <a:srgbClr val="000000"/>
                  </a:solidFill>
                </a:endParaRPr>
              </a:p>
            </p:txBody>
          </p:sp>
          <p:pic>
            <p:nvPicPr>
              <p:cNvPr id="224894" name="Picture 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193531"/>
                <a:ext cx="3658484" cy="328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6" name="TextBox 35"/>
            <p:cNvSpPr txBox="1"/>
            <p:nvPr/>
          </p:nvSpPr>
          <p:spPr>
            <a:xfrm>
              <a:off x="381000" y="3227219"/>
              <a:ext cx="4102100" cy="2169825"/>
            </a:xfrm>
            <a:prstGeom prst="rect">
              <a:avLst/>
            </a:prstGeom>
            <a:noFill/>
          </p:spPr>
          <p:txBody>
            <a:bodyPr wrap="square" rtlCol="0">
              <a:spAutoFit/>
            </a:bodyPr>
            <a:lstStyle/>
            <a:p>
              <a:pPr>
                <a:spcBef>
                  <a:spcPts val="1800"/>
                </a:spcBef>
              </a:pPr>
              <a:r>
                <a:rPr lang="en-US" dirty="0" smtClean="0">
                  <a:solidFill>
                    <a:srgbClr val="000000"/>
                  </a:solidFill>
                </a:rPr>
                <a:t>Provide information about 3 community-level properties:</a:t>
              </a:r>
            </a:p>
            <a:p>
              <a:pPr marL="457200" indent="-457200">
                <a:spcBef>
                  <a:spcPts val="1800"/>
                </a:spcBef>
                <a:buFontTx/>
                <a:buAutoNum type="arabicPeriod"/>
              </a:pPr>
              <a:r>
                <a:rPr lang="en-US" dirty="0" smtClean="0">
                  <a:solidFill>
                    <a:srgbClr val="000000"/>
                  </a:solidFill>
                </a:rPr>
                <a:t>Functional diversity (width)</a:t>
              </a:r>
            </a:p>
            <a:p>
              <a:pPr marL="457200" indent="-457200">
                <a:buFontTx/>
                <a:buAutoNum type="arabicPeriod"/>
              </a:pPr>
              <a:r>
                <a:rPr lang="en-US" dirty="0" smtClean="0">
                  <a:solidFill>
                    <a:srgbClr val="000000"/>
                  </a:solidFill>
                </a:rPr>
                <a:t>Composition (position)</a:t>
              </a:r>
            </a:p>
            <a:p>
              <a:pPr marL="457200" indent="-457200">
                <a:buFontTx/>
                <a:buAutoNum type="arabicPeriod"/>
              </a:pPr>
              <a:r>
                <a:rPr lang="en-US" dirty="0" smtClean="0">
                  <a:solidFill>
                    <a:srgbClr val="000000"/>
                  </a:solidFill>
                </a:rPr>
                <a:t>Total biomass (area)</a:t>
              </a:r>
              <a:endParaRPr lang="en-US" dirty="0">
                <a:solidFill>
                  <a:srgbClr val="000000"/>
                </a:solidFill>
              </a:endParaRPr>
            </a:p>
          </p:txBody>
        </p:sp>
      </p:grpSp>
      <p:sp>
        <p:nvSpPr>
          <p:cNvPr id="5" name="Rectangle 4"/>
          <p:cNvSpPr/>
          <p:nvPr/>
        </p:nvSpPr>
        <p:spPr>
          <a:xfrm>
            <a:off x="350132" y="4620161"/>
            <a:ext cx="8412868" cy="1015663"/>
          </a:xfrm>
          <a:prstGeom prst="rect">
            <a:avLst/>
          </a:prstGeom>
        </p:spPr>
        <p:txBody>
          <a:bodyPr wrap="square">
            <a:spAutoFit/>
          </a:bodyPr>
          <a:lstStyle/>
          <a:p>
            <a:pPr lvl="0"/>
            <a:r>
              <a:rPr lang="en-US" dirty="0" smtClean="0">
                <a:solidFill>
                  <a:srgbClr val="000000"/>
                </a:solidFill>
              </a:rPr>
              <a:t>Derive additional community-level properties by studying pulse solutions as we vary various parameters, e.g. diversity-precipitation relations.</a:t>
            </a:r>
            <a:endParaRPr lang="en-US" dirty="0">
              <a:solidFill>
                <a:srgbClr val="000000"/>
              </a:solidFill>
            </a:endParaRPr>
          </a:p>
        </p:txBody>
      </p:sp>
      <p:sp>
        <p:nvSpPr>
          <p:cNvPr id="33" name="Rectangle 32"/>
          <p:cNvSpPr/>
          <p:nvPr/>
        </p:nvSpPr>
        <p:spPr>
          <a:xfrm>
            <a:off x="357850" y="5645550"/>
            <a:ext cx="8412868" cy="1015663"/>
          </a:xfrm>
          <a:prstGeom prst="rect">
            <a:avLst/>
          </a:prstGeom>
        </p:spPr>
        <p:txBody>
          <a:bodyPr wrap="square">
            <a:spAutoFit/>
          </a:bodyPr>
          <a:lstStyle/>
          <a:p>
            <a:pPr lvl="0"/>
            <a:r>
              <a:rPr lang="en-US" dirty="0" smtClean="0">
                <a:solidFill>
                  <a:srgbClr val="C00000"/>
                </a:solidFill>
              </a:rPr>
              <a:t>Altogether, a model platform that can be used to  scale up small patch-scale processes to large landscape-scale patterns, and organism-level traits to community-level properties.</a:t>
            </a:r>
            <a:endParaRPr lang="en-US" dirty="0">
              <a:solidFill>
                <a:srgbClr val="C00000"/>
              </a:solidFill>
            </a:endParaRPr>
          </a:p>
        </p:txBody>
      </p:sp>
    </p:spTree>
    <p:extLst>
      <p:ext uri="{BB962C8B-B14F-4D97-AF65-F5344CB8AC3E}">
        <p14:creationId xmlns:p14="http://schemas.microsoft.com/office/powerpoint/2010/main" val="32422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7"/>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a:t>
            </a:r>
            <a:r>
              <a:rPr lang="en-US" altLang="en-US" sz="2200" b="1" dirty="0">
                <a:solidFill>
                  <a:srgbClr val="AC0000"/>
                </a:solidFill>
              </a:rPr>
              <a:t>Pattern-formation – a missing link</a:t>
            </a:r>
          </a:p>
        </p:txBody>
      </p:sp>
      <p:grpSp>
        <p:nvGrpSpPr>
          <p:cNvPr id="2" name="Group 3"/>
          <p:cNvGrpSpPr>
            <a:grpSpLocks/>
          </p:cNvGrpSpPr>
          <p:nvPr/>
        </p:nvGrpSpPr>
        <p:grpSpPr bwMode="auto">
          <a:xfrm>
            <a:off x="8720138" y="0"/>
            <a:ext cx="457200" cy="6858000"/>
            <a:chOff x="5493" y="0"/>
            <a:chExt cx="288" cy="4320"/>
          </a:xfrm>
        </p:grpSpPr>
        <p:sp>
          <p:nvSpPr>
            <p:cNvPr id="26658" name="Rectangle 4"/>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26659" name="Picture 5"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grpSp>
        <p:nvGrpSpPr>
          <p:cNvPr id="3" name="Group 35"/>
          <p:cNvGrpSpPr>
            <a:grpSpLocks/>
          </p:cNvGrpSpPr>
          <p:nvPr/>
        </p:nvGrpSpPr>
        <p:grpSpPr bwMode="auto">
          <a:xfrm>
            <a:off x="2786063" y="2335212"/>
            <a:ext cx="3155950" cy="2008188"/>
            <a:chOff x="2786240" y="2549007"/>
            <a:chExt cx="3155268" cy="2009187"/>
          </a:xfrm>
        </p:grpSpPr>
        <p:grpSp>
          <p:nvGrpSpPr>
            <p:cNvPr id="4" name="Group 25"/>
            <p:cNvGrpSpPr>
              <a:grpSpLocks/>
            </p:cNvGrpSpPr>
            <p:nvPr/>
          </p:nvGrpSpPr>
          <p:grpSpPr bwMode="auto">
            <a:xfrm>
              <a:off x="3085537" y="2836217"/>
              <a:ext cx="2621165" cy="1037000"/>
              <a:chOff x="3563888" y="2595968"/>
              <a:chExt cx="1800200" cy="1152128"/>
            </a:xfrm>
          </p:grpSpPr>
          <p:sp>
            <p:nvSpPr>
              <p:cNvPr id="30" name="TextBox 29"/>
              <p:cNvSpPr txBox="1"/>
              <p:nvPr/>
            </p:nvSpPr>
            <p:spPr>
              <a:xfrm>
                <a:off x="3563888" y="2915923"/>
                <a:ext cx="1800200" cy="444530"/>
              </a:xfrm>
              <a:prstGeom prst="rect">
                <a:avLst/>
              </a:prstGeom>
              <a:noFill/>
              <a:ln>
                <a:noFill/>
              </a:ln>
            </p:spPr>
            <p:txBody>
              <a:bodyPr>
                <a:spAutoFit/>
              </a:bodyPr>
              <a:lstStyle/>
              <a:p>
                <a:pPr algn="ctr">
                  <a:defRPr/>
                </a:pPr>
                <a:r>
                  <a:rPr lang="en-US" dirty="0">
                    <a:ln>
                      <a:solidFill>
                        <a:srgbClr val="000000"/>
                      </a:solidFill>
                    </a:ln>
                    <a:solidFill>
                      <a:srgbClr val="000000"/>
                    </a:solidFill>
                  </a:rPr>
                  <a:t>Pattern formation </a:t>
                </a:r>
              </a:p>
            </p:txBody>
          </p:sp>
          <p:sp>
            <p:nvSpPr>
              <p:cNvPr id="31" name="Oval 30"/>
              <p:cNvSpPr/>
              <p:nvPr/>
            </p:nvSpPr>
            <p:spPr>
              <a:xfrm>
                <a:off x="3564351" y="2596269"/>
                <a:ext cx="1799672" cy="11522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0000"/>
                    </a:solidFill>
                  </a:ln>
                  <a:solidFill>
                    <a:srgbClr val="FFFFFF"/>
                  </a:solidFill>
                </a:endParaRPr>
              </a:p>
            </p:txBody>
          </p:sp>
        </p:grpSp>
        <p:cxnSp>
          <p:nvCxnSpPr>
            <p:cNvPr id="25" name="Straight Arrow Connector 24"/>
            <p:cNvCxnSpPr/>
            <p:nvPr/>
          </p:nvCxnSpPr>
          <p:spPr>
            <a:xfrm flipH="1" flipV="1">
              <a:off x="2786240" y="2549007"/>
              <a:ext cx="450753" cy="481252"/>
            </a:xfrm>
            <a:prstGeom prst="straightConnector1">
              <a:avLst/>
            </a:prstGeom>
            <a:ln w="38100">
              <a:solidFill>
                <a:srgbClr val="0000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359112" y="3949879"/>
              <a:ext cx="0" cy="608315"/>
            </a:xfrm>
            <a:prstGeom prst="straightConnector1">
              <a:avLst/>
            </a:prstGeom>
            <a:ln w="38100">
              <a:solidFill>
                <a:srgbClr val="0000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546305" y="2549007"/>
              <a:ext cx="395203" cy="443133"/>
            </a:xfrm>
            <a:prstGeom prst="straightConnector1">
              <a:avLst/>
            </a:prstGeom>
            <a:ln w="38100">
              <a:solidFill>
                <a:srgbClr val="0000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8" name="Group 37"/>
          <p:cNvGrpSpPr>
            <a:grpSpLocks/>
          </p:cNvGrpSpPr>
          <p:nvPr/>
        </p:nvGrpSpPr>
        <p:grpSpPr bwMode="auto">
          <a:xfrm>
            <a:off x="368300" y="997803"/>
            <a:ext cx="8013700" cy="5124450"/>
            <a:chOff x="368424" y="1219200"/>
            <a:chExt cx="8013576" cy="5123946"/>
          </a:xfrm>
        </p:grpSpPr>
        <p:grpSp>
          <p:nvGrpSpPr>
            <p:cNvPr id="12" name="Group 24"/>
            <p:cNvGrpSpPr>
              <a:grpSpLocks/>
            </p:cNvGrpSpPr>
            <p:nvPr/>
          </p:nvGrpSpPr>
          <p:grpSpPr bwMode="auto">
            <a:xfrm>
              <a:off x="5760834" y="1219200"/>
              <a:ext cx="2621166" cy="1555499"/>
              <a:chOff x="5292080" y="799429"/>
              <a:chExt cx="1800200" cy="1728192"/>
            </a:xfrm>
          </p:grpSpPr>
          <p:sp>
            <p:nvSpPr>
              <p:cNvPr id="34" name="TextBox 2"/>
              <p:cNvSpPr txBox="1"/>
              <p:nvPr/>
            </p:nvSpPr>
            <p:spPr>
              <a:xfrm>
                <a:off x="5292080" y="1179439"/>
                <a:ext cx="1800200" cy="974546"/>
              </a:xfrm>
              <a:prstGeom prst="rect">
                <a:avLst/>
              </a:prstGeom>
              <a:noFill/>
              <a:ln>
                <a:noFill/>
              </a:ln>
            </p:spPr>
            <p:txBody>
              <a:bodyPr>
                <a:spAutoFit/>
              </a:bodyPr>
              <a:lstStyle/>
              <a:p>
                <a:pPr algn="ctr">
                  <a:defRPr/>
                </a:pPr>
                <a:r>
                  <a:rPr lang="en-US" sz="1800" dirty="0">
                    <a:ln>
                      <a:solidFill>
                        <a:srgbClr val="000000">
                          <a:lumMod val="95000"/>
                          <a:lumOff val="5000"/>
                        </a:srgbClr>
                      </a:solidFill>
                    </a:ln>
                    <a:solidFill>
                      <a:srgbClr val="000000"/>
                    </a:solidFill>
                  </a:rPr>
                  <a:t>Ecosystem function</a:t>
                </a:r>
              </a:p>
              <a:p>
                <a:pPr algn="ctr">
                  <a:spcBef>
                    <a:spcPts val="600"/>
                  </a:spcBef>
                  <a:defRPr/>
                </a:pPr>
                <a:r>
                  <a:rPr lang="en-US" sz="1400" dirty="0">
                    <a:ln>
                      <a:solidFill>
                        <a:srgbClr val="000000">
                          <a:lumMod val="95000"/>
                          <a:lumOff val="5000"/>
                        </a:srgbClr>
                      </a:solidFill>
                    </a:ln>
                    <a:solidFill>
                      <a:srgbClr val="000000"/>
                    </a:solidFill>
                  </a:rPr>
                  <a:t>Productivity, resource-use efficiency, resilience</a:t>
                </a:r>
              </a:p>
            </p:txBody>
          </p:sp>
          <p:sp>
            <p:nvSpPr>
              <p:cNvPr id="35" name="Oval 34"/>
              <p:cNvSpPr/>
              <p:nvPr/>
            </p:nvSpPr>
            <p:spPr>
              <a:xfrm>
                <a:off x="5292248" y="799429"/>
                <a:ext cx="1800032" cy="17283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3" name="Group 26"/>
            <p:cNvGrpSpPr>
              <a:grpSpLocks/>
            </p:cNvGrpSpPr>
            <p:nvPr/>
          </p:nvGrpSpPr>
          <p:grpSpPr bwMode="auto">
            <a:xfrm>
              <a:off x="368424" y="1219200"/>
              <a:ext cx="2641393" cy="1555499"/>
              <a:chOff x="1588608" y="799429"/>
              <a:chExt cx="1814092" cy="1728192"/>
            </a:xfrm>
          </p:grpSpPr>
          <p:sp>
            <p:nvSpPr>
              <p:cNvPr id="32" name="TextBox 31"/>
              <p:cNvSpPr txBox="1"/>
              <p:nvPr/>
            </p:nvSpPr>
            <p:spPr>
              <a:xfrm>
                <a:off x="1602500" y="1040181"/>
                <a:ext cx="1800200" cy="1367785"/>
              </a:xfrm>
              <a:prstGeom prst="rect">
                <a:avLst/>
              </a:prstGeom>
              <a:noFill/>
              <a:ln>
                <a:noFill/>
              </a:ln>
            </p:spPr>
            <p:txBody>
              <a:bodyPr>
                <a:spAutoFit/>
              </a:bodyPr>
              <a:lstStyle/>
              <a:p>
                <a:pPr algn="ctr">
                  <a:defRPr/>
                </a:pPr>
                <a:r>
                  <a:rPr lang="en-US" sz="1800" dirty="0">
                    <a:ln>
                      <a:solidFill>
                        <a:srgbClr val="000000">
                          <a:lumMod val="85000"/>
                          <a:lumOff val="15000"/>
                        </a:srgbClr>
                      </a:solidFill>
                    </a:ln>
                    <a:solidFill>
                      <a:srgbClr val="000000"/>
                    </a:solidFill>
                  </a:rPr>
                  <a:t>Biodiversity</a:t>
                </a:r>
              </a:p>
              <a:p>
                <a:pPr algn="ctr">
                  <a:spcBef>
                    <a:spcPts val="0"/>
                  </a:spcBef>
                  <a:defRPr/>
                </a:pPr>
                <a:r>
                  <a:rPr lang="en-US" sz="1400" dirty="0">
                    <a:ln>
                      <a:solidFill>
                        <a:srgbClr val="000000">
                          <a:lumMod val="85000"/>
                          <a:lumOff val="15000"/>
                        </a:srgbClr>
                      </a:solidFill>
                    </a:ln>
                    <a:solidFill>
                      <a:srgbClr val="000000"/>
                    </a:solidFill>
                  </a:rPr>
                  <a:t>Species richness, composition,</a:t>
                </a:r>
              </a:p>
              <a:p>
                <a:pPr algn="ctr">
                  <a:spcBef>
                    <a:spcPts val="0"/>
                  </a:spcBef>
                  <a:defRPr/>
                </a:pPr>
                <a:r>
                  <a:rPr lang="en-US" sz="1400" dirty="0">
                    <a:ln>
                      <a:solidFill>
                        <a:srgbClr val="000000">
                          <a:lumMod val="85000"/>
                          <a:lumOff val="15000"/>
                        </a:srgbClr>
                      </a:solidFill>
                    </a:ln>
                    <a:solidFill>
                      <a:srgbClr val="000000"/>
                    </a:solidFill>
                  </a:rPr>
                  <a:t>interactions, spatial </a:t>
                </a:r>
              </a:p>
              <a:p>
                <a:pPr algn="ctr">
                  <a:spcBef>
                    <a:spcPts val="0"/>
                  </a:spcBef>
                  <a:defRPr/>
                </a:pPr>
                <a:r>
                  <a:rPr lang="en-US" sz="1400" dirty="0">
                    <a:ln>
                      <a:solidFill>
                        <a:srgbClr val="000000">
                          <a:lumMod val="85000"/>
                          <a:lumOff val="15000"/>
                        </a:srgbClr>
                      </a:solidFill>
                    </a:ln>
                    <a:solidFill>
                      <a:srgbClr val="000000"/>
                    </a:solidFill>
                  </a:rPr>
                  <a:t>organization</a:t>
                </a:r>
              </a:p>
            </p:txBody>
          </p:sp>
          <p:sp>
            <p:nvSpPr>
              <p:cNvPr id="33" name="Oval 32"/>
              <p:cNvSpPr/>
              <p:nvPr/>
            </p:nvSpPr>
            <p:spPr>
              <a:xfrm>
                <a:off x="1588608" y="799429"/>
                <a:ext cx="1800033" cy="17283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0000"/>
                    </a:solidFill>
                  </a:ln>
                  <a:solidFill>
                    <a:srgbClr val="FFFFFF"/>
                  </a:solidFill>
                </a:endParaRPr>
              </a:p>
            </p:txBody>
          </p:sp>
        </p:grpSp>
        <p:grpSp>
          <p:nvGrpSpPr>
            <p:cNvPr id="14" name="Group 23"/>
            <p:cNvGrpSpPr>
              <a:grpSpLocks/>
            </p:cNvGrpSpPr>
            <p:nvPr/>
          </p:nvGrpSpPr>
          <p:grpSpPr bwMode="auto">
            <a:xfrm>
              <a:off x="3080260" y="4661413"/>
              <a:ext cx="2626442" cy="1681733"/>
              <a:chOff x="3560264" y="4911831"/>
              <a:chExt cx="1803824" cy="1868440"/>
            </a:xfrm>
          </p:grpSpPr>
          <p:sp>
            <p:nvSpPr>
              <p:cNvPr id="28" name="TextBox 27"/>
              <p:cNvSpPr txBox="1"/>
              <p:nvPr/>
            </p:nvSpPr>
            <p:spPr>
              <a:xfrm>
                <a:off x="3560264" y="5291778"/>
                <a:ext cx="1800200" cy="1213909"/>
              </a:xfrm>
              <a:prstGeom prst="rect">
                <a:avLst/>
              </a:prstGeom>
              <a:noFill/>
              <a:ln>
                <a:noFill/>
              </a:ln>
            </p:spPr>
            <p:txBody>
              <a:bodyPr>
                <a:spAutoFit/>
              </a:bodyPr>
              <a:lstStyle/>
              <a:p>
                <a:pPr algn="ctr">
                  <a:defRPr/>
                </a:pPr>
                <a:r>
                  <a:rPr lang="en-US" sz="1800" dirty="0" err="1">
                    <a:ln>
                      <a:solidFill>
                        <a:srgbClr val="000000">
                          <a:lumMod val="95000"/>
                          <a:lumOff val="5000"/>
                        </a:srgbClr>
                      </a:solidFill>
                    </a:ln>
                    <a:solidFill>
                      <a:srgbClr val="000000"/>
                    </a:solidFill>
                  </a:rPr>
                  <a:t>Abiotic</a:t>
                </a:r>
                <a:r>
                  <a:rPr lang="en-US" sz="1800" dirty="0">
                    <a:ln>
                      <a:solidFill>
                        <a:srgbClr val="000000">
                          <a:lumMod val="95000"/>
                          <a:lumOff val="5000"/>
                        </a:srgbClr>
                      </a:solidFill>
                    </a:ln>
                    <a:solidFill>
                      <a:srgbClr val="000000"/>
                    </a:solidFill>
                  </a:rPr>
                  <a:t> environment</a:t>
                </a:r>
              </a:p>
              <a:p>
                <a:pPr algn="ctr">
                  <a:spcBef>
                    <a:spcPts val="600"/>
                  </a:spcBef>
                  <a:defRPr/>
                </a:pPr>
                <a:r>
                  <a:rPr lang="en-US" sz="1400" dirty="0">
                    <a:ln>
                      <a:solidFill>
                        <a:srgbClr val="000000">
                          <a:lumMod val="95000"/>
                          <a:lumOff val="5000"/>
                        </a:srgbClr>
                      </a:solidFill>
                    </a:ln>
                    <a:solidFill>
                      <a:srgbClr val="000000"/>
                    </a:solidFill>
                  </a:rPr>
                  <a:t>Rainfall,  light , soil-water, nutrients,  disturbances, exogenous heterogeneity</a:t>
                </a:r>
              </a:p>
            </p:txBody>
          </p:sp>
          <p:sp>
            <p:nvSpPr>
              <p:cNvPr id="29" name="Oval 28"/>
              <p:cNvSpPr/>
              <p:nvPr/>
            </p:nvSpPr>
            <p:spPr>
              <a:xfrm>
                <a:off x="3563241" y="4912649"/>
                <a:ext cx="1801123" cy="18676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cxnSp>
          <p:nvCxnSpPr>
            <p:cNvPr id="9" name="Straight Arrow Connector 8"/>
            <p:cNvCxnSpPr/>
            <p:nvPr/>
          </p:nvCxnSpPr>
          <p:spPr>
            <a:xfrm flipH="1" flipV="1">
              <a:off x="1786040" y="2873212"/>
              <a:ext cx="1582713" cy="2009577"/>
            </a:xfrm>
            <a:prstGeom prst="straightConnector1">
              <a:avLst/>
            </a:prstGeom>
            <a:ln w="38100">
              <a:solidFill>
                <a:schemeClr val="tx1">
                  <a:lumMod val="85000"/>
                  <a:lumOff val="15000"/>
                </a:schemeClr>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413421" y="2873212"/>
              <a:ext cx="1582714" cy="2009577"/>
            </a:xfrm>
            <a:prstGeom prst="straightConnector1">
              <a:avLst/>
            </a:prstGeom>
            <a:ln w="38100">
              <a:solidFill>
                <a:schemeClr val="tx1">
                  <a:lumMod val="85000"/>
                  <a:lumOff val="15000"/>
                </a:schemeClr>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073482" y="2095414"/>
              <a:ext cx="2571710" cy="0"/>
            </a:xfrm>
            <a:prstGeom prst="straightConnector1">
              <a:avLst/>
            </a:prstGeom>
            <a:ln w="38100">
              <a:solidFill>
                <a:schemeClr val="tx1">
                  <a:lumMod val="85000"/>
                  <a:lumOff val="15000"/>
                </a:schemeClr>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52400" y="2674204"/>
            <a:ext cx="2743200" cy="1447799"/>
            <a:chOff x="152400" y="3200401"/>
            <a:chExt cx="2743200" cy="1447799"/>
          </a:xfrm>
        </p:grpSpPr>
        <p:sp>
          <p:nvSpPr>
            <p:cNvPr id="38" name="TextBox 37"/>
            <p:cNvSpPr txBox="1"/>
            <p:nvPr/>
          </p:nvSpPr>
          <p:spPr>
            <a:xfrm>
              <a:off x="152400" y="3817203"/>
              <a:ext cx="2286000" cy="830997"/>
            </a:xfrm>
            <a:prstGeom prst="rect">
              <a:avLst/>
            </a:prstGeom>
            <a:noFill/>
          </p:spPr>
          <p:txBody>
            <a:bodyPr wrap="square" rtlCol="0">
              <a:spAutoFit/>
            </a:bodyPr>
            <a:lstStyle/>
            <a:p>
              <a:pPr algn="ctr"/>
              <a:r>
                <a:rPr lang="en-US" sz="1600" dirty="0" smtClean="0">
                  <a:solidFill>
                    <a:srgbClr val="0000FF"/>
                  </a:solidFill>
                </a:rPr>
                <a:t>Changes in inter-specific interactions induced by patterning</a:t>
              </a:r>
              <a:endParaRPr lang="en-US" sz="1600" dirty="0">
                <a:solidFill>
                  <a:srgbClr val="0000FF"/>
                </a:solidFill>
              </a:endParaRPr>
            </a:p>
          </p:txBody>
        </p:sp>
        <p:cxnSp>
          <p:nvCxnSpPr>
            <p:cNvPr id="42" name="Straight Arrow Connector 41"/>
            <p:cNvCxnSpPr>
              <a:stCxn id="38" idx="0"/>
            </p:cNvCxnSpPr>
            <p:nvPr/>
          </p:nvCxnSpPr>
          <p:spPr bwMode="auto">
            <a:xfrm flipV="1">
              <a:off x="1295400" y="3200401"/>
              <a:ext cx="1600200" cy="616802"/>
            </a:xfrm>
            <a:prstGeom prst="straightConnector1">
              <a:avLst/>
            </a:prstGeom>
            <a:noFill/>
            <a:ln w="19050" cap="flat" cmpd="sng" algn="ctr">
              <a:solidFill>
                <a:srgbClr val="0000FF"/>
              </a:solidFill>
              <a:prstDash val="lgDash"/>
              <a:round/>
              <a:headEnd type="none" w="med" len="med"/>
              <a:tailEnd type="arrow"/>
            </a:ln>
            <a:effectLst/>
          </p:spPr>
        </p:cxnSp>
      </p:grpSp>
      <p:grpSp>
        <p:nvGrpSpPr>
          <p:cNvPr id="58" name="Group 57"/>
          <p:cNvGrpSpPr/>
          <p:nvPr/>
        </p:nvGrpSpPr>
        <p:grpSpPr>
          <a:xfrm>
            <a:off x="228600" y="4045803"/>
            <a:ext cx="3886200" cy="1069757"/>
            <a:chOff x="228600" y="4572000"/>
            <a:chExt cx="3886200" cy="1069757"/>
          </a:xfrm>
        </p:grpSpPr>
        <p:sp>
          <p:nvSpPr>
            <p:cNvPr id="36" name="TextBox 35"/>
            <p:cNvSpPr txBox="1"/>
            <p:nvPr/>
          </p:nvSpPr>
          <p:spPr>
            <a:xfrm>
              <a:off x="228600" y="4810760"/>
              <a:ext cx="2057400" cy="830997"/>
            </a:xfrm>
            <a:prstGeom prst="rect">
              <a:avLst/>
            </a:prstGeom>
            <a:noFill/>
          </p:spPr>
          <p:txBody>
            <a:bodyPr wrap="square" rtlCol="0">
              <a:spAutoFit/>
            </a:bodyPr>
            <a:lstStyle/>
            <a:p>
              <a:pPr algn="ctr"/>
              <a:r>
                <a:rPr lang="en-US" sz="1600" dirty="0" smtClean="0">
                  <a:solidFill>
                    <a:srgbClr val="0000FF"/>
                  </a:solidFill>
                </a:rPr>
                <a:t>Vegetation patchiness induced by water stress</a:t>
              </a:r>
              <a:endParaRPr lang="en-US" sz="1600" dirty="0">
                <a:solidFill>
                  <a:srgbClr val="0000FF"/>
                </a:solidFill>
              </a:endParaRPr>
            </a:p>
          </p:txBody>
        </p:sp>
        <p:cxnSp>
          <p:nvCxnSpPr>
            <p:cNvPr id="41" name="Straight Arrow Connector 40"/>
            <p:cNvCxnSpPr/>
            <p:nvPr/>
          </p:nvCxnSpPr>
          <p:spPr bwMode="auto">
            <a:xfrm flipV="1">
              <a:off x="2209800" y="4572000"/>
              <a:ext cx="1905000" cy="381002"/>
            </a:xfrm>
            <a:prstGeom prst="straightConnector1">
              <a:avLst/>
            </a:prstGeom>
            <a:noFill/>
            <a:ln w="19050" cap="flat" cmpd="sng" algn="ctr">
              <a:solidFill>
                <a:srgbClr val="0000FF"/>
              </a:solidFill>
              <a:prstDash val="lgDash"/>
              <a:round/>
              <a:headEnd type="none" w="med" len="med"/>
              <a:tailEnd type="arrow"/>
            </a:ln>
            <a:effectLst/>
          </p:spPr>
        </p:cxnSp>
      </p:grpSp>
      <p:grpSp>
        <p:nvGrpSpPr>
          <p:cNvPr id="62" name="Group 61"/>
          <p:cNvGrpSpPr/>
          <p:nvPr/>
        </p:nvGrpSpPr>
        <p:grpSpPr>
          <a:xfrm>
            <a:off x="4572000" y="4045803"/>
            <a:ext cx="3962400" cy="1066800"/>
            <a:chOff x="4572000" y="4572000"/>
            <a:chExt cx="3962400" cy="1066800"/>
          </a:xfrm>
        </p:grpSpPr>
        <p:sp>
          <p:nvSpPr>
            <p:cNvPr id="37" name="TextBox 36"/>
            <p:cNvSpPr txBox="1"/>
            <p:nvPr/>
          </p:nvSpPr>
          <p:spPr>
            <a:xfrm>
              <a:off x="6629400" y="4807803"/>
              <a:ext cx="1905000" cy="830997"/>
            </a:xfrm>
            <a:prstGeom prst="rect">
              <a:avLst/>
            </a:prstGeom>
            <a:noFill/>
          </p:spPr>
          <p:txBody>
            <a:bodyPr wrap="square" rtlCol="0">
              <a:spAutoFit/>
            </a:bodyPr>
            <a:lstStyle/>
            <a:p>
              <a:pPr algn="ctr"/>
              <a:r>
                <a:rPr lang="en-US" sz="1600" dirty="0" smtClean="0">
                  <a:solidFill>
                    <a:srgbClr val="0000FF"/>
                  </a:solidFill>
                </a:rPr>
                <a:t>Regime shifts : patterned  state </a:t>
              </a:r>
              <a:r>
                <a:rPr lang="en-US" sz="1600" dirty="0" smtClean="0">
                  <a:solidFill>
                    <a:srgbClr val="0000FF"/>
                  </a:solidFill>
                  <a:sym typeface="Symbol"/>
                </a:rPr>
                <a:t> uniform</a:t>
              </a:r>
              <a:r>
                <a:rPr lang="en-US" sz="1600" dirty="0" smtClean="0">
                  <a:solidFill>
                    <a:srgbClr val="0000FF"/>
                  </a:solidFill>
                </a:rPr>
                <a:t> state</a:t>
              </a:r>
              <a:endParaRPr lang="en-US" sz="1600" dirty="0">
                <a:solidFill>
                  <a:srgbClr val="0000FF"/>
                </a:solidFill>
              </a:endParaRPr>
            </a:p>
          </p:txBody>
        </p:sp>
        <p:cxnSp>
          <p:nvCxnSpPr>
            <p:cNvPr id="47" name="Straight Arrow Connector 46"/>
            <p:cNvCxnSpPr/>
            <p:nvPr/>
          </p:nvCxnSpPr>
          <p:spPr bwMode="auto">
            <a:xfrm flipH="1" flipV="1">
              <a:off x="4572000" y="4572000"/>
              <a:ext cx="2057400" cy="381000"/>
            </a:xfrm>
            <a:prstGeom prst="straightConnector1">
              <a:avLst/>
            </a:prstGeom>
            <a:noFill/>
            <a:ln w="19050" cap="flat" cmpd="sng" algn="ctr">
              <a:solidFill>
                <a:srgbClr val="0000FF"/>
              </a:solidFill>
              <a:prstDash val="lgDash"/>
              <a:round/>
              <a:headEnd type="none" w="med" len="med"/>
              <a:tailEnd type="arrow"/>
            </a:ln>
            <a:effectLst/>
          </p:spPr>
        </p:cxnSp>
      </p:grpSp>
      <p:grpSp>
        <p:nvGrpSpPr>
          <p:cNvPr id="60" name="Group 59"/>
          <p:cNvGrpSpPr/>
          <p:nvPr/>
        </p:nvGrpSpPr>
        <p:grpSpPr>
          <a:xfrm>
            <a:off x="5867400" y="2674203"/>
            <a:ext cx="2743200" cy="1447800"/>
            <a:chOff x="5867400" y="3200400"/>
            <a:chExt cx="2743200" cy="1447800"/>
          </a:xfrm>
        </p:grpSpPr>
        <p:sp>
          <p:nvSpPr>
            <p:cNvPr id="39" name="TextBox 38"/>
            <p:cNvSpPr txBox="1"/>
            <p:nvPr/>
          </p:nvSpPr>
          <p:spPr>
            <a:xfrm>
              <a:off x="6629400" y="3817203"/>
              <a:ext cx="1981200" cy="830997"/>
            </a:xfrm>
            <a:prstGeom prst="rect">
              <a:avLst/>
            </a:prstGeom>
            <a:noFill/>
          </p:spPr>
          <p:txBody>
            <a:bodyPr wrap="square" rtlCol="0">
              <a:spAutoFit/>
            </a:bodyPr>
            <a:lstStyle/>
            <a:p>
              <a:pPr algn="ctr"/>
              <a:r>
                <a:rPr lang="en-US" sz="1600" dirty="0" smtClean="0">
                  <a:solidFill>
                    <a:srgbClr val="0000FF"/>
                  </a:solidFill>
                </a:rPr>
                <a:t>Restoration of degraded areas by water harvesting</a:t>
              </a:r>
              <a:endParaRPr lang="en-US" sz="1600" dirty="0">
                <a:solidFill>
                  <a:srgbClr val="0000FF"/>
                </a:solidFill>
              </a:endParaRPr>
            </a:p>
          </p:txBody>
        </p:sp>
        <p:cxnSp>
          <p:nvCxnSpPr>
            <p:cNvPr id="56" name="Straight Arrow Connector 55"/>
            <p:cNvCxnSpPr/>
            <p:nvPr/>
          </p:nvCxnSpPr>
          <p:spPr bwMode="auto">
            <a:xfrm flipH="1" flipV="1">
              <a:off x="5867400" y="3200400"/>
              <a:ext cx="1828800" cy="609599"/>
            </a:xfrm>
            <a:prstGeom prst="straightConnector1">
              <a:avLst/>
            </a:prstGeom>
            <a:noFill/>
            <a:ln w="19050" cap="flat" cmpd="sng" algn="ctr">
              <a:solidFill>
                <a:srgbClr val="0000FF"/>
              </a:solidFill>
              <a:prstDash val="lgDash"/>
              <a:round/>
              <a:headEnd type="none" w="med" len="med"/>
              <a:tailEnd type="arrow"/>
            </a:ln>
            <a:effectLst/>
          </p:spPr>
        </p:cxnSp>
      </p:grpSp>
    </p:spTree>
    <p:extLst>
      <p:ext uri="{BB962C8B-B14F-4D97-AF65-F5344CB8AC3E}">
        <p14:creationId xmlns:p14="http://schemas.microsoft.com/office/powerpoint/2010/main" val="151699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dissolv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dissolv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dissolve">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dissolve">
                                      <p:cBhvr>
                                        <p:cTn id="2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201613" y="2198688"/>
            <a:ext cx="358775" cy="244475"/>
          </a:xfrm>
          <a:prstGeom prst="rect">
            <a:avLst/>
          </a:prstGeom>
          <a:noFill/>
          <a:ln w="9525">
            <a:noFill/>
            <a:miter lim="800000"/>
            <a:headEnd/>
            <a:tailEnd/>
          </a:ln>
        </p:spPr>
        <p:txBody>
          <a:bodyPr wrap="none" anchor="ctr">
            <a:spAutoFit/>
          </a:bodyPr>
          <a:lstStyle/>
          <a:p>
            <a:pPr algn="just">
              <a:spcBef>
                <a:spcPct val="0"/>
              </a:spcBef>
            </a:pPr>
            <a:r>
              <a:rPr lang="en-US" sz="1000">
                <a:solidFill>
                  <a:srgbClr val="FF0000"/>
                </a:solidFill>
                <a:latin typeface="Arial" pitchFamily="34" charset="0"/>
                <a:ea typeface="Times New Roman" pitchFamily="18" charset="0"/>
                <a:cs typeface="Guttman David" pitchFamily="2" charset="-79"/>
              </a:rPr>
              <a:t>     </a:t>
            </a:r>
            <a:endParaRPr lang="en-US" sz="2400">
              <a:latin typeface="Times New Roman (Hebrew)" pitchFamily="26" charset="0"/>
              <a:ea typeface="Times New Roman" pitchFamily="18" charset="0"/>
              <a:cs typeface="Guttman David" pitchFamily="2" charset="-79"/>
            </a:endParaRPr>
          </a:p>
        </p:txBody>
      </p:sp>
      <p:grpSp>
        <p:nvGrpSpPr>
          <p:cNvPr id="4" name="Group 9"/>
          <p:cNvGrpSpPr>
            <a:grpSpLocks/>
          </p:cNvGrpSpPr>
          <p:nvPr/>
        </p:nvGrpSpPr>
        <p:grpSpPr bwMode="auto">
          <a:xfrm>
            <a:off x="8739850" y="0"/>
            <a:ext cx="457200" cy="6858000"/>
            <a:chOff x="5493" y="0"/>
            <a:chExt cx="288" cy="4320"/>
          </a:xfrm>
        </p:grpSpPr>
        <p:sp>
          <p:nvSpPr>
            <p:cNvPr id="4148" name="Rectangle 10"/>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4149" name="Picture 11"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4104" name="Text Box 54"/>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pPr lvl="0"/>
            <a:r>
              <a:rPr lang="en-US" altLang="en-US" sz="2200" b="1" dirty="0">
                <a:solidFill>
                  <a:srgbClr val="AC0000"/>
                </a:solidFill>
              </a:rPr>
              <a:t> </a:t>
            </a:r>
            <a:r>
              <a:rPr lang="en-US" altLang="en-US" sz="2200" b="1" dirty="0" smtClean="0">
                <a:solidFill>
                  <a:srgbClr val="AC0000"/>
                </a:solidFill>
              </a:rPr>
              <a:t> </a:t>
            </a:r>
            <a:r>
              <a:rPr lang="en-US" altLang="en-US" sz="2200" b="1" dirty="0">
                <a:solidFill>
                  <a:srgbClr val="AC0000"/>
                </a:solidFill>
              </a:rPr>
              <a:t>Pattern-formation – a missing </a:t>
            </a:r>
            <a:r>
              <a:rPr lang="en-US" altLang="en-US" sz="2200" b="1" dirty="0" smtClean="0">
                <a:solidFill>
                  <a:srgbClr val="AC0000"/>
                </a:solidFill>
              </a:rPr>
              <a:t>link in biodiversity studies</a:t>
            </a:r>
            <a:endParaRPr lang="en-US" altLang="en-US" sz="2200" b="1" dirty="0">
              <a:solidFill>
                <a:srgbClr val="AC0000"/>
              </a:solidFill>
            </a:endParaRPr>
          </a:p>
        </p:txBody>
      </p:sp>
      <p:sp>
        <p:nvSpPr>
          <p:cNvPr id="127" name="Rectangle 126"/>
          <p:cNvSpPr/>
          <p:nvPr/>
        </p:nvSpPr>
        <p:spPr>
          <a:xfrm>
            <a:off x="381000" y="1258431"/>
            <a:ext cx="8305800" cy="2246769"/>
          </a:xfrm>
          <a:prstGeom prst="rect">
            <a:avLst/>
          </a:prstGeom>
        </p:spPr>
        <p:txBody>
          <a:bodyPr wrap="square">
            <a:spAutoFit/>
          </a:bodyPr>
          <a:lstStyle/>
          <a:p>
            <a:pPr marL="457200" indent="-457200">
              <a:spcBef>
                <a:spcPts val="0"/>
              </a:spcBef>
              <a:buFont typeface="+mj-lt"/>
              <a:buAutoNum type="arabicPeriod"/>
            </a:pPr>
            <a:r>
              <a:rPr lang="en-US" dirty="0" smtClean="0"/>
              <a:t>The prevailing life forms in </a:t>
            </a:r>
            <a:r>
              <a:rPr lang="en-US" dirty="0" err="1" smtClean="0"/>
              <a:t>drylands</a:t>
            </a:r>
            <a:r>
              <a:rPr lang="en-US" dirty="0" smtClean="0"/>
              <a:t> are woody (shrubs) and herbaceous vegetation.</a:t>
            </a:r>
          </a:p>
          <a:p>
            <a:pPr marL="457200" indent="-457200">
              <a:spcBef>
                <a:spcPts val="0"/>
              </a:spcBef>
              <a:buFont typeface="+mj-lt"/>
              <a:buAutoNum type="arabicPeriod"/>
            </a:pPr>
            <a:r>
              <a:rPr lang="en-US" dirty="0" smtClean="0"/>
              <a:t>Quite often, the diversity of herbaceous vegetation far exceeds that of woody vegetation.</a:t>
            </a:r>
          </a:p>
          <a:p>
            <a:pPr marL="457200" indent="-457200">
              <a:spcBef>
                <a:spcPts val="0"/>
              </a:spcBef>
              <a:buFont typeface="+mj-lt"/>
              <a:buAutoNum type="arabicPeriod"/>
            </a:pPr>
            <a:r>
              <a:rPr lang="en-US" dirty="0" smtClean="0"/>
              <a:t>Quite often, only the woody species is pattern forming</a:t>
            </a:r>
          </a:p>
          <a:p>
            <a:pPr marL="457200" indent="-457200">
              <a:spcBef>
                <a:spcPts val="0"/>
              </a:spcBef>
              <a:buFont typeface="+mj-lt"/>
              <a:buAutoNum type="arabicPeriod"/>
            </a:pPr>
            <a:r>
              <a:rPr lang="en-US" dirty="0" smtClean="0"/>
              <a:t>The question is often how does a pattern-forming woody species affect the diversity of herbaceous vegetation?</a:t>
            </a:r>
          </a:p>
        </p:txBody>
      </p:sp>
      <p:pic>
        <p:nvPicPr>
          <p:cNvPr id="225282" name="Picture 2" descr="D:\My Pictures\גליל אפריל 07\DSC0849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645" b="28673"/>
          <a:stretch/>
        </p:blipFill>
        <p:spPr bwMode="auto">
          <a:xfrm>
            <a:off x="457200" y="3810000"/>
            <a:ext cx="8006672"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4800" y="666690"/>
            <a:ext cx="8458200" cy="400110"/>
          </a:xfrm>
          <a:prstGeom prst="rect">
            <a:avLst/>
          </a:prstGeom>
          <a:noFill/>
        </p:spPr>
        <p:txBody>
          <a:bodyPr wrap="square" rtlCol="0">
            <a:spAutoFit/>
          </a:bodyPr>
          <a:lstStyle/>
          <a:p>
            <a:r>
              <a:rPr lang="en-US" dirty="0" smtClean="0">
                <a:solidFill>
                  <a:srgbClr val="C00000"/>
                </a:solidFill>
              </a:rPr>
              <a:t>Woody-herbaceous ecosystems</a:t>
            </a:r>
            <a:endParaRPr lang="en-US" dirty="0">
              <a:solidFill>
                <a:srgbClr val="C00000"/>
              </a:solidFill>
            </a:endParaRPr>
          </a:p>
        </p:txBody>
      </p:sp>
    </p:spTree>
    <p:extLst>
      <p:ext uri="{BB962C8B-B14F-4D97-AF65-F5344CB8AC3E}">
        <p14:creationId xmlns:p14="http://schemas.microsoft.com/office/powerpoint/2010/main" val="4126297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76200" y="2122488"/>
            <a:ext cx="358775" cy="244475"/>
          </a:xfrm>
          <a:prstGeom prst="rect">
            <a:avLst/>
          </a:prstGeom>
          <a:noFill/>
          <a:ln w="9525">
            <a:noFill/>
            <a:miter lim="800000"/>
            <a:headEnd/>
            <a:tailEnd/>
          </a:ln>
        </p:spPr>
        <p:txBody>
          <a:bodyPr wrap="none" anchor="ctr">
            <a:spAutoFit/>
          </a:bodyPr>
          <a:lstStyle/>
          <a:p>
            <a:pPr algn="just">
              <a:spcBef>
                <a:spcPct val="0"/>
              </a:spcBef>
            </a:pPr>
            <a:r>
              <a:rPr lang="en-US" sz="1000" dirty="0">
                <a:solidFill>
                  <a:srgbClr val="FF0000"/>
                </a:solidFill>
                <a:latin typeface="Arial" pitchFamily="34" charset="0"/>
                <a:ea typeface="Times New Roman" pitchFamily="18" charset="0"/>
                <a:cs typeface="Guttman David" pitchFamily="2" charset="-79"/>
              </a:rPr>
              <a:t>     </a:t>
            </a:r>
            <a:endParaRPr lang="en-US" sz="2400" dirty="0">
              <a:solidFill>
                <a:srgbClr val="000000"/>
              </a:solidFill>
              <a:latin typeface="Times New Roman (Hebrew)" pitchFamily="26" charset="0"/>
              <a:ea typeface="Times New Roman" pitchFamily="18" charset="0"/>
              <a:cs typeface="Guttman David" pitchFamily="2" charset="-79"/>
            </a:endParaRPr>
          </a:p>
        </p:txBody>
      </p:sp>
      <p:grpSp>
        <p:nvGrpSpPr>
          <p:cNvPr id="2" name="Group 9"/>
          <p:cNvGrpSpPr>
            <a:grpSpLocks/>
          </p:cNvGrpSpPr>
          <p:nvPr/>
        </p:nvGrpSpPr>
        <p:grpSpPr bwMode="auto">
          <a:xfrm>
            <a:off x="8739850" y="0"/>
            <a:ext cx="457200" cy="6858000"/>
            <a:chOff x="5493" y="0"/>
            <a:chExt cx="288" cy="4320"/>
          </a:xfrm>
        </p:grpSpPr>
        <p:sp>
          <p:nvSpPr>
            <p:cNvPr id="4148" name="Rectangle 10"/>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4149" name="Picture 11"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4104" name="Text Box 54"/>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a:t>
            </a:r>
            <a:r>
              <a:rPr lang="en-US" altLang="en-US" sz="2200" b="1" dirty="0">
                <a:solidFill>
                  <a:srgbClr val="AC0000"/>
                </a:solidFill>
              </a:rPr>
              <a:t>Pattern-formation – a missing link in biodiversity studies</a:t>
            </a:r>
          </a:p>
        </p:txBody>
      </p:sp>
      <mc:AlternateContent xmlns:mc="http://schemas.openxmlformats.org/markup-compatibility/2006" xmlns:a14="http://schemas.microsoft.com/office/drawing/2010/main">
        <mc:Choice Requires="a14">
          <p:sp>
            <p:nvSpPr>
              <p:cNvPr id="83" name="TextBox 82"/>
              <p:cNvSpPr txBox="1"/>
              <p:nvPr/>
            </p:nvSpPr>
            <p:spPr>
              <a:xfrm>
                <a:off x="255586" y="609600"/>
                <a:ext cx="8507413" cy="1015663"/>
              </a:xfrm>
              <a:prstGeom prst="rect">
                <a:avLst/>
              </a:prstGeom>
              <a:noFill/>
            </p:spPr>
            <p:txBody>
              <a:bodyPr wrap="square" rtlCol="0">
                <a:spAutoFit/>
              </a:bodyPr>
              <a:lstStyle/>
              <a:p>
                <a:pPr>
                  <a:spcBef>
                    <a:spcPts val="0"/>
                  </a:spcBef>
                </a:pPr>
                <a:r>
                  <a:rPr lang="en-US" dirty="0" smtClean="0">
                    <a:solidFill>
                      <a:srgbClr val="000000"/>
                    </a:solidFill>
                  </a:rPr>
                  <a:t>Consider first the model for two life forms, </a:t>
                </a:r>
                <a14:m>
                  <m:oMath xmlns:m="http://schemas.openxmlformats.org/officeDocument/2006/math">
                    <m:sSub>
                      <m:sSubPr>
                        <m:ctrlPr>
                          <a:rPr lang="en-US" i="1" dirty="0">
                            <a:solidFill>
                              <a:srgbClr val="000000"/>
                            </a:solidFill>
                            <a:latin typeface="Cambria Math"/>
                          </a:rPr>
                        </m:ctrlPr>
                      </m:sSubPr>
                      <m:e>
                        <m:r>
                          <a:rPr lang="en-US" b="0" i="1" dirty="0" smtClean="0">
                            <a:solidFill>
                              <a:srgbClr val="000000"/>
                            </a:solidFill>
                            <a:latin typeface="Cambria Math"/>
                          </a:rPr>
                          <m:t> </m:t>
                        </m:r>
                        <m:r>
                          <a:rPr lang="en-US" i="1" dirty="0">
                            <a:solidFill>
                              <a:srgbClr val="000000"/>
                            </a:solidFill>
                            <a:latin typeface="Cambria Math"/>
                          </a:rPr>
                          <m:t>𝐵</m:t>
                        </m:r>
                      </m:e>
                      <m:sub>
                        <m:r>
                          <a:rPr lang="en-US" i="1" dirty="0">
                            <a:solidFill>
                              <a:srgbClr val="000000"/>
                            </a:solidFill>
                            <a:latin typeface="Cambria Math"/>
                          </a:rPr>
                          <m:t>1</m:t>
                        </m:r>
                      </m:sub>
                    </m:sSub>
                  </m:oMath>
                </a14:m>
                <a:r>
                  <a:rPr lang="en-US" dirty="0">
                    <a:solidFill>
                      <a:srgbClr val="000000"/>
                    </a:solidFill>
                  </a:rPr>
                  <a:t> </a:t>
                </a:r>
                <a:r>
                  <a:rPr lang="en-US" dirty="0" smtClean="0">
                    <a:solidFill>
                      <a:srgbClr val="000000"/>
                    </a:solidFill>
                  </a:rPr>
                  <a:t>- woody  and  </a:t>
                </a:r>
                <a14:m>
                  <m:oMath xmlns:m="http://schemas.openxmlformats.org/officeDocument/2006/math">
                    <m:sSub>
                      <m:sSubPr>
                        <m:ctrlPr>
                          <a:rPr lang="en-US" i="1" dirty="0">
                            <a:solidFill>
                              <a:srgbClr val="000000"/>
                            </a:solidFill>
                            <a:latin typeface="Cambria Math"/>
                          </a:rPr>
                        </m:ctrlPr>
                      </m:sSubPr>
                      <m:e>
                        <m:r>
                          <a:rPr lang="en-US" i="1" dirty="0">
                            <a:solidFill>
                              <a:srgbClr val="000000"/>
                            </a:solidFill>
                            <a:latin typeface="Cambria Math"/>
                          </a:rPr>
                          <m:t>𝐵</m:t>
                        </m:r>
                      </m:e>
                      <m:sub>
                        <m:r>
                          <a:rPr lang="en-US" i="1" dirty="0">
                            <a:solidFill>
                              <a:srgbClr val="000000"/>
                            </a:solidFill>
                            <a:latin typeface="Cambria Math"/>
                          </a:rPr>
                          <m:t>2</m:t>
                        </m:r>
                      </m:sub>
                    </m:sSub>
                  </m:oMath>
                </a14:m>
                <a:r>
                  <a:rPr lang="en-US" dirty="0">
                    <a:solidFill>
                      <a:srgbClr val="000000"/>
                    </a:solidFill>
                  </a:rPr>
                  <a:t> -  </a:t>
                </a:r>
                <a:r>
                  <a:rPr lang="en-US" dirty="0" smtClean="0">
                    <a:solidFill>
                      <a:srgbClr val="000000"/>
                    </a:solidFill>
                  </a:rPr>
                  <a:t>herbaceous</a:t>
                </a:r>
                <a:r>
                  <a:rPr lang="en-US" dirty="0">
                    <a:solidFill>
                      <a:srgbClr val="000000"/>
                    </a:solidFill>
                  </a:rPr>
                  <a:t> </a:t>
                </a:r>
                <a:r>
                  <a:rPr lang="en-US" dirty="0" smtClean="0">
                    <a:solidFill>
                      <a:srgbClr val="000000"/>
                    </a:solidFill>
                  </a:rPr>
                  <a:t> (or </a:t>
                </a:r>
                <a14:m>
                  <m:oMath xmlns:m="http://schemas.openxmlformats.org/officeDocument/2006/math">
                    <m:sSub>
                      <m:sSubPr>
                        <m:ctrlPr>
                          <a:rPr lang="en-US" i="1" dirty="0">
                            <a:solidFill>
                              <a:srgbClr val="000000"/>
                            </a:solidFill>
                            <a:latin typeface="Cambria Math"/>
                          </a:rPr>
                        </m:ctrlPr>
                      </m:sSubPr>
                      <m:e>
                        <m:r>
                          <a:rPr lang="en-US" i="1" dirty="0">
                            <a:solidFill>
                              <a:srgbClr val="000000"/>
                            </a:solidFill>
                            <a:latin typeface="Cambria Math"/>
                          </a:rPr>
                          <m:t> </m:t>
                        </m:r>
                        <m:r>
                          <a:rPr lang="en-US" b="0" i="1" dirty="0" smtClean="0">
                            <a:solidFill>
                              <a:srgbClr val="000000"/>
                            </a:solidFill>
                            <a:latin typeface="Cambria Math"/>
                          </a:rPr>
                          <m:t>𝑏</m:t>
                        </m:r>
                      </m:e>
                      <m:sub>
                        <m:r>
                          <a:rPr lang="en-US" i="1" dirty="0">
                            <a:solidFill>
                              <a:srgbClr val="000000"/>
                            </a:solidFill>
                            <a:latin typeface="Cambria Math"/>
                          </a:rPr>
                          <m:t>1</m:t>
                        </m:r>
                      </m:sub>
                    </m:sSub>
                    <m:r>
                      <a:rPr lang="en-US" b="0" i="1" dirty="0" smtClean="0">
                        <a:solidFill>
                          <a:srgbClr val="000000"/>
                        </a:solidFill>
                        <a:latin typeface="Cambria Math"/>
                      </a:rPr>
                      <m:t>, </m:t>
                    </m:r>
                    <m:sSub>
                      <m:sSubPr>
                        <m:ctrlPr>
                          <a:rPr lang="en-US" b="0" i="1" dirty="0" smtClean="0">
                            <a:solidFill>
                              <a:srgbClr val="000000"/>
                            </a:solidFill>
                            <a:latin typeface="Cambria Math"/>
                          </a:rPr>
                        </m:ctrlPr>
                      </m:sSubPr>
                      <m:e>
                        <m:r>
                          <a:rPr lang="en-US" b="0" i="1" dirty="0" smtClean="0">
                            <a:solidFill>
                              <a:srgbClr val="000000"/>
                            </a:solidFill>
                            <a:latin typeface="Cambria Math"/>
                          </a:rPr>
                          <m:t>𝑏</m:t>
                        </m:r>
                      </m:e>
                      <m:sub>
                        <m:r>
                          <a:rPr lang="en-US" b="0" i="1" dirty="0" smtClean="0">
                            <a:solidFill>
                              <a:srgbClr val="000000"/>
                            </a:solidFill>
                            <a:latin typeface="Cambria Math"/>
                          </a:rPr>
                          <m:t>2</m:t>
                        </m:r>
                      </m:sub>
                    </m:sSub>
                  </m:oMath>
                </a14:m>
                <a:r>
                  <a:rPr lang="en-US" dirty="0" smtClean="0">
                    <a:solidFill>
                      <a:srgbClr val="000000"/>
                    </a:solidFill>
                  </a:rPr>
                  <a:t> </a:t>
                </a:r>
                <a:r>
                  <a:rPr lang="en-US" dirty="0">
                    <a:solidFill>
                      <a:srgbClr val="000000"/>
                    </a:solidFill>
                  </a:rPr>
                  <a:t>in dimensionless </a:t>
                </a:r>
                <a:r>
                  <a:rPr lang="en-US" dirty="0" smtClean="0">
                    <a:solidFill>
                      <a:srgbClr val="000000"/>
                    </a:solidFill>
                  </a:rPr>
                  <a:t>forms)</a:t>
                </a:r>
                <a:r>
                  <a:rPr lang="en-US" sz="1400" dirty="0" smtClean="0">
                    <a:solidFill>
                      <a:srgbClr val="000000"/>
                    </a:solidFill>
                  </a:rPr>
                  <a:t> </a:t>
                </a:r>
              </a:p>
              <a:p>
                <a:pPr>
                  <a:spcBef>
                    <a:spcPts val="0"/>
                  </a:spcBef>
                </a:pPr>
                <a:r>
                  <a:rPr lang="en-US" sz="1400" dirty="0" smtClean="0">
                    <a:solidFill>
                      <a:srgbClr val="000000"/>
                    </a:solidFill>
                  </a:rPr>
                  <a:t>(Gilad, </a:t>
                </a:r>
                <a:r>
                  <a:rPr lang="en-US" sz="1400" dirty="0" err="1" smtClean="0">
                    <a:solidFill>
                      <a:srgbClr val="000000"/>
                    </a:solidFill>
                  </a:rPr>
                  <a:t>Shachak</a:t>
                </a:r>
                <a:r>
                  <a:rPr lang="en-US" sz="1400" dirty="0" smtClean="0">
                    <a:solidFill>
                      <a:srgbClr val="000000"/>
                    </a:solidFill>
                  </a:rPr>
                  <a:t>, Meron, TPB 2007)</a:t>
                </a:r>
                <a:r>
                  <a:rPr lang="en-US" dirty="0">
                    <a:solidFill>
                      <a:srgbClr val="000000"/>
                    </a:solidFill>
                  </a:rPr>
                  <a:t>.</a:t>
                </a:r>
              </a:p>
            </p:txBody>
          </p:sp>
        </mc:Choice>
        <mc:Fallback xmlns="">
          <p:sp>
            <p:nvSpPr>
              <p:cNvPr id="83" name="TextBox 82"/>
              <p:cNvSpPr txBox="1">
                <a:spLocks noRot="1" noChangeAspect="1" noMove="1" noResize="1" noEditPoints="1" noAdjustHandles="1" noChangeArrowheads="1" noChangeShapeType="1" noTextEdit="1"/>
              </p:cNvSpPr>
              <p:nvPr/>
            </p:nvSpPr>
            <p:spPr>
              <a:xfrm>
                <a:off x="255586" y="609600"/>
                <a:ext cx="8507413" cy="1015663"/>
              </a:xfrm>
              <a:prstGeom prst="rect">
                <a:avLst/>
              </a:prstGeom>
              <a:blipFill rotWithShape="1">
                <a:blip r:embed="rId4"/>
                <a:stretch>
                  <a:fillRect l="-789" t="-2994" b="-9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55587" y="1699922"/>
                <a:ext cx="8229600" cy="1477328"/>
              </a:xfrm>
              <a:prstGeom prst="rect">
                <a:avLst/>
              </a:prstGeom>
            </p:spPr>
            <p:txBody>
              <a:bodyPr wrap="square">
                <a:spAutoFit/>
              </a:bodyPr>
              <a:lstStyle/>
              <a:p>
                <a:pPr>
                  <a:spcAft>
                    <a:spcPts val="600"/>
                  </a:spcAft>
                </a:pPr>
                <a:r>
                  <a:rPr lang="en-US" dirty="0" smtClean="0"/>
                  <a:t>Distinguish between them by choosing:</a:t>
                </a:r>
              </a:p>
              <a:p>
                <a:pPr>
                  <a:spcBef>
                    <a:spcPts val="0"/>
                  </a:spcBef>
                  <a:spcAft>
                    <a:spcPts val="300"/>
                  </a:spcAft>
                </a:pPr>
                <a14:m>
                  <m:oMath xmlns:m="http://schemas.openxmlformats.org/officeDocument/2006/math">
                    <m:sSub>
                      <m:sSubPr>
                        <m:ctrlPr>
                          <a:rPr lang="en-US" b="0" i="1" smtClean="0">
                            <a:latin typeface="Cambria Math"/>
                          </a:rPr>
                        </m:ctrlPr>
                      </m:sSubPr>
                      <m:e>
                        <m:r>
                          <a:rPr lang="en-US" b="0" i="1" smtClean="0">
                            <a:latin typeface="Cambria Math"/>
                          </a:rPr>
                          <m:t>𝐾</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𝐾</m:t>
                        </m:r>
                      </m:e>
                      <m:sub>
                        <m:r>
                          <a:rPr lang="en-US" b="0" i="1" smtClean="0">
                            <a:latin typeface="Cambria Math"/>
                          </a:rPr>
                          <m:t>2</m:t>
                        </m:r>
                      </m:sub>
                    </m:sSub>
                  </m:oMath>
                </a14:m>
                <a:r>
                  <a:rPr lang="en-US" dirty="0" smtClean="0"/>
                  <a:t> </a:t>
                </a:r>
                <a:r>
                  <a:rPr lang="en-US" sz="1800" dirty="0" smtClean="0"/>
                  <a:t>(order of magnitude difference in maximum </a:t>
                </a:r>
                <a:r>
                  <a:rPr lang="en-US" sz="1800" dirty="0"/>
                  <a:t>standing </a:t>
                </a:r>
                <a:r>
                  <a:rPr lang="en-US" sz="1800" dirty="0" smtClean="0"/>
                  <a:t>biomass)</a:t>
                </a:r>
              </a:p>
              <a:p>
                <a:pPr>
                  <a:spcBef>
                    <a:spcPts val="0"/>
                  </a:spcBef>
                  <a:spcAft>
                    <a:spcPts val="300"/>
                  </a:spcAft>
                </a:pPr>
                <a14:m>
                  <m:oMath xmlns:m="http://schemas.openxmlformats.org/officeDocument/2006/math">
                    <m:sSub>
                      <m:sSubPr>
                        <m:ctrlPr>
                          <a:rPr lang="en-US" b="0" i="1" smtClean="0">
                            <a:latin typeface="Cambria Math"/>
                          </a:rPr>
                        </m:ctrlPr>
                      </m:sSubPr>
                      <m:e>
                        <m:r>
                          <m:rPr>
                            <m:sty m:val="p"/>
                          </m:rPr>
                          <a:rPr lang="en-US" b="0" i="0" smtClean="0">
                            <a:latin typeface="Cambria Math"/>
                          </a:rPr>
                          <m:t>Λ</m:t>
                        </m:r>
                      </m:e>
                      <m:sub>
                        <m:r>
                          <a:rPr lang="en-US" b="0" i="1" smtClean="0">
                            <a:latin typeface="Cambria Math"/>
                          </a:rPr>
                          <m:t>2</m:t>
                        </m:r>
                      </m:sub>
                    </m:sSub>
                    <m:r>
                      <a:rPr lang="en-US" b="0" i="1" smtClean="0">
                        <a:latin typeface="Cambria Math"/>
                      </a:rPr>
                      <m:t>&gt;</m:t>
                    </m:r>
                    <m:sSub>
                      <m:sSubPr>
                        <m:ctrlPr>
                          <a:rPr lang="en-US" b="0" i="1" smtClean="0">
                            <a:latin typeface="Cambria Math"/>
                          </a:rPr>
                        </m:ctrlPr>
                      </m:sSubPr>
                      <m:e>
                        <m:r>
                          <m:rPr>
                            <m:sty m:val="p"/>
                          </m:rPr>
                          <a:rPr lang="en-US" b="0" i="0" smtClean="0">
                            <a:latin typeface="Cambria Math"/>
                          </a:rPr>
                          <m:t>Λ</m:t>
                        </m:r>
                      </m:e>
                      <m:sub>
                        <m:r>
                          <a:rPr lang="en-US" b="0" i="1" smtClean="0">
                            <a:latin typeface="Cambria Math"/>
                          </a:rPr>
                          <m:t>1</m:t>
                        </m:r>
                      </m:sub>
                    </m:sSub>
                    <m:r>
                      <a:rPr lang="en-US" b="0" i="1" smtClean="0">
                        <a:latin typeface="Cambria Math"/>
                      </a:rPr>
                      <m:t>,  </m:t>
                    </m:r>
                    <m:sSub>
                      <m:sSubPr>
                        <m:ctrlPr>
                          <a:rPr lang="en-US" b="0" i="1" smtClean="0">
                            <a:latin typeface="Cambria Math"/>
                          </a:rPr>
                        </m:ctrlPr>
                      </m:sSubPr>
                      <m:e>
                        <m:r>
                          <a:rPr lang="en-US" b="0" i="1" smtClean="0">
                            <a:latin typeface="Cambria Math"/>
                          </a:rPr>
                          <m:t>𝑀</m:t>
                        </m:r>
                      </m:e>
                      <m:sub>
                        <m:r>
                          <a:rPr lang="en-US" b="0" i="1" smtClean="0">
                            <a:latin typeface="Cambria Math"/>
                          </a:rPr>
                          <m:t>2</m:t>
                        </m:r>
                      </m:sub>
                    </m:sSub>
                    <m:r>
                      <a:rPr lang="en-US" b="0" i="1" smtClean="0">
                        <a:latin typeface="Cambria Math"/>
                      </a:rPr>
                      <m:t>&gt;</m:t>
                    </m:r>
                    <m:sSub>
                      <m:sSubPr>
                        <m:ctrlPr>
                          <a:rPr lang="en-US" b="0" i="1" smtClean="0">
                            <a:latin typeface="Cambria Math"/>
                          </a:rPr>
                        </m:ctrlPr>
                      </m:sSubPr>
                      <m:e>
                        <m:r>
                          <a:rPr lang="en-US" b="0" i="1" smtClean="0">
                            <a:latin typeface="Cambria Math"/>
                          </a:rPr>
                          <m:t>𝑀</m:t>
                        </m:r>
                      </m:e>
                      <m:sub>
                        <m:r>
                          <a:rPr lang="en-US" b="0" i="1" smtClean="0">
                            <a:latin typeface="Cambria Math"/>
                          </a:rPr>
                          <m:t>1</m:t>
                        </m:r>
                      </m:sub>
                    </m:sSub>
                  </m:oMath>
                </a14:m>
                <a:r>
                  <a:rPr lang="en-US" dirty="0" smtClean="0"/>
                  <a:t> </a:t>
                </a:r>
                <a:r>
                  <a:rPr lang="en-US" sz="1800" dirty="0" smtClean="0"/>
                  <a:t>(woody growth </a:t>
                </a:r>
                <a:r>
                  <a:rPr lang="en-US" sz="1800" dirty="0"/>
                  <a:t>and mortality rates </a:t>
                </a:r>
                <a:r>
                  <a:rPr lang="en-US" sz="1800" dirty="0" smtClean="0"/>
                  <a:t>significantly lower)</a:t>
                </a:r>
              </a:p>
              <a:p>
                <a:pPr>
                  <a:spcBef>
                    <a:spcPts val="0"/>
                  </a:spcBef>
                  <a:spcAft>
                    <a:spcPts val="300"/>
                  </a:spcAft>
                </a:pPr>
                <a14:m>
                  <m:oMath xmlns:m="http://schemas.openxmlformats.org/officeDocument/2006/math">
                    <m:sSub>
                      <m:sSubPr>
                        <m:ctrlPr>
                          <a:rPr lang="en-US" b="0" i="1" smtClean="0">
                            <a:latin typeface="Cambria Math"/>
                          </a:rPr>
                        </m:ctrlPr>
                      </m:sSubPr>
                      <m:e>
                        <m:r>
                          <a:rPr lang="en-US" b="0" i="1" smtClean="0">
                            <a:latin typeface="Cambria Math"/>
                          </a:rPr>
                          <m:t>𝐸</m:t>
                        </m:r>
                      </m:e>
                      <m:sub>
                        <m:r>
                          <a:rPr lang="en-US" b="0" i="1" smtClean="0">
                            <a:latin typeface="Cambria Math"/>
                          </a:rPr>
                          <m:t>1</m:t>
                        </m:r>
                      </m:sub>
                    </m:sSub>
                    <m:r>
                      <a:rPr lang="en-US" b="0" i="1" smtClean="0">
                        <a:latin typeface="Cambria Math"/>
                      </a:rPr>
                      <m:t>&gt;</m:t>
                    </m:r>
                    <m:sSub>
                      <m:sSubPr>
                        <m:ctrlPr>
                          <a:rPr lang="en-US" b="0" i="1" smtClean="0">
                            <a:latin typeface="Cambria Math"/>
                          </a:rPr>
                        </m:ctrlPr>
                      </m:sSubPr>
                      <m:e>
                        <m:r>
                          <a:rPr lang="en-US" b="0" i="1" smtClean="0">
                            <a:latin typeface="Cambria Math"/>
                          </a:rPr>
                          <m:t>𝐸</m:t>
                        </m:r>
                      </m:e>
                      <m:sub>
                        <m:r>
                          <a:rPr lang="en-US" b="0" i="1" smtClean="0">
                            <a:latin typeface="Cambria Math"/>
                          </a:rPr>
                          <m:t>2</m:t>
                        </m:r>
                      </m:sub>
                    </m:sSub>
                    <m:r>
                      <a:rPr lang="en-US" b="0" i="1" smtClean="0">
                        <a:latin typeface="Cambria Math"/>
                      </a:rPr>
                      <m:t>,  </m:t>
                    </m:r>
                    <m:sSub>
                      <m:sSubPr>
                        <m:ctrlPr>
                          <a:rPr lang="en-US" b="0" i="1" smtClean="0">
                            <a:latin typeface="Cambria Math"/>
                          </a:rPr>
                        </m:ctrlPr>
                      </m:sSubPr>
                      <m:e>
                        <m:r>
                          <a:rPr lang="en-US" b="0" i="1" smtClean="0">
                            <a:latin typeface="Cambria Math"/>
                          </a:rPr>
                          <m:t>𝜓</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𝜓</m:t>
                        </m:r>
                      </m:e>
                      <m:sub>
                        <m:r>
                          <a:rPr lang="en-US" b="0" i="1" smtClean="0">
                            <a:latin typeface="Cambria Math"/>
                          </a:rPr>
                          <m:t>2</m:t>
                        </m:r>
                      </m:sub>
                    </m:sSub>
                  </m:oMath>
                </a14:m>
                <a:r>
                  <a:rPr lang="en-US" dirty="0" smtClean="0"/>
                  <a:t> </a:t>
                </a:r>
                <a:r>
                  <a:rPr lang="en-US" sz="1800" dirty="0" smtClean="0"/>
                  <a:t>(only </a:t>
                </a:r>
                <a:r>
                  <a:rPr lang="en-US" sz="1800" dirty="0" smtClean="0">
                    <a:solidFill>
                      <a:srgbClr val="000000"/>
                    </a:solidFill>
                  </a:rPr>
                  <a:t>woody life form is pattern forming)</a:t>
                </a:r>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255587" y="1699922"/>
                <a:ext cx="8229600" cy="1477328"/>
              </a:xfrm>
              <a:prstGeom prst="rect">
                <a:avLst/>
              </a:prstGeom>
              <a:blipFill rotWithShape="1">
                <a:blip r:embed="rId5"/>
                <a:stretch>
                  <a:fillRect l="-815" t="-2066" b="-5785"/>
                </a:stretch>
              </a:blipFill>
            </p:spPr>
            <p:txBody>
              <a:bodyPr/>
              <a:lstStyle/>
              <a:p>
                <a:r>
                  <a:rPr lang="en-US">
                    <a:noFill/>
                  </a:rPr>
                  <a:t> </a:t>
                </a:r>
              </a:p>
            </p:txBody>
          </p:sp>
        </mc:Fallback>
      </mc:AlternateContent>
      <p:sp>
        <p:nvSpPr>
          <p:cNvPr id="7" name="Rectangle 6"/>
          <p:cNvSpPr/>
          <p:nvPr/>
        </p:nvSpPr>
        <p:spPr>
          <a:xfrm>
            <a:off x="255588" y="3330714"/>
            <a:ext cx="8382000" cy="707886"/>
          </a:xfrm>
          <a:prstGeom prst="rect">
            <a:avLst/>
          </a:prstGeom>
        </p:spPr>
        <p:txBody>
          <a:bodyPr wrap="square">
            <a:spAutoFit/>
          </a:bodyPr>
          <a:lstStyle/>
          <a:p>
            <a:pPr lvl="0"/>
            <a:r>
              <a:rPr lang="en-US" dirty="0" smtClean="0">
                <a:solidFill>
                  <a:srgbClr val="000000"/>
                </a:solidFill>
              </a:rPr>
              <a:t>Under these conditions the woody life form is hardly affected by the herbaceous one </a:t>
            </a:r>
            <a:r>
              <a:rPr lang="en-US" dirty="0" smtClean="0">
                <a:solidFill>
                  <a:srgbClr val="000000"/>
                </a:solidFill>
                <a:sym typeface="Mathematica1"/>
              </a:rPr>
              <a:t> consider first the woody life form alone.</a:t>
            </a:r>
            <a:endParaRPr lang="en-US" dirty="0">
              <a:solidFill>
                <a:srgbClr val="000000"/>
              </a:solidFill>
            </a:endParaRPr>
          </a:p>
        </p:txBody>
      </p:sp>
      <p:grpSp>
        <p:nvGrpSpPr>
          <p:cNvPr id="3" name="Group 2"/>
          <p:cNvGrpSpPr/>
          <p:nvPr/>
        </p:nvGrpSpPr>
        <p:grpSpPr>
          <a:xfrm>
            <a:off x="255587" y="4092714"/>
            <a:ext cx="8382000" cy="2407950"/>
            <a:chOff x="255587" y="4092714"/>
            <a:chExt cx="8382000" cy="2407950"/>
          </a:xfrm>
        </p:grpSpPr>
        <p:sp>
          <p:nvSpPr>
            <p:cNvPr id="25" name="Rectangle 24"/>
            <p:cNvSpPr/>
            <p:nvPr/>
          </p:nvSpPr>
          <p:spPr>
            <a:xfrm>
              <a:off x="255587" y="4092714"/>
              <a:ext cx="8382000" cy="707886"/>
            </a:xfrm>
            <a:prstGeom prst="rect">
              <a:avLst/>
            </a:prstGeom>
          </p:spPr>
          <p:txBody>
            <a:bodyPr wrap="square">
              <a:spAutoFit/>
            </a:bodyPr>
            <a:lstStyle/>
            <a:p>
              <a:pPr lvl="0"/>
              <a:r>
                <a:rPr lang="en-US" dirty="0" smtClean="0">
                  <a:solidFill>
                    <a:srgbClr val="C00000"/>
                  </a:solidFill>
                </a:rPr>
                <a:t>The interplay  between the infiltration and root augmentation  feedbacks can result in ecosystem engineering:</a:t>
              </a:r>
              <a:endParaRPr lang="en-US" dirty="0">
                <a:solidFill>
                  <a:srgbClr val="C00000"/>
                </a:solidFill>
              </a:endParaRPr>
            </a:p>
          </p:txBody>
        </p:sp>
        <p:sp>
          <p:nvSpPr>
            <p:cNvPr id="26" name="Rectangle 25"/>
            <p:cNvSpPr/>
            <p:nvPr/>
          </p:nvSpPr>
          <p:spPr>
            <a:xfrm>
              <a:off x="289560" y="4869448"/>
              <a:ext cx="4690427" cy="1631216"/>
            </a:xfrm>
            <a:prstGeom prst="rect">
              <a:avLst/>
            </a:prstGeom>
          </p:spPr>
          <p:txBody>
            <a:bodyPr wrap="square">
              <a:spAutoFit/>
            </a:bodyPr>
            <a:lstStyle/>
            <a:p>
              <a:pPr marL="457200" indent="-457200">
                <a:spcBef>
                  <a:spcPts val="0"/>
                </a:spcBef>
              </a:pPr>
              <a:r>
                <a:rPr lang="en-US" dirty="0" smtClean="0">
                  <a:solidFill>
                    <a:srgbClr val="C00000"/>
                  </a:solidFill>
                </a:rPr>
                <a:t>Ecosystem engineers </a:t>
              </a:r>
              <a:r>
                <a:rPr lang="en-US" dirty="0" smtClean="0"/>
                <a:t>are key species</a:t>
              </a:r>
            </a:p>
            <a:p>
              <a:pPr marL="457200" indent="-457200">
                <a:spcBef>
                  <a:spcPts val="0"/>
                </a:spcBef>
              </a:pPr>
              <a:r>
                <a:rPr lang="en-US" dirty="0" smtClean="0"/>
                <a:t>capable of modifying their abiotic </a:t>
              </a:r>
            </a:p>
            <a:p>
              <a:pPr marL="457200" indent="-457200">
                <a:spcBef>
                  <a:spcPts val="0"/>
                </a:spcBef>
              </a:pPr>
              <a:r>
                <a:rPr lang="en-US" dirty="0" smtClean="0"/>
                <a:t>environment significantly enough to </a:t>
              </a:r>
            </a:p>
            <a:p>
              <a:pPr marL="457200" indent="-457200">
                <a:spcBef>
                  <a:spcPts val="0"/>
                </a:spcBef>
              </a:pPr>
              <a:r>
                <a:rPr lang="en-US" dirty="0" smtClean="0"/>
                <a:t>create habitats for other species.  </a:t>
              </a:r>
            </a:p>
            <a:p>
              <a:pPr marL="457200" indent="-457200">
                <a:spcBef>
                  <a:spcPts val="0"/>
                </a:spcBef>
              </a:pPr>
              <a:r>
                <a:rPr lang="en-US" altLang="he-IL" sz="1600" dirty="0" smtClean="0"/>
                <a:t>(Jones, </a:t>
              </a:r>
              <a:r>
                <a:rPr lang="en-US" altLang="en-US" sz="1600" dirty="0" smtClean="0"/>
                <a:t>Lawton &amp; </a:t>
              </a:r>
              <a:r>
                <a:rPr lang="en-US" altLang="en-US" sz="1600" dirty="0" err="1" smtClean="0"/>
                <a:t>Shachak</a:t>
              </a:r>
              <a:r>
                <a:rPr lang="en-US" altLang="en-US" sz="1600" dirty="0" smtClean="0"/>
                <a:t>.</a:t>
              </a:r>
              <a:r>
                <a:rPr lang="en-US" sz="1600" dirty="0" smtClean="0">
                  <a:solidFill>
                    <a:srgbClr val="0000FF"/>
                  </a:solidFill>
                </a:rPr>
                <a:t> </a:t>
              </a:r>
              <a:r>
                <a:rPr lang="en-US" sz="1600" dirty="0" smtClean="0"/>
                <a:t>1994).</a:t>
              </a:r>
              <a:r>
                <a:rPr lang="en-US" dirty="0" smtClean="0"/>
                <a:t> </a:t>
              </a:r>
              <a:endParaRPr lang="en-US" dirty="0"/>
            </a:p>
          </p:txBody>
        </p:sp>
      </p:grpSp>
      <p:grpSp>
        <p:nvGrpSpPr>
          <p:cNvPr id="27" name="Group 8"/>
          <p:cNvGrpSpPr>
            <a:grpSpLocks noChangeAspect="1"/>
          </p:cNvGrpSpPr>
          <p:nvPr/>
        </p:nvGrpSpPr>
        <p:grpSpPr bwMode="auto">
          <a:xfrm>
            <a:off x="4887923" y="5002002"/>
            <a:ext cx="3661301" cy="1732962"/>
            <a:chOff x="2280" y="1536"/>
            <a:chExt cx="2964" cy="1443"/>
          </a:xfrm>
        </p:grpSpPr>
        <p:pic>
          <p:nvPicPr>
            <p:cNvPr id="29" name="Picture 9" descr="beaver"/>
            <p:cNvPicPr>
              <a:picLocks noChangeAspect="1" noChangeArrowheads="1"/>
            </p:cNvPicPr>
            <p:nvPr/>
          </p:nvPicPr>
          <p:blipFill>
            <a:blip r:embed="rId6" cstate="print"/>
            <a:srcRect/>
            <a:stretch>
              <a:fillRect/>
            </a:stretch>
          </p:blipFill>
          <p:spPr bwMode="auto">
            <a:xfrm>
              <a:off x="3408" y="1536"/>
              <a:ext cx="1824" cy="1152"/>
            </a:xfrm>
            <a:prstGeom prst="rect">
              <a:avLst/>
            </a:prstGeom>
            <a:noFill/>
            <a:ln w="9525">
              <a:noFill/>
              <a:miter lim="800000"/>
              <a:headEnd/>
              <a:tailEnd/>
            </a:ln>
          </p:spPr>
        </p:pic>
        <p:pic>
          <p:nvPicPr>
            <p:cNvPr id="30" name="Picture 10" descr="beaver"/>
            <p:cNvPicPr>
              <a:picLocks noChangeAspect="1" noChangeArrowheads="1"/>
            </p:cNvPicPr>
            <p:nvPr/>
          </p:nvPicPr>
          <p:blipFill>
            <a:blip r:embed="rId7" cstate="print"/>
            <a:srcRect/>
            <a:stretch>
              <a:fillRect/>
            </a:stretch>
          </p:blipFill>
          <p:spPr bwMode="auto">
            <a:xfrm>
              <a:off x="2352" y="1536"/>
              <a:ext cx="1008" cy="1152"/>
            </a:xfrm>
            <a:prstGeom prst="rect">
              <a:avLst/>
            </a:prstGeom>
            <a:noFill/>
          </p:spPr>
        </p:pic>
        <p:sp>
          <p:nvSpPr>
            <p:cNvPr id="31" name="Text Box 11"/>
            <p:cNvSpPr txBox="1">
              <a:spLocks noChangeArrowheads="1"/>
            </p:cNvSpPr>
            <p:nvPr/>
          </p:nvSpPr>
          <p:spPr bwMode="auto">
            <a:xfrm>
              <a:off x="2280" y="2697"/>
              <a:ext cx="2964" cy="282"/>
            </a:xfrm>
            <a:prstGeom prst="rect">
              <a:avLst/>
            </a:prstGeom>
            <a:solidFill>
              <a:schemeClr val="bg1"/>
            </a:solidFill>
            <a:ln w="9525">
              <a:noFill/>
              <a:miter lim="800000"/>
              <a:headEnd/>
              <a:tailEnd/>
            </a:ln>
            <a:effectLst/>
          </p:spPr>
          <p:txBody>
            <a:bodyPr wrap="square">
              <a:spAutoFit/>
            </a:bodyPr>
            <a:lstStyle/>
            <a:p>
              <a:pPr algn="l" rtl="0" eaLnBrk="0" hangingPunct="0">
                <a:spcBef>
                  <a:spcPct val="50000"/>
                </a:spcBef>
              </a:pPr>
              <a:r>
                <a:rPr lang="en-US" altLang="he-IL" sz="1600" dirty="0" smtClean="0">
                  <a:latin typeface="Comic Sans MS" pitchFamily="66" charset="0"/>
                </a:rPr>
                <a:t>Beavers that </a:t>
              </a:r>
              <a:r>
                <a:rPr lang="en-US" altLang="he-IL" sz="1600" dirty="0">
                  <a:latin typeface="Comic Sans MS" pitchFamily="66" charset="0"/>
                </a:rPr>
                <a:t>build dams.</a:t>
              </a:r>
            </a:p>
          </p:txBody>
        </p:sp>
      </p:grpSp>
    </p:spTree>
    <p:extLst>
      <p:ext uri="{BB962C8B-B14F-4D97-AF65-F5344CB8AC3E}">
        <p14:creationId xmlns:p14="http://schemas.microsoft.com/office/powerpoint/2010/main" val="136382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2"/>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pPr algn="l" rtl="0" eaLnBrk="0" hangingPunct="0">
              <a:spcBef>
                <a:spcPct val="50000"/>
              </a:spcBef>
            </a:pPr>
            <a:r>
              <a:rPr lang="en-US" altLang="en-US" sz="2200" b="1" dirty="0">
                <a:solidFill>
                  <a:srgbClr val="AC0000"/>
                </a:solidFill>
                <a:latin typeface="Comic Sans MS" pitchFamily="66" charset="0"/>
              </a:rPr>
              <a:t>  </a:t>
            </a:r>
            <a:r>
              <a:rPr lang="en-US" altLang="en-US" sz="2200" b="1" dirty="0" err="1" smtClean="0">
                <a:solidFill>
                  <a:srgbClr val="AC0000"/>
                </a:solidFill>
              </a:rPr>
              <a:t>O</a:t>
            </a:r>
            <a:r>
              <a:rPr lang="en-US" altLang="en-US" sz="2200" b="1" dirty="0" err="1" smtClean="0">
                <a:solidFill>
                  <a:srgbClr val="AC0000"/>
                </a:solidFill>
                <a:latin typeface="Comic Sans MS" pitchFamily="66" charset="0"/>
              </a:rPr>
              <a:t>utine</a:t>
            </a:r>
            <a:endParaRPr lang="en-US" altLang="en-US" sz="1900" b="1" dirty="0">
              <a:solidFill>
                <a:srgbClr val="AC0000"/>
              </a:solidFill>
              <a:latin typeface="Comic Sans MS" pitchFamily="66" charset="0"/>
            </a:endParaRPr>
          </a:p>
        </p:txBody>
      </p:sp>
      <p:grpSp>
        <p:nvGrpSpPr>
          <p:cNvPr id="2" name="Group 13"/>
          <p:cNvGrpSpPr>
            <a:grpSpLocks/>
          </p:cNvGrpSpPr>
          <p:nvPr/>
        </p:nvGrpSpPr>
        <p:grpSpPr bwMode="auto">
          <a:xfrm>
            <a:off x="8720138" y="0"/>
            <a:ext cx="457200" cy="6858000"/>
            <a:chOff x="5493" y="0"/>
            <a:chExt cx="288" cy="4320"/>
          </a:xfrm>
        </p:grpSpPr>
        <p:sp>
          <p:nvSpPr>
            <p:cNvPr id="32777" name="Rectangle 14"/>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gn="l" rtl="0" eaLnBrk="0" hangingPunct="0">
                <a:lnSpc>
                  <a:spcPct val="40000"/>
                </a:lnSpc>
                <a:spcBef>
                  <a:spcPct val="50000"/>
                </a:spcBef>
              </a:pPr>
              <a:endParaRPr lang="en-US" altLang="he-IL" sz="1200" b="1">
                <a:solidFill>
                  <a:schemeClr val="bg1"/>
                </a:solidFill>
                <a:latin typeface="Comic Sans MS" pitchFamily="66" charset="0"/>
              </a:endParaRPr>
            </a:p>
            <a:p>
              <a:pPr algn="ctr" rtl="0" eaLnBrk="0" hangingPunct="0">
                <a:lnSpc>
                  <a:spcPct val="40000"/>
                </a:lnSpc>
                <a:spcBef>
                  <a:spcPct val="50000"/>
                </a:spcBef>
              </a:pPr>
              <a:r>
                <a:rPr lang="en-US" altLang="he-IL" sz="1600" b="1">
                  <a:solidFill>
                    <a:schemeClr val="bg1"/>
                  </a:solidFill>
                  <a:latin typeface="Comic Sans MS" pitchFamily="66" charset="0"/>
                </a:rPr>
                <a:t>     </a:t>
              </a:r>
              <a:r>
                <a:rPr lang="en-US" altLang="he-IL" sz="1600">
                  <a:solidFill>
                    <a:schemeClr val="bg1"/>
                  </a:solidFill>
                  <a:latin typeface="Comic Sans MS" pitchFamily="66" charset="0"/>
                </a:rPr>
                <a:t>Ben Gurion University,  Ehud Meron -  www.bgu.ac.il/~ehud</a:t>
              </a:r>
              <a:endParaRPr lang="en-US" altLang="en-US" sz="1600">
                <a:solidFill>
                  <a:schemeClr val="bg1"/>
                </a:solidFill>
                <a:latin typeface="Comic Sans MS" pitchFamily="66" charset="0"/>
              </a:endParaRPr>
            </a:p>
          </p:txBody>
        </p:sp>
        <p:pic>
          <p:nvPicPr>
            <p:cNvPr id="32778" name="Picture 15"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32774" name="Rectangle 18"/>
          <p:cNvSpPr>
            <a:spLocks noChangeArrowheads="1"/>
          </p:cNvSpPr>
          <p:nvPr/>
        </p:nvSpPr>
        <p:spPr bwMode="auto">
          <a:xfrm>
            <a:off x="417512" y="692150"/>
            <a:ext cx="6444393" cy="400110"/>
          </a:xfrm>
          <a:prstGeom prst="rect">
            <a:avLst/>
          </a:prstGeom>
          <a:noFill/>
          <a:ln w="9525">
            <a:noFill/>
            <a:miter lim="800000"/>
            <a:headEnd/>
            <a:tailEnd/>
          </a:ln>
        </p:spPr>
        <p:txBody>
          <a:bodyPr wrap="none">
            <a:spAutoFit/>
          </a:bodyPr>
          <a:lstStyle/>
          <a:p>
            <a:r>
              <a:rPr lang="en-US" altLang="ja-JP" sz="2000" dirty="0" smtClean="0">
                <a:solidFill>
                  <a:schemeClr val="tx1">
                    <a:lumMod val="65000"/>
                    <a:lumOff val="35000"/>
                  </a:schemeClr>
                </a:solidFill>
                <a:latin typeface="Comic Sans MS" pitchFamily="66" charset="0"/>
                <a:ea typeface="MS PGothic" pitchFamily="34" charset="-128"/>
              </a:rPr>
              <a:t>Lecture </a:t>
            </a:r>
            <a:r>
              <a:rPr lang="en-US" altLang="ja-JP" sz="2000" dirty="0">
                <a:solidFill>
                  <a:schemeClr val="tx1">
                    <a:lumMod val="65000"/>
                    <a:lumOff val="35000"/>
                  </a:schemeClr>
                </a:solidFill>
                <a:latin typeface="Comic Sans MS" pitchFamily="66" charset="0"/>
                <a:ea typeface="MS PGothic" pitchFamily="34" charset="-128"/>
              </a:rPr>
              <a:t>I: </a:t>
            </a:r>
            <a:r>
              <a:rPr lang="en-US" altLang="ja-JP" dirty="0">
                <a:solidFill>
                  <a:schemeClr val="tx1">
                    <a:lumMod val="65000"/>
                    <a:lumOff val="35000"/>
                  </a:schemeClr>
                </a:solidFill>
                <a:ea typeface="MS PGothic" pitchFamily="34" charset="-128"/>
              </a:rPr>
              <a:t> </a:t>
            </a:r>
            <a:r>
              <a:rPr lang="en-US" altLang="ja-JP" dirty="0" smtClean="0">
                <a:solidFill>
                  <a:schemeClr val="tx1">
                    <a:lumMod val="65000"/>
                    <a:lumOff val="35000"/>
                  </a:schemeClr>
                </a:solidFill>
                <a:ea typeface="MS PGothic" pitchFamily="34" charset="-128"/>
              </a:rPr>
              <a:t> </a:t>
            </a:r>
            <a:r>
              <a:rPr lang="en-US" dirty="0" smtClean="0">
                <a:solidFill>
                  <a:schemeClr val="tx1">
                    <a:lumMod val="65000"/>
                    <a:lumOff val="35000"/>
                  </a:schemeClr>
                </a:solidFill>
              </a:rPr>
              <a:t>A glimpse into pattern formation theory</a:t>
            </a:r>
            <a:endParaRPr lang="en-US" sz="2000" dirty="0">
              <a:solidFill>
                <a:schemeClr val="tx1">
                  <a:lumMod val="65000"/>
                  <a:lumOff val="35000"/>
                </a:schemeClr>
              </a:solidFill>
              <a:latin typeface="Comic Sans MS" pitchFamily="66" charset="0"/>
            </a:endParaRPr>
          </a:p>
        </p:txBody>
      </p:sp>
      <p:sp>
        <p:nvSpPr>
          <p:cNvPr id="17429" name="Rectangle 21"/>
          <p:cNvSpPr>
            <a:spLocks noChangeArrowheads="1"/>
          </p:cNvSpPr>
          <p:nvPr/>
        </p:nvSpPr>
        <p:spPr bwMode="auto">
          <a:xfrm>
            <a:off x="417512" y="1296144"/>
            <a:ext cx="8497888" cy="707886"/>
          </a:xfrm>
          <a:prstGeom prst="rect">
            <a:avLst/>
          </a:prstGeom>
          <a:noFill/>
          <a:ln w="9525">
            <a:noFill/>
            <a:miter lim="800000"/>
            <a:headEnd/>
            <a:tailEnd/>
          </a:ln>
        </p:spPr>
        <p:txBody>
          <a:bodyPr anchor="ctr">
            <a:spAutoFit/>
          </a:bodyPr>
          <a:lstStyle/>
          <a:p>
            <a:pPr marL="457200" indent="-457200"/>
            <a:r>
              <a:rPr lang="en-US" altLang="ja-JP" sz="2000" dirty="0" smtClean="0">
                <a:solidFill>
                  <a:srgbClr val="0000FF"/>
                </a:solidFill>
                <a:latin typeface="Comic Sans MS" pitchFamily="66" charset="0"/>
                <a:ea typeface="MS PGothic" pitchFamily="34" charset="-128"/>
              </a:rPr>
              <a:t>Lecture </a:t>
            </a:r>
            <a:r>
              <a:rPr lang="en-US" altLang="ja-JP" sz="2000" dirty="0">
                <a:solidFill>
                  <a:srgbClr val="0000FF"/>
                </a:solidFill>
                <a:latin typeface="Comic Sans MS" pitchFamily="66" charset="0"/>
                <a:ea typeface="MS PGothic" pitchFamily="34" charset="-128"/>
              </a:rPr>
              <a:t>II: </a:t>
            </a:r>
            <a:r>
              <a:rPr lang="en-US" altLang="ja-JP" dirty="0">
                <a:solidFill>
                  <a:srgbClr val="0000FF"/>
                </a:solidFill>
                <a:ea typeface="MS PGothic" pitchFamily="34" charset="-128"/>
              </a:rPr>
              <a:t> </a:t>
            </a:r>
            <a:r>
              <a:rPr lang="en-US" altLang="ja-JP" dirty="0" smtClean="0">
                <a:solidFill>
                  <a:srgbClr val="0000FF"/>
                </a:solidFill>
                <a:ea typeface="MS PGothic" pitchFamily="34" charset="-128"/>
              </a:rPr>
              <a:t> </a:t>
            </a:r>
            <a:r>
              <a:rPr lang="en-US" dirty="0" smtClean="0">
                <a:solidFill>
                  <a:srgbClr val="0000FF"/>
                </a:solidFill>
              </a:rPr>
              <a:t>Pattern </a:t>
            </a:r>
            <a:r>
              <a:rPr lang="en-US" dirty="0">
                <a:solidFill>
                  <a:srgbClr val="0000FF"/>
                </a:solidFill>
              </a:rPr>
              <a:t>formation as a missing link in the study of ecosystem response to environmental changes</a:t>
            </a:r>
            <a:endParaRPr lang="en-US" altLang="ja-JP" dirty="0">
              <a:ea typeface="MS PGothic" pitchFamily="34" charset="-128"/>
            </a:endParaRPr>
          </a:p>
        </p:txBody>
      </p:sp>
      <p:sp>
        <p:nvSpPr>
          <p:cNvPr id="15" name="Rectangle 7"/>
          <p:cNvSpPr>
            <a:spLocks noChangeArrowheads="1"/>
          </p:cNvSpPr>
          <p:nvPr/>
        </p:nvSpPr>
        <p:spPr bwMode="auto">
          <a:xfrm>
            <a:off x="417513" y="2209800"/>
            <a:ext cx="7964488" cy="4401205"/>
          </a:xfrm>
          <a:prstGeom prst="rect">
            <a:avLst/>
          </a:prstGeom>
          <a:noFill/>
          <a:ln w="9525">
            <a:noFill/>
            <a:miter lim="800000"/>
            <a:headEnd/>
            <a:tailEnd/>
          </a:ln>
        </p:spPr>
        <p:txBody>
          <a:bodyPr wrap="square" anchor="ctr">
            <a:spAutoFit/>
          </a:bodyPr>
          <a:lstStyle/>
          <a:p>
            <a:pPr marL="457200" indent="-457200" algn="just">
              <a:buAutoNum type="arabicPeriod"/>
            </a:pPr>
            <a:r>
              <a:rPr lang="en-US" dirty="0" smtClean="0">
                <a:solidFill>
                  <a:srgbClr val="0000FF"/>
                </a:solidFill>
              </a:rPr>
              <a:t>Vegetation pattern </a:t>
            </a:r>
            <a:r>
              <a:rPr lang="en-US" dirty="0">
                <a:solidFill>
                  <a:srgbClr val="0000FF"/>
                </a:solidFill>
              </a:rPr>
              <a:t>formation as a </a:t>
            </a:r>
            <a:r>
              <a:rPr lang="en-US" dirty="0" smtClean="0">
                <a:solidFill>
                  <a:srgbClr val="0000FF"/>
                </a:solidFill>
              </a:rPr>
              <a:t>landscape-level </a:t>
            </a:r>
            <a:r>
              <a:rPr lang="en-US" dirty="0">
                <a:solidFill>
                  <a:srgbClr val="0000FF"/>
                </a:solidFill>
              </a:rPr>
              <a:t>response to water stress:</a:t>
            </a:r>
            <a:r>
              <a:rPr lang="en-US" dirty="0">
                <a:solidFill>
                  <a:srgbClr val="C00000"/>
                </a:solidFill>
              </a:rPr>
              <a:t> </a:t>
            </a:r>
            <a:r>
              <a:rPr lang="en-US" dirty="0"/>
              <a:t>the positive feedbacks that drive pattern-forming instabilities of uniform vegetation</a:t>
            </a:r>
            <a:r>
              <a:rPr lang="en-US" dirty="0" smtClean="0"/>
              <a:t>.</a:t>
            </a:r>
          </a:p>
          <a:p>
            <a:pPr marL="457200" lvl="0" indent="-457200" algn="just">
              <a:buFontTx/>
              <a:buAutoNum type="arabicPeriod"/>
            </a:pPr>
            <a:r>
              <a:rPr lang="en-US" dirty="0">
                <a:solidFill>
                  <a:srgbClr val="0000FF"/>
                </a:solidFill>
              </a:rPr>
              <a:t>Mathematical </a:t>
            </a:r>
            <a:r>
              <a:rPr lang="en-US" dirty="0" smtClean="0">
                <a:solidFill>
                  <a:srgbClr val="0000FF"/>
                </a:solidFill>
              </a:rPr>
              <a:t>modeling: </a:t>
            </a:r>
            <a:r>
              <a:rPr lang="en-US" dirty="0" smtClean="0"/>
              <a:t>a </a:t>
            </a:r>
            <a:r>
              <a:rPr lang="en-US" dirty="0"/>
              <a:t>means for scaling up small-scale spatial processes to landscape-level patterns, and organism-level traits to community-level properties</a:t>
            </a:r>
            <a:r>
              <a:rPr lang="en-US" dirty="0" smtClean="0"/>
              <a:t>.</a:t>
            </a:r>
          </a:p>
          <a:p>
            <a:pPr marL="457200" lvl="0" indent="-457200" algn="just">
              <a:buFontTx/>
              <a:buAutoNum type="arabicPeriod"/>
            </a:pPr>
            <a:r>
              <a:rPr lang="en-US" dirty="0" smtClean="0">
                <a:solidFill>
                  <a:srgbClr val="0000FF"/>
                </a:solidFill>
              </a:rPr>
              <a:t>Pattern-formation – a missing link: </a:t>
            </a:r>
            <a:r>
              <a:rPr lang="en-US" dirty="0" smtClean="0"/>
              <a:t>model studies that demonstrate possible</a:t>
            </a:r>
            <a:r>
              <a:rPr lang="en-US" dirty="0" smtClean="0">
                <a:solidFill>
                  <a:srgbClr val="0000FF"/>
                </a:solidFill>
              </a:rPr>
              <a:t> </a:t>
            </a:r>
            <a:r>
              <a:rPr lang="en-US" dirty="0" smtClean="0"/>
              <a:t>pattern-formation links between the </a:t>
            </a:r>
            <a:r>
              <a:rPr lang="en-US" dirty="0"/>
              <a:t>abiotic environment, biodiversity and ecosystem function</a:t>
            </a:r>
            <a:r>
              <a:rPr lang="en-US" dirty="0" smtClean="0"/>
              <a:t>.</a:t>
            </a:r>
          </a:p>
          <a:p>
            <a:pPr marL="457200" lvl="0" indent="-457200" algn="just">
              <a:buFontTx/>
              <a:buAutoNum type="arabicPeriod"/>
            </a:pPr>
            <a:r>
              <a:rPr lang="en-US" dirty="0" smtClean="0">
                <a:solidFill>
                  <a:srgbClr val="0000FF"/>
                </a:solidFill>
              </a:rPr>
              <a:t>Human </a:t>
            </a:r>
            <a:r>
              <a:rPr lang="en-US" dirty="0">
                <a:solidFill>
                  <a:srgbClr val="0000FF"/>
                </a:solidFill>
              </a:rPr>
              <a:t>intervention and ecological </a:t>
            </a:r>
            <a:r>
              <a:rPr lang="en-US" dirty="0" smtClean="0">
                <a:solidFill>
                  <a:srgbClr val="0000FF"/>
                </a:solidFill>
              </a:rPr>
              <a:t>integrity:</a:t>
            </a:r>
            <a:r>
              <a:rPr lang="en-US" dirty="0" smtClean="0"/>
              <a:t> following the inherent modes of self-organization. </a:t>
            </a:r>
          </a:p>
          <a:p>
            <a:pPr marL="457200" indent="-457200" algn="just">
              <a:buAutoNum type="arabicPeriod"/>
            </a:pPr>
            <a:endParaRPr lang="en-US" sz="2000" dirty="0"/>
          </a:p>
        </p:txBody>
      </p:sp>
    </p:spTree>
    <p:extLst>
      <p:ext uri="{BB962C8B-B14F-4D97-AF65-F5344CB8AC3E}">
        <p14:creationId xmlns:p14="http://schemas.microsoft.com/office/powerpoint/2010/main" val="17203474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201613" y="2198688"/>
            <a:ext cx="358775" cy="244475"/>
          </a:xfrm>
          <a:prstGeom prst="rect">
            <a:avLst/>
          </a:prstGeom>
          <a:noFill/>
          <a:ln w="9525">
            <a:noFill/>
            <a:miter lim="800000"/>
            <a:headEnd/>
            <a:tailEnd/>
          </a:ln>
        </p:spPr>
        <p:txBody>
          <a:bodyPr wrap="none" anchor="ctr">
            <a:spAutoFit/>
          </a:bodyPr>
          <a:lstStyle/>
          <a:p>
            <a:pPr algn="just">
              <a:spcBef>
                <a:spcPct val="0"/>
              </a:spcBef>
            </a:pPr>
            <a:r>
              <a:rPr lang="en-US" sz="1000">
                <a:solidFill>
                  <a:srgbClr val="FF0000"/>
                </a:solidFill>
                <a:latin typeface="Arial" pitchFamily="34" charset="0"/>
                <a:ea typeface="Times New Roman" pitchFamily="18" charset="0"/>
                <a:cs typeface="Guttman David" pitchFamily="2" charset="-79"/>
              </a:rPr>
              <a:t>     </a:t>
            </a:r>
            <a:endParaRPr lang="en-US" sz="2400">
              <a:solidFill>
                <a:srgbClr val="000000"/>
              </a:solidFill>
              <a:latin typeface="Times New Roman (Hebrew)" pitchFamily="26" charset="0"/>
              <a:ea typeface="Times New Roman" pitchFamily="18" charset="0"/>
              <a:cs typeface="Guttman David" pitchFamily="2" charset="-79"/>
            </a:endParaRPr>
          </a:p>
        </p:txBody>
      </p:sp>
      <p:grpSp>
        <p:nvGrpSpPr>
          <p:cNvPr id="4" name="Group 9"/>
          <p:cNvGrpSpPr>
            <a:grpSpLocks/>
          </p:cNvGrpSpPr>
          <p:nvPr/>
        </p:nvGrpSpPr>
        <p:grpSpPr bwMode="auto">
          <a:xfrm>
            <a:off x="8739850" y="0"/>
            <a:ext cx="457200" cy="6858000"/>
            <a:chOff x="5493" y="0"/>
            <a:chExt cx="288" cy="4320"/>
          </a:xfrm>
        </p:grpSpPr>
        <p:sp>
          <p:nvSpPr>
            <p:cNvPr id="4148" name="Rectangle 10"/>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4149" name="Picture 11"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4104" name="Text Box 54"/>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pPr lvl="0"/>
            <a:r>
              <a:rPr lang="en-US" altLang="en-US" sz="2200" b="1" dirty="0" smtClean="0">
                <a:solidFill>
                  <a:srgbClr val="AC0000"/>
                </a:solidFill>
              </a:rPr>
              <a:t>  Pattern-formation – a </a:t>
            </a:r>
            <a:r>
              <a:rPr lang="en-US" altLang="en-US" sz="2200" b="1" dirty="0">
                <a:solidFill>
                  <a:srgbClr val="AC0000"/>
                </a:solidFill>
              </a:rPr>
              <a:t>missing link in biodiversity studies </a:t>
            </a:r>
          </a:p>
        </p:txBody>
      </p:sp>
      <p:grpSp>
        <p:nvGrpSpPr>
          <p:cNvPr id="126" name="Group 125"/>
          <p:cNvGrpSpPr/>
          <p:nvPr/>
        </p:nvGrpSpPr>
        <p:grpSpPr>
          <a:xfrm>
            <a:off x="365760" y="1524000"/>
            <a:ext cx="8397240" cy="3200400"/>
            <a:chOff x="365760" y="6039189"/>
            <a:chExt cx="8397240" cy="3200400"/>
          </a:xfrm>
        </p:grpSpPr>
        <p:sp>
          <p:nvSpPr>
            <p:cNvPr id="123" name="TextBox 122"/>
            <p:cNvSpPr txBox="1"/>
            <p:nvPr/>
          </p:nvSpPr>
          <p:spPr>
            <a:xfrm>
              <a:off x="3886200" y="8777924"/>
              <a:ext cx="2438400" cy="461665"/>
            </a:xfrm>
            <a:prstGeom prst="rect">
              <a:avLst/>
            </a:prstGeom>
            <a:noFill/>
          </p:spPr>
          <p:txBody>
            <a:bodyPr wrap="square" rtlCol="0">
              <a:spAutoFit/>
            </a:bodyPr>
            <a:lstStyle/>
            <a:p>
              <a:r>
                <a:rPr lang="en-US" sz="1800" dirty="0" smtClean="0">
                  <a:solidFill>
                    <a:srgbClr val="000000"/>
                  </a:solidFill>
                </a:rPr>
                <a:t>Acts to </a:t>
              </a:r>
              <a:r>
                <a:rPr lang="en-US" sz="1800" dirty="0" smtClean="0">
                  <a:solidFill>
                    <a:srgbClr val="C00000"/>
                  </a:solidFill>
                </a:rPr>
                <a:t>increase </a:t>
              </a:r>
              <a:r>
                <a:rPr lang="en-US" sz="2400" i="1" dirty="0" smtClean="0">
                  <a:solidFill>
                    <a:srgbClr val="000000"/>
                  </a:solidFill>
                  <a:latin typeface="Times New Roman"/>
                </a:rPr>
                <a:t>w</a:t>
              </a:r>
              <a:endParaRPr lang="en-US" sz="2400" i="1" dirty="0">
                <a:solidFill>
                  <a:srgbClr val="000000"/>
                </a:solidFill>
                <a:latin typeface="Times New Roman"/>
              </a:endParaRPr>
            </a:p>
          </p:txBody>
        </p:sp>
        <p:sp>
          <p:nvSpPr>
            <p:cNvPr id="229" name="TextBox 228"/>
            <p:cNvSpPr txBox="1"/>
            <p:nvPr/>
          </p:nvSpPr>
          <p:spPr>
            <a:xfrm>
              <a:off x="6248400" y="8777924"/>
              <a:ext cx="2514600" cy="461665"/>
            </a:xfrm>
            <a:prstGeom prst="rect">
              <a:avLst/>
            </a:prstGeom>
            <a:noFill/>
          </p:spPr>
          <p:txBody>
            <a:bodyPr wrap="square" rtlCol="0">
              <a:spAutoFit/>
            </a:bodyPr>
            <a:lstStyle/>
            <a:p>
              <a:pPr>
                <a:spcBef>
                  <a:spcPts val="0"/>
                </a:spcBef>
              </a:pPr>
              <a:r>
                <a:rPr lang="en-US" sz="1800" dirty="0" smtClean="0">
                  <a:solidFill>
                    <a:srgbClr val="000000"/>
                  </a:solidFill>
                </a:rPr>
                <a:t>Acts to </a:t>
              </a:r>
              <a:r>
                <a:rPr lang="en-US" sz="1800" dirty="0" smtClean="0">
                  <a:solidFill>
                    <a:srgbClr val="C00000"/>
                  </a:solidFill>
                </a:rPr>
                <a:t>decrease </a:t>
              </a:r>
              <a:r>
                <a:rPr lang="en-US" sz="2400" i="1" dirty="0" smtClean="0">
                  <a:solidFill>
                    <a:srgbClr val="000000"/>
                  </a:solidFill>
                  <a:latin typeface="Times New Roman"/>
                </a:rPr>
                <a:t>w</a:t>
              </a:r>
              <a:endParaRPr lang="en-US" sz="2400" i="1" dirty="0">
                <a:solidFill>
                  <a:srgbClr val="000000"/>
                </a:solidFill>
                <a:latin typeface="Times New Roman"/>
              </a:endParaRPr>
            </a:p>
          </p:txBody>
        </p:sp>
        <p:sp>
          <p:nvSpPr>
            <p:cNvPr id="124" name="Rectangle 123"/>
            <p:cNvSpPr/>
            <p:nvPr/>
          </p:nvSpPr>
          <p:spPr>
            <a:xfrm>
              <a:off x="365760" y="6039189"/>
              <a:ext cx="3048000" cy="707886"/>
            </a:xfrm>
            <a:prstGeom prst="rect">
              <a:avLst/>
            </a:prstGeom>
          </p:spPr>
          <p:txBody>
            <a:bodyPr wrap="square">
              <a:spAutoFit/>
            </a:bodyPr>
            <a:lstStyle/>
            <a:p>
              <a:pPr>
                <a:spcBef>
                  <a:spcPts val="0"/>
                </a:spcBef>
              </a:pPr>
              <a:r>
                <a:rPr lang="en-US" dirty="0" smtClean="0">
                  <a:solidFill>
                    <a:srgbClr val="C00000"/>
                  </a:solidFill>
                </a:rPr>
                <a:t>Have opposite effects</a:t>
              </a:r>
            </a:p>
            <a:p>
              <a:pPr>
                <a:spcBef>
                  <a:spcPts val="0"/>
                </a:spcBef>
              </a:pPr>
              <a:r>
                <a:rPr lang="en-US" dirty="0" smtClean="0">
                  <a:solidFill>
                    <a:srgbClr val="C00000"/>
                  </a:solidFill>
                </a:rPr>
                <a:t>on soil-water content</a:t>
              </a:r>
            </a:p>
          </p:txBody>
        </p:sp>
      </p:grpSp>
      <p:grpSp>
        <p:nvGrpSpPr>
          <p:cNvPr id="3" name="Group 2"/>
          <p:cNvGrpSpPr/>
          <p:nvPr/>
        </p:nvGrpSpPr>
        <p:grpSpPr>
          <a:xfrm>
            <a:off x="323125" y="762000"/>
            <a:ext cx="8287475" cy="3511689"/>
            <a:chOff x="323125" y="1295400"/>
            <a:chExt cx="8287475" cy="3511689"/>
          </a:xfrm>
        </p:grpSpPr>
        <p:pic>
          <p:nvPicPr>
            <p:cNvPr id="12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5130"/>
            <a:stretch/>
          </p:blipFill>
          <p:spPr bwMode="auto">
            <a:xfrm>
              <a:off x="3805094" y="1295400"/>
              <a:ext cx="4805506" cy="3511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9" name="TextBox 128"/>
            <p:cNvSpPr txBox="1"/>
            <p:nvPr/>
          </p:nvSpPr>
          <p:spPr>
            <a:xfrm>
              <a:off x="323125" y="1703010"/>
              <a:ext cx="4343400" cy="400110"/>
            </a:xfrm>
            <a:prstGeom prst="rect">
              <a:avLst/>
            </a:prstGeom>
            <a:noFill/>
          </p:spPr>
          <p:txBody>
            <a:bodyPr wrap="square" rtlCol="0">
              <a:spAutoFit/>
            </a:bodyPr>
            <a:lstStyle/>
            <a:p>
              <a:r>
                <a:rPr lang="en-US" dirty="0" smtClean="0">
                  <a:solidFill>
                    <a:srgbClr val="000000"/>
                  </a:solidFill>
                </a:rPr>
                <a:t>The two feedbacks:</a:t>
              </a:r>
              <a:endParaRPr lang="en-US" dirty="0" smtClean="0">
                <a:solidFill>
                  <a:srgbClr val="C00000"/>
                </a:solidFill>
              </a:endParaRPr>
            </a:p>
          </p:txBody>
        </p:sp>
        <mc:AlternateContent xmlns:mc="http://schemas.openxmlformats.org/markup-compatibility/2006" xmlns:a14="http://schemas.microsoft.com/office/drawing/2010/main">
          <mc:Choice Requires="a14">
            <p:sp>
              <p:nvSpPr>
                <p:cNvPr id="2" name="TextBox 1"/>
                <p:cNvSpPr txBox="1"/>
                <p:nvPr/>
              </p:nvSpPr>
              <p:spPr>
                <a:xfrm>
                  <a:off x="3962400" y="1371600"/>
                  <a:ext cx="1752600" cy="707886"/>
                </a:xfrm>
                <a:prstGeom prst="rect">
                  <a:avLst/>
                </a:prstGeom>
                <a:solidFill>
                  <a:schemeClr val="bg1"/>
                </a:solidFill>
              </p:spPr>
              <p:txBody>
                <a:bodyPr wrap="square" rtlCol="0">
                  <a:spAutoFit/>
                </a:bodyPr>
                <a:lstStyle/>
                <a:p>
                  <a:endParaRPr lang="en-US" sz="1600" dirty="0" smtClean="0">
                    <a:solidFill>
                      <a:srgbClr val="000000"/>
                    </a:solidFill>
                  </a:endParaRPr>
                </a:p>
                <a:p>
                  <a:r>
                    <a:rPr lang="en-US" sz="1600" dirty="0" smtClean="0">
                      <a:solidFill>
                        <a:srgbClr val="C00000"/>
                      </a:solidFill>
                    </a:rPr>
                    <a:t>Infiltration (</a:t>
                  </a:r>
                  <a14:m>
                    <m:oMath xmlns:m="http://schemas.openxmlformats.org/officeDocument/2006/math">
                      <m:r>
                        <a:rPr lang="en-US" sz="1600" b="0" i="1" smtClean="0">
                          <a:solidFill>
                            <a:srgbClr val="C00000"/>
                          </a:solidFill>
                          <a:latin typeface="Cambria Math"/>
                        </a:rPr>
                        <m:t>𝐶</m:t>
                      </m:r>
                    </m:oMath>
                  </a14:m>
                  <a:r>
                    <a:rPr lang="en-US" sz="1600" dirty="0" smtClean="0">
                      <a:solidFill>
                        <a:srgbClr val="C00000"/>
                      </a:solidFill>
                    </a:rPr>
                    <a:t>)</a:t>
                  </a:r>
                  <a:endParaRPr lang="en-US" sz="1600" dirty="0">
                    <a:solidFill>
                      <a:srgbClr val="C0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962400" y="1371600"/>
                  <a:ext cx="1752600" cy="707886"/>
                </a:xfrm>
                <a:prstGeom prst="rect">
                  <a:avLst/>
                </a:prstGeom>
                <a:blipFill rotWithShape="1">
                  <a:blip r:embed="rId5"/>
                  <a:stretch>
                    <a:fillRect l="-1736"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p:cNvSpPr txBox="1"/>
                <p:nvPr/>
              </p:nvSpPr>
              <p:spPr>
                <a:xfrm>
                  <a:off x="6506900" y="1371600"/>
                  <a:ext cx="1951300" cy="707886"/>
                </a:xfrm>
                <a:prstGeom prst="rect">
                  <a:avLst/>
                </a:prstGeom>
                <a:solidFill>
                  <a:schemeClr val="bg1"/>
                </a:solidFill>
              </p:spPr>
              <p:txBody>
                <a:bodyPr wrap="square" rtlCol="0">
                  <a:spAutoFit/>
                </a:bodyPr>
                <a:lstStyle/>
                <a:p>
                  <a:endParaRPr lang="en-US" sz="1600" dirty="0" smtClean="0">
                    <a:solidFill>
                      <a:srgbClr val="000000"/>
                    </a:solidFill>
                  </a:endParaRPr>
                </a:p>
                <a:p>
                  <a:r>
                    <a:rPr lang="en-US" sz="1600" dirty="0" smtClean="0">
                      <a:solidFill>
                        <a:srgbClr val="C00000"/>
                      </a:solidFill>
                    </a:rPr>
                    <a:t>Root-to-shoot (</a:t>
                  </a:r>
                  <a14:m>
                    <m:oMath xmlns:m="http://schemas.openxmlformats.org/officeDocument/2006/math">
                      <m:r>
                        <a:rPr lang="en-US" sz="1600" b="0" i="1" smtClean="0">
                          <a:solidFill>
                            <a:srgbClr val="C00000"/>
                          </a:solidFill>
                          <a:latin typeface="Cambria Math"/>
                        </a:rPr>
                        <m:t>𝐸</m:t>
                      </m:r>
                    </m:oMath>
                  </a14:m>
                  <a:r>
                    <a:rPr lang="en-US" sz="1600" dirty="0" smtClean="0">
                      <a:solidFill>
                        <a:srgbClr val="C00000"/>
                      </a:solidFill>
                    </a:rPr>
                    <a:t>)</a:t>
                  </a:r>
                  <a:endParaRPr lang="en-US" sz="1600" dirty="0">
                    <a:solidFill>
                      <a:srgbClr val="C00000"/>
                    </a:solidFill>
                  </a:endParaRPr>
                </a:p>
              </p:txBody>
            </p:sp>
          </mc:Choice>
          <mc:Fallback xmlns="">
            <p:sp>
              <p:nvSpPr>
                <p:cNvPr id="130" name="TextBox 129"/>
                <p:cNvSpPr txBox="1">
                  <a:spLocks noRot="1" noChangeAspect="1" noMove="1" noResize="1" noEditPoints="1" noAdjustHandles="1" noChangeArrowheads="1" noChangeShapeType="1" noTextEdit="1"/>
                </p:cNvSpPr>
                <p:nvPr/>
              </p:nvSpPr>
              <p:spPr>
                <a:xfrm>
                  <a:off x="6506900" y="1371600"/>
                  <a:ext cx="1951300" cy="707886"/>
                </a:xfrm>
                <a:prstGeom prst="rect">
                  <a:avLst/>
                </a:prstGeom>
                <a:blipFill rotWithShape="1">
                  <a:blip r:embed="rId6"/>
                  <a:stretch>
                    <a:fillRect l="-1558" b="-10345"/>
                  </a:stretch>
                </a:blipFill>
              </p:spPr>
              <p:txBody>
                <a:bodyPr/>
                <a:lstStyle/>
                <a:p>
                  <a:r>
                    <a:rPr lang="en-US">
                      <a:noFill/>
                    </a:rPr>
                    <a:t> </a:t>
                  </a:r>
                </a:p>
              </p:txBody>
            </p:sp>
          </mc:Fallback>
        </mc:AlternateContent>
      </p:grpSp>
      <p:sp>
        <p:nvSpPr>
          <p:cNvPr id="131" name="Rectangle 130"/>
          <p:cNvSpPr/>
          <p:nvPr/>
        </p:nvSpPr>
        <p:spPr>
          <a:xfrm>
            <a:off x="304800" y="4953000"/>
            <a:ext cx="8458200" cy="1015663"/>
          </a:xfrm>
          <a:prstGeom prst="rect">
            <a:avLst/>
          </a:prstGeom>
        </p:spPr>
        <p:txBody>
          <a:bodyPr wrap="square">
            <a:spAutoFit/>
          </a:bodyPr>
          <a:lstStyle/>
          <a:p>
            <a:r>
              <a:rPr lang="en-US" dirty="0" smtClean="0">
                <a:solidFill>
                  <a:srgbClr val="000000"/>
                </a:solidFill>
              </a:rPr>
              <a:t>Depending on the relative strength of these two feedbacks pattern forming plants can increase or decrease the soil-water content and thereby can function or cease to function as ecosystem engineers.</a:t>
            </a:r>
            <a:endParaRPr lang="en-US" dirty="0">
              <a:solidFill>
                <a:srgbClr val="000000"/>
              </a:solidFill>
            </a:endParaRPr>
          </a:p>
        </p:txBody>
      </p:sp>
      <p:sp>
        <p:nvSpPr>
          <p:cNvPr id="127" name="TextBox 126"/>
          <p:cNvSpPr txBox="1"/>
          <p:nvPr/>
        </p:nvSpPr>
        <p:spPr>
          <a:xfrm>
            <a:off x="304800" y="685800"/>
            <a:ext cx="8305800" cy="400110"/>
          </a:xfrm>
          <a:prstGeom prst="rect">
            <a:avLst/>
          </a:prstGeom>
          <a:solidFill>
            <a:schemeClr val="bg1"/>
          </a:solidFill>
        </p:spPr>
        <p:txBody>
          <a:bodyPr wrap="square" rtlCol="0">
            <a:spAutoFit/>
          </a:bodyPr>
          <a:lstStyle/>
          <a:p>
            <a:r>
              <a:rPr lang="en-US" dirty="0" smtClean="0">
                <a:solidFill>
                  <a:srgbClr val="000000"/>
                </a:solidFill>
              </a:rPr>
              <a:t>What makes a woody life form function as ecosystem engineer?</a:t>
            </a:r>
            <a:endParaRPr lang="en-US" dirty="0" smtClean="0">
              <a:solidFill>
                <a:srgbClr val="C00000"/>
              </a:solidFill>
            </a:endParaRPr>
          </a:p>
        </p:txBody>
      </p:sp>
      <p:grpSp>
        <p:nvGrpSpPr>
          <p:cNvPr id="5" name="Group 4"/>
          <p:cNvGrpSpPr/>
          <p:nvPr/>
        </p:nvGrpSpPr>
        <p:grpSpPr>
          <a:xfrm>
            <a:off x="304800" y="2482606"/>
            <a:ext cx="8458200" cy="4245080"/>
            <a:chOff x="304800" y="2482606"/>
            <a:chExt cx="8458200" cy="4245080"/>
          </a:xfrm>
        </p:grpSpPr>
        <p:pic>
          <p:nvPicPr>
            <p:cNvPr id="256002" name="Picture 2" descr="http://www.ecoblender.org/wp-content/uploads/2015/03/Screen-Shot-2015-03-19-at-3.21.37-PM.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258"/>
            <a:stretch/>
          </p:blipFill>
          <p:spPr bwMode="auto">
            <a:xfrm>
              <a:off x="457200" y="2482606"/>
              <a:ext cx="2875454" cy="218101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04800" y="6019800"/>
              <a:ext cx="8458200" cy="707886"/>
            </a:xfrm>
            <a:prstGeom prst="rect">
              <a:avLst/>
            </a:prstGeom>
          </p:spPr>
          <p:txBody>
            <a:bodyPr wrap="square">
              <a:spAutoFit/>
            </a:bodyPr>
            <a:lstStyle/>
            <a:p>
              <a:r>
                <a:rPr lang="en-US" dirty="0" smtClean="0">
                  <a:solidFill>
                    <a:srgbClr val="000000"/>
                  </a:solidFill>
                </a:rPr>
                <a:t>By increasing the soil-water content shrubs can facilitate the growth of herbs.</a:t>
              </a:r>
              <a:endParaRPr lang="en-US" dirty="0">
                <a:solidFill>
                  <a:srgbClr val="000000"/>
                </a:solidFill>
              </a:endParaRPr>
            </a:p>
          </p:txBody>
        </p:sp>
      </p:grpSp>
    </p:spTree>
    <p:extLst>
      <p:ext uri="{BB962C8B-B14F-4D97-AF65-F5344CB8AC3E}">
        <p14:creationId xmlns:p14="http://schemas.microsoft.com/office/powerpoint/2010/main" val="212859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dissolve">
                                      <p:cBhvr>
                                        <p:cTn id="12" dur="500"/>
                                        <p:tgtEl>
                                          <p:spTgt spid="1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1"/>
                                        </p:tgtEl>
                                        <p:attrNameLst>
                                          <p:attrName>style.visibility</p:attrName>
                                        </p:attrNameLst>
                                      </p:cBhvr>
                                      <p:to>
                                        <p:strVal val="visible"/>
                                      </p:to>
                                    </p:set>
                                    <p:animEffect transition="in" filter="fade">
                                      <p:cBhvr>
                                        <p:cTn id="17" dur="500"/>
                                        <p:tgtEl>
                                          <p:spTgt spid="1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0" y="0"/>
            <a:ext cx="88392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a:t>
            </a:r>
            <a:r>
              <a:rPr lang="en-US" altLang="en-US" sz="2200" b="1" dirty="0">
                <a:solidFill>
                  <a:srgbClr val="AC0000"/>
                </a:solidFill>
              </a:rPr>
              <a:t>Pattern-formation – a missing link in biodiversity studies </a:t>
            </a:r>
            <a:endParaRPr lang="en-US" altLang="en-US" b="1" dirty="0">
              <a:solidFill>
                <a:srgbClr val="AC0000"/>
              </a:solidFill>
            </a:endParaRPr>
          </a:p>
        </p:txBody>
      </p:sp>
      <p:pic>
        <p:nvPicPr>
          <p:cNvPr id="18435" name="Picture 3" descr="profs"/>
          <p:cNvPicPr>
            <a:picLocks noChangeAspect="1" noChangeArrowheads="1"/>
          </p:cNvPicPr>
          <p:nvPr/>
        </p:nvPicPr>
        <p:blipFill>
          <a:blip r:embed="rId3" cstate="print"/>
          <a:srcRect/>
          <a:stretch>
            <a:fillRect/>
          </a:stretch>
        </p:blipFill>
        <p:spPr bwMode="auto">
          <a:xfrm>
            <a:off x="1371600" y="2303463"/>
            <a:ext cx="6070600" cy="3875087"/>
          </a:xfrm>
          <a:prstGeom prst="rect">
            <a:avLst/>
          </a:prstGeom>
          <a:noFill/>
          <a:ln w="9525">
            <a:noFill/>
            <a:miter lim="800000"/>
            <a:headEnd/>
            <a:tailEnd/>
          </a:ln>
        </p:spPr>
      </p:pic>
      <p:sp>
        <p:nvSpPr>
          <p:cNvPr id="18436" name="Line 7"/>
          <p:cNvSpPr>
            <a:spLocks noChangeShapeType="1"/>
          </p:cNvSpPr>
          <p:nvPr/>
        </p:nvSpPr>
        <p:spPr bwMode="auto">
          <a:xfrm>
            <a:off x="7086600" y="2060575"/>
            <a:ext cx="0" cy="444500"/>
          </a:xfrm>
          <a:prstGeom prst="line">
            <a:avLst/>
          </a:prstGeom>
          <a:noFill/>
          <a:ln w="57150">
            <a:noFill/>
            <a:round/>
            <a:headEnd/>
            <a:tailEnd/>
          </a:ln>
        </p:spPr>
        <p:txBody>
          <a:bodyPr/>
          <a:lstStyle/>
          <a:p>
            <a:endParaRPr lang="en-US">
              <a:solidFill>
                <a:srgbClr val="000000"/>
              </a:solidFill>
            </a:endParaRPr>
          </a:p>
        </p:txBody>
      </p:sp>
      <p:sp>
        <p:nvSpPr>
          <p:cNvPr id="18437" name="Line 11"/>
          <p:cNvSpPr>
            <a:spLocks noChangeShapeType="1"/>
          </p:cNvSpPr>
          <p:nvPr/>
        </p:nvSpPr>
        <p:spPr bwMode="auto">
          <a:xfrm>
            <a:off x="2057400" y="6645538"/>
            <a:ext cx="0" cy="381000"/>
          </a:xfrm>
          <a:prstGeom prst="line">
            <a:avLst/>
          </a:prstGeom>
          <a:noFill/>
          <a:ln w="57150">
            <a:noFill/>
            <a:round/>
            <a:headEnd/>
            <a:tailEnd/>
          </a:ln>
        </p:spPr>
        <p:txBody>
          <a:bodyPr/>
          <a:lstStyle/>
          <a:p>
            <a:endParaRPr lang="en-US">
              <a:solidFill>
                <a:srgbClr val="000000"/>
              </a:solidFill>
            </a:endParaRPr>
          </a:p>
        </p:txBody>
      </p:sp>
      <p:grpSp>
        <p:nvGrpSpPr>
          <p:cNvPr id="2" name="Group 12"/>
          <p:cNvGrpSpPr>
            <a:grpSpLocks/>
          </p:cNvGrpSpPr>
          <p:nvPr/>
        </p:nvGrpSpPr>
        <p:grpSpPr bwMode="auto">
          <a:xfrm>
            <a:off x="1676400" y="6302375"/>
            <a:ext cx="5715000" cy="336550"/>
            <a:chOff x="1008" y="3648"/>
            <a:chExt cx="3600" cy="212"/>
          </a:xfrm>
        </p:grpSpPr>
        <p:sp>
          <p:nvSpPr>
            <p:cNvPr id="18462" name="Line 13"/>
            <p:cNvSpPr>
              <a:spLocks noChangeShapeType="1"/>
            </p:cNvSpPr>
            <p:nvPr/>
          </p:nvSpPr>
          <p:spPr bwMode="auto">
            <a:xfrm>
              <a:off x="1008" y="3648"/>
              <a:ext cx="1104" cy="0"/>
            </a:xfrm>
            <a:prstGeom prst="line">
              <a:avLst/>
            </a:prstGeom>
            <a:noFill/>
            <a:ln w="9525">
              <a:solidFill>
                <a:schemeClr val="tx1"/>
              </a:solidFill>
              <a:prstDash val="dash"/>
              <a:miter lim="800000"/>
              <a:headEnd type="triangle" w="med" len="med"/>
              <a:tailEnd type="triangle" w="med" len="med"/>
            </a:ln>
          </p:spPr>
          <p:txBody>
            <a:bodyPr wrap="none"/>
            <a:lstStyle/>
            <a:p>
              <a:endParaRPr lang="en-US">
                <a:solidFill>
                  <a:srgbClr val="000000"/>
                </a:solidFill>
              </a:endParaRPr>
            </a:p>
          </p:txBody>
        </p:sp>
        <p:sp>
          <p:nvSpPr>
            <p:cNvPr id="18463" name="Line 14"/>
            <p:cNvSpPr>
              <a:spLocks noChangeShapeType="1"/>
            </p:cNvSpPr>
            <p:nvPr/>
          </p:nvSpPr>
          <p:spPr bwMode="auto">
            <a:xfrm>
              <a:off x="2256" y="3648"/>
              <a:ext cx="1104" cy="0"/>
            </a:xfrm>
            <a:prstGeom prst="line">
              <a:avLst/>
            </a:prstGeom>
            <a:noFill/>
            <a:ln w="9525">
              <a:solidFill>
                <a:schemeClr val="tx1"/>
              </a:solidFill>
              <a:prstDash val="dash"/>
              <a:miter lim="800000"/>
              <a:headEnd type="triangle" w="med" len="med"/>
              <a:tailEnd type="triangle" w="med" len="med"/>
            </a:ln>
          </p:spPr>
          <p:txBody>
            <a:bodyPr wrap="none"/>
            <a:lstStyle/>
            <a:p>
              <a:endParaRPr lang="en-US">
                <a:solidFill>
                  <a:srgbClr val="000000"/>
                </a:solidFill>
              </a:endParaRPr>
            </a:p>
          </p:txBody>
        </p:sp>
        <p:sp>
          <p:nvSpPr>
            <p:cNvPr id="18464" name="Line 15"/>
            <p:cNvSpPr>
              <a:spLocks noChangeShapeType="1"/>
            </p:cNvSpPr>
            <p:nvPr/>
          </p:nvSpPr>
          <p:spPr bwMode="auto">
            <a:xfrm>
              <a:off x="3504" y="3648"/>
              <a:ext cx="1104" cy="0"/>
            </a:xfrm>
            <a:prstGeom prst="line">
              <a:avLst/>
            </a:prstGeom>
            <a:noFill/>
            <a:ln w="9525">
              <a:solidFill>
                <a:schemeClr val="tx1"/>
              </a:solidFill>
              <a:prstDash val="dash"/>
              <a:miter lim="800000"/>
              <a:headEnd type="triangle" w="med" len="med"/>
              <a:tailEnd type="triangle" w="med" len="med"/>
            </a:ln>
          </p:spPr>
          <p:txBody>
            <a:bodyPr wrap="none"/>
            <a:lstStyle/>
            <a:p>
              <a:endParaRPr lang="en-US">
                <a:solidFill>
                  <a:srgbClr val="000000"/>
                </a:solidFill>
              </a:endParaRPr>
            </a:p>
          </p:txBody>
        </p:sp>
        <p:sp>
          <p:nvSpPr>
            <p:cNvPr id="18465" name="Text Box 16"/>
            <p:cNvSpPr txBox="1">
              <a:spLocks noChangeArrowheads="1"/>
            </p:cNvSpPr>
            <p:nvPr/>
          </p:nvSpPr>
          <p:spPr bwMode="auto">
            <a:xfrm>
              <a:off x="1680" y="3648"/>
              <a:ext cx="528" cy="212"/>
            </a:xfrm>
            <a:prstGeom prst="rect">
              <a:avLst/>
            </a:prstGeom>
            <a:noFill/>
            <a:ln w="9525">
              <a:noFill/>
              <a:miter lim="800000"/>
              <a:headEnd/>
              <a:tailEnd/>
            </a:ln>
          </p:spPr>
          <p:txBody>
            <a:bodyPr>
              <a:spAutoFit/>
            </a:bodyPr>
            <a:lstStyle/>
            <a:p>
              <a:r>
                <a:rPr lang="en-US" sz="1600" i="1" dirty="0">
                  <a:solidFill>
                    <a:srgbClr val="000000"/>
                  </a:solidFill>
                  <a:latin typeface="Times New Roman (Hebrew)" pitchFamily="26" charset="0"/>
                </a:rPr>
                <a:t>14m</a:t>
              </a:r>
            </a:p>
          </p:txBody>
        </p:sp>
        <p:sp>
          <p:nvSpPr>
            <p:cNvPr id="18466" name="Text Box 17"/>
            <p:cNvSpPr txBox="1">
              <a:spLocks noChangeArrowheads="1"/>
            </p:cNvSpPr>
            <p:nvPr/>
          </p:nvSpPr>
          <p:spPr bwMode="auto">
            <a:xfrm>
              <a:off x="2640" y="3648"/>
              <a:ext cx="528" cy="212"/>
            </a:xfrm>
            <a:prstGeom prst="rect">
              <a:avLst/>
            </a:prstGeom>
            <a:noFill/>
            <a:ln w="9525">
              <a:noFill/>
              <a:miter lim="800000"/>
              <a:headEnd/>
              <a:tailEnd/>
            </a:ln>
          </p:spPr>
          <p:txBody>
            <a:bodyPr>
              <a:spAutoFit/>
            </a:bodyPr>
            <a:lstStyle/>
            <a:p>
              <a:r>
                <a:rPr lang="en-US" sz="1600" i="1">
                  <a:solidFill>
                    <a:srgbClr val="000000"/>
                  </a:solidFill>
                  <a:latin typeface="Times New Roman (Hebrew)" pitchFamily="26" charset="0"/>
                </a:rPr>
                <a:t>3.5m</a:t>
              </a:r>
            </a:p>
          </p:txBody>
        </p:sp>
        <p:sp>
          <p:nvSpPr>
            <p:cNvPr id="18467" name="Text Box 18"/>
            <p:cNvSpPr txBox="1">
              <a:spLocks noChangeArrowheads="1"/>
            </p:cNvSpPr>
            <p:nvPr/>
          </p:nvSpPr>
          <p:spPr bwMode="auto">
            <a:xfrm>
              <a:off x="3888" y="3648"/>
              <a:ext cx="528" cy="212"/>
            </a:xfrm>
            <a:prstGeom prst="rect">
              <a:avLst/>
            </a:prstGeom>
            <a:noFill/>
            <a:ln w="9525">
              <a:noFill/>
              <a:miter lim="800000"/>
              <a:headEnd/>
              <a:tailEnd/>
            </a:ln>
          </p:spPr>
          <p:txBody>
            <a:bodyPr>
              <a:spAutoFit/>
            </a:bodyPr>
            <a:lstStyle/>
            <a:p>
              <a:r>
                <a:rPr lang="en-US" sz="1600" i="1">
                  <a:solidFill>
                    <a:srgbClr val="000000"/>
                  </a:solidFill>
                  <a:latin typeface="Times New Roman (Hebrew)" pitchFamily="26" charset="0"/>
                </a:rPr>
                <a:t>3.5m</a:t>
              </a:r>
            </a:p>
          </p:txBody>
        </p:sp>
      </p:grpSp>
      <mc:AlternateContent xmlns:mc="http://schemas.openxmlformats.org/markup-compatibility/2006" xmlns:a14="http://schemas.microsoft.com/office/drawing/2010/main">
        <mc:Choice Requires="a14">
          <p:sp>
            <p:nvSpPr>
              <p:cNvPr id="18439" name="Rectangle 19"/>
              <p:cNvSpPr>
                <a:spLocks noChangeArrowheads="1"/>
              </p:cNvSpPr>
              <p:nvPr/>
            </p:nvSpPr>
            <p:spPr bwMode="auto">
              <a:xfrm>
                <a:off x="228600" y="556550"/>
                <a:ext cx="8458200" cy="1015663"/>
              </a:xfrm>
              <a:prstGeom prst="rect">
                <a:avLst/>
              </a:prstGeom>
              <a:noFill/>
              <a:ln w="9525">
                <a:noFill/>
                <a:miter lim="800000"/>
                <a:headEnd/>
                <a:tailEnd/>
              </a:ln>
            </p:spPr>
            <p:txBody>
              <a:bodyPr wrap="square">
                <a:spAutoFit/>
              </a:bodyPr>
              <a:lstStyle/>
              <a:p>
                <a:r>
                  <a:rPr lang="en-US" dirty="0" smtClean="0">
                    <a:solidFill>
                      <a:srgbClr val="000000"/>
                    </a:solidFill>
                  </a:rPr>
                  <a:t>The infiltration and root-shoot feedbacks are controlled by the parameters  </a:t>
                </a:r>
                <a:r>
                  <a:rPr lang="en-US" i="1" dirty="0" smtClean="0">
                    <a:solidFill>
                      <a:srgbClr val="CC0000"/>
                    </a:solidFill>
                    <a:latin typeface="Times New Roman" pitchFamily="18" charset="0"/>
                    <a:cs typeface="Times New Roman" pitchFamily="18" charset="0"/>
                    <a:sym typeface="Symbol" pitchFamily="18" charset="2"/>
                  </a:rPr>
                  <a:t>E </a:t>
                </a:r>
                <a14:m>
                  <m:oMath xmlns:m="http://schemas.openxmlformats.org/officeDocument/2006/math">
                    <m:r>
                      <a:rPr lang="en-US" b="0" i="1" smtClean="0">
                        <a:solidFill>
                          <a:srgbClr val="CC0000"/>
                        </a:solidFill>
                        <a:latin typeface="Cambria Math"/>
                        <a:cs typeface="Times New Roman" pitchFamily="18" charset="0"/>
                        <a:sym typeface="Symbol" pitchFamily="18" charset="2"/>
                      </a:rPr>
                      <m:t>(</m:t>
                    </m:r>
                    <m:r>
                      <a:rPr lang="en-US" b="0" i="1" smtClean="0">
                        <a:solidFill>
                          <a:srgbClr val="CC0000"/>
                        </a:solidFill>
                        <a:latin typeface="Cambria Math"/>
                        <a:cs typeface="Times New Roman" pitchFamily="18" charset="0"/>
                        <a:sym typeface="Symbol" pitchFamily="18" charset="2"/>
                      </a:rPr>
                      <m:t>𝜂</m:t>
                    </m:r>
                    <m:r>
                      <a:rPr lang="en-US" b="0" i="1" smtClean="0">
                        <a:solidFill>
                          <a:srgbClr val="CC0000"/>
                        </a:solidFill>
                        <a:latin typeface="Cambria Math"/>
                        <a:cs typeface="Times New Roman" pitchFamily="18" charset="0"/>
                        <a:sym typeface="Symbol" pitchFamily="18" charset="2"/>
                      </a:rPr>
                      <m:t>)</m:t>
                    </m:r>
                  </m:oMath>
                </a14:m>
                <a:r>
                  <a:rPr lang="en-US" dirty="0" smtClean="0">
                    <a:solidFill>
                      <a:srgbClr val="CC0000"/>
                    </a:solidFill>
                    <a:sym typeface="Symbol" pitchFamily="18" charset="2"/>
                  </a:rPr>
                  <a:t>  </a:t>
                </a:r>
                <a:r>
                  <a:rPr lang="en-US" dirty="0" smtClean="0">
                    <a:solidFill>
                      <a:srgbClr val="000000"/>
                    </a:solidFill>
                    <a:sym typeface="Symbol" pitchFamily="18" charset="2"/>
                  </a:rPr>
                  <a:t>and</a:t>
                </a:r>
                <a:r>
                  <a:rPr lang="en-US" dirty="0" smtClean="0">
                    <a:solidFill>
                      <a:srgbClr val="CC0000"/>
                    </a:solidFill>
                    <a:sym typeface="Symbol" pitchFamily="18" charset="2"/>
                  </a:rPr>
                  <a:t> </a:t>
                </a:r>
                <a:r>
                  <a:rPr lang="en-US" i="1" dirty="0" smtClean="0">
                    <a:solidFill>
                      <a:srgbClr val="CC0000"/>
                    </a:solidFill>
                    <a:latin typeface="Times New Roman" pitchFamily="18" charset="0"/>
                    <a:cs typeface="Times New Roman" pitchFamily="18" charset="0"/>
                    <a:sym typeface="Symbol" pitchFamily="18" charset="2"/>
                  </a:rPr>
                  <a:t>C</a:t>
                </a:r>
                <a:r>
                  <a:rPr lang="en-US" dirty="0" smtClean="0">
                    <a:solidFill>
                      <a:srgbClr val="000000"/>
                    </a:solidFill>
                    <a:sym typeface="Symbol" pitchFamily="18" charset="2"/>
                  </a:rPr>
                  <a:t>.  Consider an isolated biomass patch – what is the associated soil-water distribution?</a:t>
                </a:r>
                <a:endParaRPr lang="en-US" dirty="0">
                  <a:solidFill>
                    <a:srgbClr val="000000"/>
                  </a:solidFill>
                  <a:sym typeface="Symbol" pitchFamily="18" charset="2"/>
                </a:endParaRPr>
              </a:p>
            </p:txBody>
          </p:sp>
        </mc:Choice>
        <mc:Fallback xmlns="">
          <p:sp>
            <p:nvSpPr>
              <p:cNvPr id="18439" name="Rectangle 19"/>
              <p:cNvSpPr>
                <a:spLocks noRot="1" noChangeAspect="1" noMove="1" noResize="1" noEditPoints="1" noAdjustHandles="1" noChangeArrowheads="1" noChangeShapeType="1" noTextEdit="1"/>
              </p:cNvSpPr>
              <p:nvPr/>
            </p:nvSpPr>
            <p:spPr bwMode="auto">
              <a:xfrm>
                <a:off x="228600" y="556550"/>
                <a:ext cx="8458200" cy="1015663"/>
              </a:xfrm>
              <a:prstGeom prst="rect">
                <a:avLst/>
              </a:prstGeom>
              <a:blipFill rotWithShape="1">
                <a:blip r:embed="rId4"/>
                <a:stretch>
                  <a:fillRect l="-793" t="-2994" b="-9581"/>
                </a:stretch>
              </a:blipFill>
              <a:ln w="9525">
                <a:noFill/>
                <a:miter lim="800000"/>
                <a:headEnd/>
                <a:tailEnd/>
              </a:ln>
            </p:spPr>
            <p:txBody>
              <a:bodyPr/>
              <a:lstStyle/>
              <a:p>
                <a:r>
                  <a:rPr lang="en-US">
                    <a:noFill/>
                  </a:rPr>
                  <a:t> </a:t>
                </a:r>
              </a:p>
            </p:txBody>
          </p:sp>
        </mc:Fallback>
      </mc:AlternateContent>
      <p:grpSp>
        <p:nvGrpSpPr>
          <p:cNvPr id="3" name="Group 20"/>
          <p:cNvGrpSpPr>
            <a:grpSpLocks/>
          </p:cNvGrpSpPr>
          <p:nvPr/>
        </p:nvGrpSpPr>
        <p:grpSpPr bwMode="auto">
          <a:xfrm>
            <a:off x="700088" y="3067050"/>
            <a:ext cx="366712" cy="2590800"/>
            <a:chOff x="441" y="1584"/>
            <a:chExt cx="231" cy="1632"/>
          </a:xfrm>
        </p:grpSpPr>
        <p:sp>
          <p:nvSpPr>
            <p:cNvPr id="18460" name="Line 21"/>
            <p:cNvSpPr>
              <a:spLocks noChangeShapeType="1"/>
            </p:cNvSpPr>
            <p:nvPr/>
          </p:nvSpPr>
          <p:spPr bwMode="auto">
            <a:xfrm flipV="1">
              <a:off x="672" y="1584"/>
              <a:ext cx="0" cy="1632"/>
            </a:xfrm>
            <a:prstGeom prst="line">
              <a:avLst/>
            </a:prstGeom>
            <a:noFill/>
            <a:ln w="19050">
              <a:solidFill>
                <a:schemeClr val="tx1"/>
              </a:solidFill>
              <a:round/>
              <a:headEnd/>
              <a:tailEnd type="triangle" w="med" len="med"/>
            </a:ln>
          </p:spPr>
          <p:txBody>
            <a:bodyPr>
              <a:spAutoFit/>
            </a:bodyPr>
            <a:lstStyle/>
            <a:p>
              <a:endParaRPr lang="en-US">
                <a:solidFill>
                  <a:srgbClr val="000000"/>
                </a:solidFill>
              </a:endParaRPr>
            </a:p>
          </p:txBody>
        </p:sp>
        <p:sp>
          <p:nvSpPr>
            <p:cNvPr id="18461" name="Text Box 22"/>
            <p:cNvSpPr txBox="1">
              <a:spLocks noChangeArrowheads="1"/>
            </p:cNvSpPr>
            <p:nvPr/>
          </p:nvSpPr>
          <p:spPr bwMode="auto">
            <a:xfrm rot="-5400000">
              <a:off x="-198" y="2319"/>
              <a:ext cx="1510" cy="231"/>
            </a:xfrm>
            <a:prstGeom prst="rect">
              <a:avLst/>
            </a:prstGeom>
            <a:noFill/>
            <a:ln w="9525" algn="ctr">
              <a:noFill/>
              <a:miter lim="800000"/>
              <a:headEnd/>
              <a:tailEnd/>
            </a:ln>
          </p:spPr>
          <p:txBody>
            <a:bodyPr>
              <a:spAutoFit/>
            </a:bodyPr>
            <a:lstStyle/>
            <a:p>
              <a:pPr marL="457200" indent="-457200"/>
              <a:r>
                <a:rPr lang="en-US" sz="1800">
                  <a:solidFill>
                    <a:srgbClr val="000000"/>
                  </a:solidFill>
                </a:rPr>
                <a:t>Infiltration contrast</a:t>
              </a:r>
            </a:p>
          </p:txBody>
        </p:sp>
      </p:grpSp>
      <p:sp>
        <p:nvSpPr>
          <p:cNvPr id="18441" name="Text Box 23"/>
          <p:cNvSpPr txBox="1">
            <a:spLocks noChangeArrowheads="1"/>
          </p:cNvSpPr>
          <p:nvPr/>
        </p:nvSpPr>
        <p:spPr bwMode="auto">
          <a:xfrm>
            <a:off x="1981200" y="1806575"/>
            <a:ext cx="3810000" cy="369332"/>
          </a:xfrm>
          <a:prstGeom prst="rect">
            <a:avLst/>
          </a:prstGeom>
          <a:noFill/>
          <a:ln w="9525" algn="ctr">
            <a:noFill/>
            <a:miter lim="800000"/>
            <a:headEnd/>
            <a:tailEnd/>
          </a:ln>
        </p:spPr>
        <p:txBody>
          <a:bodyPr>
            <a:spAutoFit/>
          </a:bodyPr>
          <a:lstStyle/>
          <a:p>
            <a:pPr marL="457200" indent="-457200" algn="ctr"/>
            <a:r>
              <a:rPr lang="en-US" sz="1800" dirty="0" smtClean="0">
                <a:solidFill>
                  <a:srgbClr val="000000"/>
                </a:solidFill>
              </a:rPr>
              <a:t>Root-to-shoot ratio</a:t>
            </a:r>
            <a:endParaRPr lang="en-US" sz="1800" dirty="0">
              <a:solidFill>
                <a:srgbClr val="000000"/>
              </a:solidFill>
            </a:endParaRPr>
          </a:p>
        </p:txBody>
      </p:sp>
      <p:sp>
        <p:nvSpPr>
          <p:cNvPr id="18442" name="Line 24"/>
          <p:cNvSpPr>
            <a:spLocks noChangeShapeType="1"/>
          </p:cNvSpPr>
          <p:nvPr/>
        </p:nvSpPr>
        <p:spPr bwMode="auto">
          <a:xfrm flipH="1">
            <a:off x="1981200" y="2228850"/>
            <a:ext cx="3657600" cy="1588"/>
          </a:xfrm>
          <a:prstGeom prst="line">
            <a:avLst/>
          </a:prstGeom>
          <a:noFill/>
          <a:ln w="19050">
            <a:solidFill>
              <a:schemeClr val="tx1"/>
            </a:solidFill>
            <a:round/>
            <a:headEnd/>
            <a:tailEnd type="triangle" w="med" len="med"/>
          </a:ln>
        </p:spPr>
        <p:txBody>
          <a:bodyPr>
            <a:spAutoFit/>
          </a:bodyPr>
          <a:lstStyle/>
          <a:p>
            <a:endParaRPr lang="en-US">
              <a:solidFill>
                <a:srgbClr val="000000"/>
              </a:solidFill>
            </a:endParaRPr>
          </a:p>
        </p:txBody>
      </p:sp>
      <p:grpSp>
        <p:nvGrpSpPr>
          <p:cNvPr id="4" name="Group 25"/>
          <p:cNvGrpSpPr>
            <a:grpSpLocks/>
          </p:cNvGrpSpPr>
          <p:nvPr/>
        </p:nvGrpSpPr>
        <p:grpSpPr bwMode="auto">
          <a:xfrm>
            <a:off x="8763000" y="0"/>
            <a:ext cx="457200" cy="6858000"/>
            <a:chOff x="5493" y="0"/>
            <a:chExt cx="288" cy="4320"/>
          </a:xfrm>
        </p:grpSpPr>
        <p:sp>
          <p:nvSpPr>
            <p:cNvPr id="18458" name="Rectangle 26"/>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18459" name="Picture 27" descr="bgu_logo_small"/>
            <p:cNvPicPr>
              <a:picLocks noChangeAspect="1" noChangeArrowheads="1"/>
            </p:cNvPicPr>
            <p:nvPr/>
          </p:nvPicPr>
          <p:blipFill>
            <a:blip r:embed="rId5" cstate="print"/>
            <a:srcRect/>
            <a:stretch>
              <a:fillRect/>
            </a:stretch>
          </p:blipFill>
          <p:spPr bwMode="auto">
            <a:xfrm>
              <a:off x="5493" y="21"/>
              <a:ext cx="288" cy="246"/>
            </a:xfrm>
            <a:prstGeom prst="rect">
              <a:avLst/>
            </a:prstGeom>
            <a:noFill/>
            <a:ln w="9525">
              <a:noFill/>
              <a:miter lim="800000"/>
              <a:headEnd/>
              <a:tailEnd/>
            </a:ln>
          </p:spPr>
        </p:pic>
      </p:grpSp>
      <p:sp>
        <p:nvSpPr>
          <p:cNvPr id="18444" name="Text Box 28"/>
          <p:cNvSpPr txBox="1">
            <a:spLocks noChangeArrowheads="1"/>
          </p:cNvSpPr>
          <p:nvPr/>
        </p:nvSpPr>
        <p:spPr bwMode="auto">
          <a:xfrm>
            <a:off x="228600" y="2686050"/>
            <a:ext cx="685800" cy="396875"/>
          </a:xfrm>
          <a:prstGeom prst="rect">
            <a:avLst/>
          </a:prstGeom>
          <a:noFill/>
          <a:ln w="9525" algn="ctr">
            <a:noFill/>
            <a:miter lim="800000"/>
            <a:headEnd/>
            <a:tailEnd/>
          </a:ln>
        </p:spPr>
        <p:txBody>
          <a:bodyPr>
            <a:spAutoFit/>
          </a:bodyPr>
          <a:lstStyle/>
          <a:p>
            <a:pPr marL="457200" indent="-457200"/>
            <a:endParaRPr lang="en-US">
              <a:solidFill>
                <a:srgbClr val="000000"/>
              </a:solidFill>
            </a:endParaRPr>
          </a:p>
        </p:txBody>
      </p:sp>
      <p:sp>
        <p:nvSpPr>
          <p:cNvPr id="18445" name="Text Box 29"/>
          <p:cNvSpPr txBox="1">
            <a:spLocks noChangeArrowheads="1"/>
          </p:cNvSpPr>
          <p:nvPr/>
        </p:nvSpPr>
        <p:spPr bwMode="auto">
          <a:xfrm rot="-5400000">
            <a:off x="1028700" y="3257550"/>
            <a:ext cx="838200" cy="304800"/>
          </a:xfrm>
          <a:prstGeom prst="rect">
            <a:avLst/>
          </a:prstGeom>
          <a:solidFill>
            <a:schemeClr val="bg1"/>
          </a:solidFill>
          <a:ln w="9525" algn="ctr">
            <a:noFill/>
            <a:miter lim="800000"/>
            <a:headEnd/>
            <a:tailEnd/>
          </a:ln>
        </p:spPr>
        <p:txBody>
          <a:bodyPr>
            <a:spAutoFit/>
          </a:bodyPr>
          <a:lstStyle/>
          <a:p>
            <a:pPr marL="457200" indent="-457200"/>
            <a:r>
              <a:rPr lang="en-US" sz="1400" i="1">
                <a:solidFill>
                  <a:srgbClr val="000000"/>
                </a:solidFill>
                <a:latin typeface="Times New Roman" pitchFamily="18" charset="0"/>
                <a:cs typeface="Times New Roman" pitchFamily="18" charset="0"/>
              </a:rPr>
              <a:t>C=10</a:t>
            </a:r>
          </a:p>
        </p:txBody>
      </p:sp>
      <p:sp>
        <p:nvSpPr>
          <p:cNvPr id="18446" name="Text Box 30"/>
          <p:cNvSpPr txBox="1">
            <a:spLocks noChangeArrowheads="1"/>
          </p:cNvSpPr>
          <p:nvPr/>
        </p:nvSpPr>
        <p:spPr bwMode="auto">
          <a:xfrm rot="-5400000">
            <a:off x="1028700" y="5086350"/>
            <a:ext cx="838200" cy="304800"/>
          </a:xfrm>
          <a:prstGeom prst="rect">
            <a:avLst/>
          </a:prstGeom>
          <a:solidFill>
            <a:schemeClr val="bg1"/>
          </a:solidFill>
          <a:ln w="9525" algn="ctr">
            <a:noFill/>
            <a:miter lim="800000"/>
            <a:headEnd/>
            <a:tailEnd/>
          </a:ln>
        </p:spPr>
        <p:txBody>
          <a:bodyPr>
            <a:spAutoFit/>
          </a:bodyPr>
          <a:lstStyle/>
          <a:p>
            <a:pPr marL="457200" indent="-457200"/>
            <a:r>
              <a:rPr lang="en-US" sz="1400" i="1">
                <a:solidFill>
                  <a:srgbClr val="000000"/>
                </a:solidFill>
                <a:latin typeface="Times New Roman" pitchFamily="18" charset="0"/>
                <a:cs typeface="Times New Roman" pitchFamily="18" charset="0"/>
              </a:rPr>
              <a:t>C=1.1</a:t>
            </a:r>
          </a:p>
        </p:txBody>
      </p:sp>
      <p:grpSp>
        <p:nvGrpSpPr>
          <p:cNvPr id="5" name="Group 34"/>
          <p:cNvGrpSpPr>
            <a:grpSpLocks/>
          </p:cNvGrpSpPr>
          <p:nvPr/>
        </p:nvGrpSpPr>
        <p:grpSpPr bwMode="auto">
          <a:xfrm>
            <a:off x="2268538" y="3686175"/>
            <a:ext cx="4032250" cy="1871663"/>
            <a:chOff x="1429" y="1888"/>
            <a:chExt cx="2540" cy="1179"/>
          </a:xfrm>
        </p:grpSpPr>
        <p:sp>
          <p:nvSpPr>
            <p:cNvPr id="18456" name="Line 35"/>
            <p:cNvSpPr>
              <a:spLocks noChangeShapeType="1"/>
            </p:cNvSpPr>
            <p:nvPr/>
          </p:nvSpPr>
          <p:spPr bwMode="auto">
            <a:xfrm flipV="1">
              <a:off x="1429" y="1888"/>
              <a:ext cx="2540" cy="1179"/>
            </a:xfrm>
            <a:prstGeom prst="line">
              <a:avLst/>
            </a:prstGeom>
            <a:noFill/>
            <a:ln w="57150">
              <a:solidFill>
                <a:srgbClr val="4D4D4D"/>
              </a:solidFill>
              <a:prstDash val="dash"/>
              <a:round/>
              <a:headEnd/>
              <a:tailEnd type="triangle" w="med" len="med"/>
            </a:ln>
          </p:spPr>
          <p:txBody>
            <a:bodyPr/>
            <a:lstStyle/>
            <a:p>
              <a:endParaRPr lang="en-US">
                <a:solidFill>
                  <a:srgbClr val="000000"/>
                </a:solidFill>
              </a:endParaRPr>
            </a:p>
          </p:txBody>
        </p:sp>
        <p:sp>
          <p:nvSpPr>
            <p:cNvPr id="18457" name="Text Box 36"/>
            <p:cNvSpPr txBox="1">
              <a:spLocks noChangeArrowheads="1"/>
            </p:cNvSpPr>
            <p:nvPr/>
          </p:nvSpPr>
          <p:spPr bwMode="auto">
            <a:xfrm>
              <a:off x="2517" y="2614"/>
              <a:ext cx="681" cy="442"/>
            </a:xfrm>
            <a:prstGeom prst="rect">
              <a:avLst/>
            </a:prstGeom>
            <a:solidFill>
              <a:schemeClr val="bg1"/>
            </a:solidFill>
            <a:ln w="9525">
              <a:noFill/>
              <a:miter lim="800000"/>
              <a:headEnd/>
              <a:tailEnd/>
            </a:ln>
          </p:spPr>
          <p:txBody>
            <a:bodyPr>
              <a:spAutoFit/>
            </a:bodyPr>
            <a:lstStyle/>
            <a:p>
              <a:pPr algn="ctr" eaLnBrk="1" hangingPunct="1"/>
              <a:r>
                <a:rPr lang="en-US" b="1">
                  <a:solidFill>
                    <a:srgbClr val="4D4D4D"/>
                  </a:solidFill>
                  <a:cs typeface="Arial" pitchFamily="34" charset="0"/>
                </a:rPr>
                <a:t>Aridity stress</a:t>
              </a:r>
            </a:p>
          </p:txBody>
        </p:sp>
      </p:grpSp>
      <p:grpSp>
        <p:nvGrpSpPr>
          <p:cNvPr id="6" name="Group 37"/>
          <p:cNvGrpSpPr>
            <a:grpSpLocks/>
          </p:cNvGrpSpPr>
          <p:nvPr/>
        </p:nvGrpSpPr>
        <p:grpSpPr bwMode="auto">
          <a:xfrm>
            <a:off x="5638800" y="1600200"/>
            <a:ext cx="2895600" cy="2720975"/>
            <a:chOff x="3552" y="624"/>
            <a:chExt cx="1824" cy="1714"/>
          </a:xfrm>
        </p:grpSpPr>
        <p:sp>
          <p:nvSpPr>
            <p:cNvPr id="18454" name="Rectangle 5"/>
            <p:cNvSpPr>
              <a:spLocks noChangeArrowheads="1"/>
            </p:cNvSpPr>
            <p:nvPr/>
          </p:nvSpPr>
          <p:spPr bwMode="auto">
            <a:xfrm>
              <a:off x="3552" y="1194"/>
              <a:ext cx="1152" cy="1144"/>
            </a:xfrm>
            <a:prstGeom prst="rect">
              <a:avLst/>
            </a:prstGeom>
            <a:noFill/>
            <a:ln w="57150">
              <a:solidFill>
                <a:srgbClr val="00C200"/>
              </a:solidFill>
              <a:miter lim="800000"/>
              <a:headEnd/>
              <a:tailEnd/>
            </a:ln>
          </p:spPr>
          <p:txBody>
            <a:bodyPr wrap="none" anchor="ctr"/>
            <a:lstStyle/>
            <a:p>
              <a:endParaRPr lang="en-US">
                <a:solidFill>
                  <a:srgbClr val="000000"/>
                </a:solidFill>
              </a:endParaRPr>
            </a:p>
          </p:txBody>
        </p:sp>
        <p:sp>
          <p:nvSpPr>
            <p:cNvPr id="18455" name="Text Box 6"/>
            <p:cNvSpPr txBox="1">
              <a:spLocks noChangeArrowheads="1"/>
            </p:cNvSpPr>
            <p:nvPr/>
          </p:nvSpPr>
          <p:spPr bwMode="auto">
            <a:xfrm>
              <a:off x="3744" y="624"/>
              <a:ext cx="1632" cy="427"/>
            </a:xfrm>
            <a:prstGeom prst="rect">
              <a:avLst/>
            </a:prstGeom>
            <a:solidFill>
              <a:schemeClr val="bg1"/>
            </a:solidFill>
            <a:ln w="57150">
              <a:noFill/>
              <a:miter lim="800000"/>
              <a:headEnd/>
              <a:tailEnd/>
            </a:ln>
          </p:spPr>
          <p:txBody>
            <a:bodyPr>
              <a:spAutoFit/>
            </a:bodyPr>
            <a:lstStyle/>
            <a:p>
              <a:pPr eaLnBrk="1" hangingPunct="1"/>
              <a:r>
                <a:rPr lang="en-US" sz="1900" dirty="0">
                  <a:solidFill>
                    <a:srgbClr val="00CC00"/>
                  </a:solidFill>
                  <a:cs typeface="Arial" pitchFamily="34" charset="0"/>
                </a:rPr>
                <a:t>Strong infiltration Weak </a:t>
              </a:r>
              <a:r>
                <a:rPr lang="en-US" sz="1900" dirty="0" smtClean="0">
                  <a:solidFill>
                    <a:srgbClr val="00CC00"/>
                  </a:solidFill>
                  <a:cs typeface="Arial" pitchFamily="34" charset="0"/>
                </a:rPr>
                <a:t>root-shoot</a:t>
              </a:r>
              <a:endParaRPr lang="en-US" sz="1900" dirty="0">
                <a:solidFill>
                  <a:srgbClr val="00CC00"/>
                </a:solidFill>
                <a:cs typeface="Arial" pitchFamily="34" charset="0"/>
              </a:endParaRPr>
            </a:p>
          </p:txBody>
        </p:sp>
      </p:grpSp>
      <p:grpSp>
        <p:nvGrpSpPr>
          <p:cNvPr id="7" name="Group 38"/>
          <p:cNvGrpSpPr>
            <a:grpSpLocks/>
          </p:cNvGrpSpPr>
          <p:nvPr/>
        </p:nvGrpSpPr>
        <p:grpSpPr bwMode="auto">
          <a:xfrm>
            <a:off x="228600" y="4365625"/>
            <a:ext cx="3200400" cy="2546350"/>
            <a:chOff x="144" y="2366"/>
            <a:chExt cx="2016" cy="1604"/>
          </a:xfrm>
        </p:grpSpPr>
        <p:sp>
          <p:nvSpPr>
            <p:cNvPr id="18452" name="Rectangle 9"/>
            <p:cNvSpPr>
              <a:spLocks noChangeArrowheads="1"/>
            </p:cNvSpPr>
            <p:nvPr/>
          </p:nvSpPr>
          <p:spPr bwMode="auto">
            <a:xfrm>
              <a:off x="1056" y="2366"/>
              <a:ext cx="1104" cy="1144"/>
            </a:xfrm>
            <a:prstGeom prst="rect">
              <a:avLst/>
            </a:prstGeom>
            <a:noFill/>
            <a:ln w="57150">
              <a:solidFill>
                <a:srgbClr val="00C200"/>
              </a:solidFill>
              <a:miter lim="800000"/>
              <a:headEnd/>
              <a:tailEnd/>
            </a:ln>
          </p:spPr>
          <p:txBody>
            <a:bodyPr wrap="none" anchor="ctr"/>
            <a:lstStyle/>
            <a:p>
              <a:endParaRPr lang="en-US">
                <a:solidFill>
                  <a:srgbClr val="000000"/>
                </a:solidFill>
              </a:endParaRPr>
            </a:p>
          </p:txBody>
        </p:sp>
        <p:sp>
          <p:nvSpPr>
            <p:cNvPr id="18453" name="Text Box 10"/>
            <p:cNvSpPr txBox="1">
              <a:spLocks noChangeArrowheads="1"/>
            </p:cNvSpPr>
            <p:nvPr/>
          </p:nvSpPr>
          <p:spPr bwMode="auto">
            <a:xfrm>
              <a:off x="144" y="3543"/>
              <a:ext cx="1632" cy="427"/>
            </a:xfrm>
            <a:prstGeom prst="rect">
              <a:avLst/>
            </a:prstGeom>
            <a:solidFill>
              <a:schemeClr val="bg1"/>
            </a:solidFill>
            <a:ln w="57150">
              <a:noFill/>
              <a:miter lim="800000"/>
              <a:headEnd/>
              <a:tailEnd/>
            </a:ln>
          </p:spPr>
          <p:txBody>
            <a:bodyPr>
              <a:spAutoFit/>
            </a:bodyPr>
            <a:lstStyle/>
            <a:p>
              <a:pPr eaLnBrk="1" hangingPunct="1"/>
              <a:r>
                <a:rPr lang="en-US" sz="1900" dirty="0">
                  <a:solidFill>
                    <a:srgbClr val="00CC00"/>
                  </a:solidFill>
                  <a:cs typeface="Arial" pitchFamily="34" charset="0"/>
                </a:rPr>
                <a:t>Strong </a:t>
              </a:r>
              <a:r>
                <a:rPr lang="en-US" sz="1900" dirty="0" smtClean="0">
                  <a:solidFill>
                    <a:srgbClr val="00CC00"/>
                  </a:solidFill>
                  <a:cs typeface="Arial" pitchFamily="34" charset="0"/>
                </a:rPr>
                <a:t>root-shoot </a:t>
              </a:r>
              <a:r>
                <a:rPr lang="en-US" sz="1900" dirty="0">
                  <a:solidFill>
                    <a:srgbClr val="00CC00"/>
                  </a:solidFill>
                  <a:cs typeface="Arial" pitchFamily="34" charset="0"/>
                </a:rPr>
                <a:t>Weak infiltration</a:t>
              </a:r>
              <a:r>
                <a:rPr lang="en-US" sz="1900" dirty="0">
                  <a:solidFill>
                    <a:srgbClr val="000000"/>
                  </a:solidFill>
                  <a:cs typeface="Arial" pitchFamily="34" charset="0"/>
                </a:rPr>
                <a:t> </a:t>
              </a:r>
            </a:p>
          </p:txBody>
        </p:sp>
      </p:grpSp>
      <p:sp>
        <p:nvSpPr>
          <p:cNvPr id="975903" name="Text Box 31"/>
          <p:cNvSpPr txBox="1">
            <a:spLocks noChangeArrowheads="1"/>
          </p:cNvSpPr>
          <p:nvPr/>
        </p:nvSpPr>
        <p:spPr bwMode="auto">
          <a:xfrm>
            <a:off x="5715000" y="1590675"/>
            <a:ext cx="2514600" cy="619125"/>
          </a:xfrm>
          <a:prstGeom prst="rect">
            <a:avLst/>
          </a:prstGeom>
          <a:solidFill>
            <a:schemeClr val="bg1"/>
          </a:solidFill>
          <a:ln w="57150">
            <a:noFill/>
            <a:miter lim="800000"/>
            <a:headEnd/>
            <a:tailEnd/>
          </a:ln>
        </p:spPr>
        <p:txBody>
          <a:bodyPr wrap="square">
            <a:spAutoFit/>
          </a:bodyPr>
          <a:lstStyle/>
          <a:p>
            <a:pPr algn="ctr" eaLnBrk="1" hangingPunct="1">
              <a:lnSpc>
                <a:spcPct val="40000"/>
              </a:lnSpc>
              <a:spcBef>
                <a:spcPct val="40000"/>
              </a:spcBef>
            </a:pPr>
            <a:endParaRPr lang="en-US" dirty="0">
              <a:solidFill>
                <a:srgbClr val="0000FF"/>
              </a:solidFill>
              <a:latin typeface="Arial" pitchFamily="34" charset="0"/>
              <a:cs typeface="Arial" pitchFamily="34" charset="0"/>
            </a:endParaRPr>
          </a:p>
          <a:p>
            <a:pPr algn="ctr" eaLnBrk="1" hangingPunct="1">
              <a:spcBef>
                <a:spcPct val="40000"/>
              </a:spcBef>
              <a:spcAft>
                <a:spcPct val="40000"/>
              </a:spcAft>
            </a:pPr>
            <a:r>
              <a:rPr lang="en-US" sz="1900" dirty="0" smtClean="0">
                <a:solidFill>
                  <a:srgbClr val="0000FF"/>
                </a:solidFill>
                <a:cs typeface="Arial" pitchFamily="34" charset="0"/>
              </a:rPr>
              <a:t>Engineering        </a:t>
            </a:r>
            <a:endParaRPr lang="en-US" sz="1900" dirty="0">
              <a:solidFill>
                <a:srgbClr val="0000FF"/>
              </a:solidFill>
              <a:cs typeface="Arial" pitchFamily="34" charset="0"/>
            </a:endParaRPr>
          </a:p>
        </p:txBody>
      </p:sp>
      <p:sp>
        <p:nvSpPr>
          <p:cNvPr id="975904" name="Text Box 32"/>
          <p:cNvSpPr txBox="1">
            <a:spLocks noChangeArrowheads="1"/>
          </p:cNvSpPr>
          <p:nvPr/>
        </p:nvSpPr>
        <p:spPr bwMode="auto">
          <a:xfrm>
            <a:off x="228600" y="6227625"/>
            <a:ext cx="2590800" cy="669925"/>
          </a:xfrm>
          <a:prstGeom prst="rect">
            <a:avLst/>
          </a:prstGeom>
          <a:solidFill>
            <a:schemeClr val="bg1"/>
          </a:solidFill>
          <a:ln w="57150">
            <a:noFill/>
            <a:miter lim="800000"/>
            <a:headEnd/>
            <a:tailEnd/>
          </a:ln>
        </p:spPr>
        <p:txBody>
          <a:bodyPr>
            <a:spAutoFit/>
          </a:bodyPr>
          <a:lstStyle/>
          <a:p>
            <a:pPr algn="ctr" eaLnBrk="1" hangingPunct="1">
              <a:spcBef>
                <a:spcPct val="40000"/>
              </a:spcBef>
            </a:pPr>
            <a:r>
              <a:rPr lang="en-US" sz="1900" dirty="0">
                <a:solidFill>
                  <a:srgbClr val="0000FF"/>
                </a:solidFill>
                <a:cs typeface="Arial" pitchFamily="34" charset="0"/>
              </a:rPr>
              <a:t>Negative engineering</a:t>
            </a:r>
          </a:p>
          <a:p>
            <a:pPr algn="ctr" eaLnBrk="1" hangingPunct="1">
              <a:lnSpc>
                <a:spcPct val="60000"/>
              </a:lnSpc>
              <a:spcBef>
                <a:spcPct val="40000"/>
              </a:spcBef>
            </a:pPr>
            <a:endParaRPr lang="en-US" sz="1900" dirty="0">
              <a:solidFill>
                <a:srgbClr val="0000FF"/>
              </a:solidFill>
              <a:cs typeface="Arial" pitchFamily="34" charset="0"/>
            </a:endParaRPr>
          </a:p>
        </p:txBody>
      </p:sp>
      <p:sp>
        <p:nvSpPr>
          <p:cNvPr id="8" name="Rectangle 7"/>
          <p:cNvSpPr/>
          <p:nvPr/>
        </p:nvSpPr>
        <p:spPr>
          <a:xfrm>
            <a:off x="228600" y="1467973"/>
            <a:ext cx="5543505" cy="307777"/>
          </a:xfrm>
          <a:prstGeom prst="rect">
            <a:avLst/>
          </a:prstGeom>
        </p:spPr>
        <p:txBody>
          <a:bodyPr wrap="none">
            <a:spAutoFit/>
          </a:bodyPr>
          <a:lstStyle/>
          <a:p>
            <a:r>
              <a:rPr lang="en-US" sz="1400" dirty="0" smtClean="0">
                <a:solidFill>
                  <a:srgbClr val="000000"/>
                </a:solidFill>
              </a:rPr>
              <a:t>(Gilad</a:t>
            </a:r>
            <a:r>
              <a:rPr lang="en-US" sz="1400" dirty="0">
                <a:solidFill>
                  <a:srgbClr val="000000"/>
                </a:solidFill>
              </a:rPr>
              <a:t>, </a:t>
            </a:r>
            <a:r>
              <a:rPr lang="en-US" sz="1400" dirty="0" smtClean="0">
                <a:solidFill>
                  <a:srgbClr val="000000"/>
                </a:solidFill>
              </a:rPr>
              <a:t>von Hardenberg, </a:t>
            </a:r>
            <a:r>
              <a:rPr lang="en-US" sz="1400" dirty="0" err="1" smtClean="0">
                <a:solidFill>
                  <a:srgbClr val="000000"/>
                </a:solidFill>
              </a:rPr>
              <a:t>Provenzale</a:t>
            </a:r>
            <a:r>
              <a:rPr lang="en-US" sz="1400" dirty="0" smtClean="0">
                <a:solidFill>
                  <a:srgbClr val="000000"/>
                </a:solidFill>
              </a:rPr>
              <a:t>, </a:t>
            </a:r>
            <a:r>
              <a:rPr lang="en-US" sz="1400" dirty="0" err="1" smtClean="0">
                <a:solidFill>
                  <a:srgbClr val="000000"/>
                </a:solidFill>
              </a:rPr>
              <a:t>Shachak</a:t>
            </a:r>
            <a:r>
              <a:rPr lang="en-US" sz="1400" dirty="0">
                <a:solidFill>
                  <a:srgbClr val="000000"/>
                </a:solidFill>
              </a:rPr>
              <a:t>, Meron, </a:t>
            </a:r>
            <a:r>
              <a:rPr lang="en-US" sz="1400" dirty="0" smtClean="0">
                <a:solidFill>
                  <a:srgbClr val="000000"/>
                </a:solidFill>
              </a:rPr>
              <a:t>JTB 2007)</a:t>
            </a:r>
            <a:endParaRPr lang="en-US" sz="1400" dirty="0">
              <a:solidFill>
                <a:srgbClr val="000000"/>
              </a:solidFill>
            </a:endParaRPr>
          </a:p>
        </p:txBody>
      </p:sp>
    </p:spTree>
    <p:extLst>
      <p:ext uri="{BB962C8B-B14F-4D97-AF65-F5344CB8AC3E}">
        <p14:creationId xmlns:p14="http://schemas.microsoft.com/office/powerpoint/2010/main" val="24294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75903"/>
                                        </p:tgtEl>
                                        <p:attrNameLst>
                                          <p:attrName>style.visibility</p:attrName>
                                        </p:attrNameLst>
                                      </p:cBhvr>
                                      <p:to>
                                        <p:strVal val="visible"/>
                                      </p:to>
                                    </p:set>
                                    <p:animEffect transition="in" filter="dissolve">
                                      <p:cBhvr>
                                        <p:cTn id="17" dur="500"/>
                                        <p:tgtEl>
                                          <p:spTgt spid="97590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75904"/>
                                        </p:tgtEl>
                                        <p:attrNameLst>
                                          <p:attrName>style.visibility</p:attrName>
                                        </p:attrNameLst>
                                      </p:cBhvr>
                                      <p:to>
                                        <p:strVal val="visible"/>
                                      </p:to>
                                    </p:set>
                                    <p:animEffect transition="in" filter="dissolve">
                                      <p:cBhvr>
                                        <p:cTn id="22" dur="500"/>
                                        <p:tgtEl>
                                          <p:spTgt spid="97590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903" grpId="0" animBg="1"/>
      <p:bldP spid="97590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3940661" y="710908"/>
            <a:ext cx="4739389" cy="2371817"/>
            <a:chOff x="2347211" y="2362200"/>
            <a:chExt cx="4739389" cy="2459592"/>
          </a:xfrm>
        </p:grpSpPr>
        <p:pic>
          <p:nvPicPr>
            <p:cNvPr id="31" name="Picture 1"/>
            <p:cNvPicPr>
              <a:picLocks noChangeAspect="1" noChangeArrowheads="1"/>
            </p:cNvPicPr>
            <p:nvPr/>
          </p:nvPicPr>
          <p:blipFill>
            <a:blip r:embed="rId4" cstate="print"/>
            <a:srcRect/>
            <a:stretch>
              <a:fillRect/>
            </a:stretch>
          </p:blipFill>
          <p:spPr bwMode="auto">
            <a:xfrm>
              <a:off x="2347211" y="2362200"/>
              <a:ext cx="4739389" cy="2459592"/>
            </a:xfrm>
            <a:prstGeom prst="rect">
              <a:avLst/>
            </a:prstGeom>
            <a:noFill/>
            <a:ln w="9525">
              <a:noFill/>
              <a:miter lim="800000"/>
              <a:headEnd/>
              <a:tailEnd/>
            </a:ln>
          </p:spPr>
        </p:pic>
        <p:sp>
          <p:nvSpPr>
            <p:cNvPr id="38" name="Rectangle 37"/>
            <p:cNvSpPr/>
            <p:nvPr/>
          </p:nvSpPr>
          <p:spPr bwMode="auto">
            <a:xfrm>
              <a:off x="3810000" y="3124200"/>
              <a:ext cx="228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endParaRPr lang="en-US" smtClean="0">
                <a:solidFill>
                  <a:srgbClr val="000000"/>
                </a:solidFill>
              </a:endParaRPr>
            </a:p>
          </p:txBody>
        </p:sp>
      </p:grpSp>
      <p:sp>
        <p:nvSpPr>
          <p:cNvPr id="3076" name="Rectangle 2"/>
          <p:cNvSpPr>
            <a:spLocks noChangeArrowheads="1"/>
          </p:cNvSpPr>
          <p:nvPr/>
        </p:nvSpPr>
        <p:spPr bwMode="auto">
          <a:xfrm>
            <a:off x="228600" y="654050"/>
            <a:ext cx="7924800" cy="641350"/>
          </a:xfrm>
          <a:prstGeom prst="rect">
            <a:avLst/>
          </a:prstGeom>
          <a:noFill/>
          <a:ln w="9525">
            <a:noFill/>
            <a:miter lim="800000"/>
            <a:headEnd/>
            <a:tailEnd/>
          </a:ln>
        </p:spPr>
        <p:txBody>
          <a:bodyPr>
            <a:spAutoFit/>
          </a:bodyPr>
          <a:lstStyle/>
          <a:p>
            <a:pPr>
              <a:lnSpc>
                <a:spcPct val="90000"/>
              </a:lnSpc>
              <a:spcBef>
                <a:spcPct val="0"/>
              </a:spcBef>
            </a:pPr>
            <a:r>
              <a:rPr lang="en-US">
                <a:solidFill>
                  <a:srgbClr val="B80000"/>
                </a:solidFill>
              </a:rPr>
              <a:t>Ecosystem engineering </a:t>
            </a:r>
          </a:p>
          <a:p>
            <a:pPr>
              <a:lnSpc>
                <a:spcPct val="90000"/>
              </a:lnSpc>
              <a:spcBef>
                <a:spcPct val="0"/>
              </a:spcBef>
            </a:pPr>
            <a:r>
              <a:rPr lang="en-US">
                <a:solidFill>
                  <a:srgbClr val="B80000"/>
                </a:solidFill>
              </a:rPr>
              <a:t>along a rainfall gradient:</a:t>
            </a:r>
          </a:p>
        </p:txBody>
      </p:sp>
      <p:sp>
        <p:nvSpPr>
          <p:cNvPr id="3077" name="Line 3"/>
          <p:cNvSpPr>
            <a:spLocks noChangeShapeType="1"/>
          </p:cNvSpPr>
          <p:nvPr/>
        </p:nvSpPr>
        <p:spPr bwMode="auto">
          <a:xfrm flipH="1" flipV="1">
            <a:off x="6629400" y="457200"/>
            <a:ext cx="533400" cy="838200"/>
          </a:xfrm>
          <a:prstGeom prst="line">
            <a:avLst/>
          </a:prstGeom>
          <a:noFill/>
          <a:ln w="9525">
            <a:noFill/>
            <a:round/>
            <a:headEnd/>
            <a:tailEnd type="triangle" w="med" len="med"/>
          </a:ln>
        </p:spPr>
        <p:txBody>
          <a:bodyPr>
            <a:spAutoFit/>
          </a:bodyPr>
          <a:lstStyle/>
          <a:p>
            <a:endParaRPr lang="en-US">
              <a:solidFill>
                <a:srgbClr val="000000"/>
              </a:solidFill>
            </a:endParaRPr>
          </a:p>
        </p:txBody>
      </p:sp>
      <p:grpSp>
        <p:nvGrpSpPr>
          <p:cNvPr id="2" name="Group 6"/>
          <p:cNvGrpSpPr>
            <a:grpSpLocks/>
          </p:cNvGrpSpPr>
          <p:nvPr/>
        </p:nvGrpSpPr>
        <p:grpSpPr bwMode="auto">
          <a:xfrm>
            <a:off x="8763000" y="0"/>
            <a:ext cx="457200" cy="6858000"/>
            <a:chOff x="5493" y="0"/>
            <a:chExt cx="288" cy="4320"/>
          </a:xfrm>
        </p:grpSpPr>
        <p:sp>
          <p:nvSpPr>
            <p:cNvPr id="3101" name="Rectangle 7"/>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3102" name="Picture 8" descr="bgu_logo_small"/>
            <p:cNvPicPr>
              <a:picLocks noChangeAspect="1" noChangeArrowheads="1"/>
            </p:cNvPicPr>
            <p:nvPr/>
          </p:nvPicPr>
          <p:blipFill>
            <a:blip r:embed="rId5" cstate="print"/>
            <a:srcRect/>
            <a:stretch>
              <a:fillRect/>
            </a:stretch>
          </p:blipFill>
          <p:spPr bwMode="auto">
            <a:xfrm>
              <a:off x="5493" y="21"/>
              <a:ext cx="288" cy="246"/>
            </a:xfrm>
            <a:prstGeom prst="rect">
              <a:avLst/>
            </a:prstGeom>
            <a:noFill/>
            <a:ln w="9525">
              <a:noFill/>
              <a:miter lim="800000"/>
              <a:headEnd/>
              <a:tailEnd/>
            </a:ln>
          </p:spPr>
        </p:pic>
      </p:grpSp>
      <p:sp>
        <p:nvSpPr>
          <p:cNvPr id="3080" name="Text Box 21"/>
          <p:cNvSpPr txBox="1">
            <a:spLocks noChangeArrowheads="1"/>
          </p:cNvSpPr>
          <p:nvPr/>
        </p:nvSpPr>
        <p:spPr bwMode="auto">
          <a:xfrm>
            <a:off x="0" y="0"/>
            <a:ext cx="88392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a:t>
            </a:r>
            <a:r>
              <a:rPr lang="en-US" altLang="en-US" sz="2200" b="1" dirty="0">
                <a:solidFill>
                  <a:srgbClr val="AC0000"/>
                </a:solidFill>
              </a:rPr>
              <a:t>Pattern-formation – a missing link in biodiversity studies</a:t>
            </a:r>
            <a:endParaRPr lang="en-US" altLang="en-US" b="1" dirty="0">
              <a:solidFill>
                <a:srgbClr val="AC0000"/>
              </a:solidFill>
            </a:endParaRPr>
          </a:p>
        </p:txBody>
      </p:sp>
      <p:grpSp>
        <p:nvGrpSpPr>
          <p:cNvPr id="4" name="Group 45"/>
          <p:cNvGrpSpPr>
            <a:grpSpLocks/>
          </p:cNvGrpSpPr>
          <p:nvPr/>
        </p:nvGrpSpPr>
        <p:grpSpPr bwMode="auto">
          <a:xfrm>
            <a:off x="228600" y="3200400"/>
            <a:ext cx="8077200" cy="3478213"/>
            <a:chOff x="144" y="1718"/>
            <a:chExt cx="5088" cy="2191"/>
          </a:xfrm>
        </p:grpSpPr>
        <p:sp>
          <p:nvSpPr>
            <p:cNvPr id="3084" name="Rectangle 34"/>
            <p:cNvSpPr>
              <a:spLocks noChangeArrowheads="1"/>
            </p:cNvSpPr>
            <p:nvPr/>
          </p:nvSpPr>
          <p:spPr bwMode="auto">
            <a:xfrm>
              <a:off x="144" y="2918"/>
              <a:ext cx="3190" cy="446"/>
            </a:xfrm>
            <a:prstGeom prst="rect">
              <a:avLst/>
            </a:prstGeom>
            <a:noFill/>
            <a:ln w="9525" algn="ctr">
              <a:noFill/>
              <a:miter lim="800000"/>
              <a:headEnd/>
              <a:tailEnd/>
            </a:ln>
          </p:spPr>
          <p:txBody>
            <a:bodyPr wrap="none">
              <a:spAutoFit/>
            </a:bodyPr>
            <a:lstStyle/>
            <a:p>
              <a:pPr marL="457200" indent="-457200">
                <a:spcBef>
                  <a:spcPct val="0"/>
                </a:spcBef>
                <a:buFontTx/>
                <a:buAutoNum type="arabicPeriod"/>
              </a:pPr>
              <a:r>
                <a:rPr lang="en-US" dirty="0">
                  <a:solidFill>
                    <a:srgbClr val="000000"/>
                  </a:solidFill>
                </a:rPr>
                <a:t>Infiltration remains high because of </a:t>
              </a:r>
            </a:p>
            <a:p>
              <a:pPr marL="457200" indent="-457200">
                <a:spcBef>
                  <a:spcPct val="0"/>
                </a:spcBef>
              </a:pPr>
              <a:r>
                <a:rPr lang="en-US" dirty="0">
                  <a:solidFill>
                    <a:srgbClr val="000000"/>
                  </a:solidFill>
                </a:rPr>
                <a:t>	weak </a:t>
              </a:r>
              <a:r>
                <a:rPr lang="en-US" i="1" dirty="0">
                  <a:solidFill>
                    <a:srgbClr val="000000"/>
                  </a:solidFill>
                  <a:latin typeface="Times New Roman" pitchFamily="18" charset="0"/>
                  <a:cs typeface="Times New Roman" pitchFamily="18" charset="0"/>
                </a:rPr>
                <a:t>I</a:t>
              </a:r>
              <a:r>
                <a:rPr lang="en-US" dirty="0">
                  <a:solidFill>
                    <a:srgbClr val="000000"/>
                  </a:solidFill>
                  <a:latin typeface="Times New Roman" pitchFamily="18" charset="0"/>
                  <a:cs typeface="Times New Roman" pitchFamily="18" charset="0"/>
                </a:rPr>
                <a:t>(</a:t>
              </a:r>
              <a:r>
                <a:rPr lang="en-US" i="1" dirty="0">
                  <a:solidFill>
                    <a:srgbClr val="000000"/>
                  </a:solidFill>
                  <a:latin typeface="Times New Roman" pitchFamily="18" charset="0"/>
                  <a:cs typeface="Times New Roman" pitchFamily="18" charset="0"/>
                </a:rPr>
                <a:t>b</a:t>
              </a:r>
              <a:r>
                <a:rPr lang="en-US" dirty="0">
                  <a:solidFill>
                    <a:srgbClr val="000000"/>
                  </a:solidFill>
                  <a:latin typeface="Times New Roman" pitchFamily="18" charset="0"/>
                  <a:cs typeface="Times New Roman" pitchFamily="18" charset="0"/>
                </a:rPr>
                <a:t>) </a:t>
              </a:r>
              <a:r>
                <a:rPr lang="en-US" dirty="0">
                  <a:solidFill>
                    <a:srgbClr val="000000"/>
                  </a:solidFill>
                </a:rPr>
                <a:t>dependence </a:t>
              </a:r>
            </a:p>
          </p:txBody>
        </p:sp>
        <p:grpSp>
          <p:nvGrpSpPr>
            <p:cNvPr id="5" name="Group 44"/>
            <p:cNvGrpSpPr>
              <a:grpSpLocks/>
            </p:cNvGrpSpPr>
            <p:nvPr/>
          </p:nvGrpSpPr>
          <p:grpSpPr bwMode="auto">
            <a:xfrm>
              <a:off x="3696" y="2928"/>
              <a:ext cx="1536" cy="981"/>
              <a:chOff x="3696" y="2928"/>
              <a:chExt cx="1536" cy="981"/>
            </a:xfrm>
          </p:grpSpPr>
          <p:sp>
            <p:nvSpPr>
              <p:cNvPr id="3087" name="Line 12"/>
              <p:cNvSpPr>
                <a:spLocks noChangeShapeType="1"/>
              </p:cNvSpPr>
              <p:nvPr/>
            </p:nvSpPr>
            <p:spPr bwMode="auto">
              <a:xfrm>
                <a:off x="3996" y="3571"/>
                <a:ext cx="49" cy="0"/>
              </a:xfrm>
              <a:prstGeom prst="line">
                <a:avLst/>
              </a:prstGeom>
              <a:noFill/>
              <a:ln w="9525">
                <a:solidFill>
                  <a:schemeClr val="tx1"/>
                </a:solidFill>
                <a:miter lim="800000"/>
                <a:headEnd/>
                <a:tailEnd/>
              </a:ln>
            </p:spPr>
            <p:txBody>
              <a:bodyPr wrap="none"/>
              <a:lstStyle/>
              <a:p>
                <a:endParaRPr lang="en-US">
                  <a:solidFill>
                    <a:srgbClr val="000000"/>
                  </a:solidFill>
                </a:endParaRPr>
              </a:p>
            </p:txBody>
          </p:sp>
          <p:sp>
            <p:nvSpPr>
              <p:cNvPr id="3088" name="Text Box 14"/>
              <p:cNvSpPr txBox="1">
                <a:spLocks noChangeArrowheads="1"/>
              </p:cNvSpPr>
              <p:nvPr/>
            </p:nvSpPr>
            <p:spPr bwMode="auto">
              <a:xfrm>
                <a:off x="3696" y="3215"/>
                <a:ext cx="290" cy="212"/>
              </a:xfrm>
              <a:prstGeom prst="rect">
                <a:avLst/>
              </a:prstGeom>
              <a:noFill/>
              <a:ln w="9525">
                <a:noFill/>
                <a:miter lim="800000"/>
                <a:headEnd/>
                <a:tailEnd/>
              </a:ln>
            </p:spPr>
            <p:txBody>
              <a:bodyPr>
                <a:spAutoFit/>
              </a:bodyPr>
              <a:lstStyle/>
              <a:p>
                <a:r>
                  <a:rPr lang="en-US" sz="1600" i="1">
                    <a:solidFill>
                      <a:srgbClr val="000000"/>
                    </a:solidFill>
                    <a:latin typeface="Times New Roman" pitchFamily="18" charset="0"/>
                    <a:cs typeface="Times New Roman" pitchFamily="18" charset="0"/>
                  </a:rPr>
                  <a:t>I</a:t>
                </a:r>
              </a:p>
            </p:txBody>
          </p:sp>
          <p:graphicFrame>
            <p:nvGraphicFramePr>
              <p:cNvPr id="3074" name="Object 15"/>
              <p:cNvGraphicFramePr>
                <a:graphicFrameLocks noChangeAspect="1"/>
              </p:cNvGraphicFramePr>
              <p:nvPr/>
            </p:nvGraphicFramePr>
            <p:xfrm>
              <a:off x="3777" y="3496"/>
              <a:ext cx="190" cy="128"/>
            </p:xfrm>
            <a:graphic>
              <a:graphicData uri="http://schemas.openxmlformats.org/presentationml/2006/ole">
                <mc:AlternateContent xmlns:mc="http://schemas.openxmlformats.org/markup-compatibility/2006">
                  <mc:Choice xmlns:v="urn:schemas-microsoft-com:vml" Requires="v">
                    <p:oleObj spid="_x0000_s255262" name="משוואה" r:id="rId6" imgW="304560" imgH="177480" progId="Equation.3">
                      <p:embed/>
                    </p:oleObj>
                  </mc:Choice>
                  <mc:Fallback>
                    <p:oleObj name="משוואה" r:id="rId6" imgW="304560" imgH="177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7" y="3496"/>
                            <a:ext cx="190"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9" name="Text Box 16"/>
              <p:cNvSpPr txBox="1">
                <a:spLocks noChangeArrowheads="1"/>
              </p:cNvSpPr>
              <p:nvPr/>
            </p:nvSpPr>
            <p:spPr bwMode="auto">
              <a:xfrm>
                <a:off x="3889" y="3627"/>
                <a:ext cx="241" cy="192"/>
              </a:xfrm>
              <a:prstGeom prst="rect">
                <a:avLst/>
              </a:prstGeom>
              <a:noFill/>
              <a:ln w="9525">
                <a:noFill/>
                <a:miter lim="800000"/>
                <a:headEnd/>
                <a:tailEnd/>
              </a:ln>
            </p:spPr>
            <p:txBody>
              <a:bodyPr>
                <a:spAutoFit/>
              </a:bodyPr>
              <a:lstStyle/>
              <a:p>
                <a:r>
                  <a:rPr lang="en-US" sz="1400" i="1">
                    <a:solidFill>
                      <a:srgbClr val="000000"/>
                    </a:solidFill>
                    <a:latin typeface="Times New Roman (Hebrew)" pitchFamily="26" charset="0"/>
                  </a:rPr>
                  <a:t>0</a:t>
                </a:r>
              </a:p>
            </p:txBody>
          </p:sp>
          <p:sp>
            <p:nvSpPr>
              <p:cNvPr id="3090" name="Line 17"/>
              <p:cNvSpPr>
                <a:spLocks noChangeShapeType="1"/>
              </p:cNvSpPr>
              <p:nvPr/>
            </p:nvSpPr>
            <p:spPr bwMode="auto">
              <a:xfrm>
                <a:off x="4062" y="3041"/>
                <a:ext cx="1170" cy="0"/>
              </a:xfrm>
              <a:prstGeom prst="line">
                <a:avLst/>
              </a:prstGeom>
              <a:noFill/>
              <a:ln w="28575">
                <a:solidFill>
                  <a:schemeClr val="accent2"/>
                </a:solidFill>
                <a:prstDash val="dash"/>
                <a:miter lim="800000"/>
                <a:headEnd/>
                <a:tailEnd/>
              </a:ln>
            </p:spPr>
            <p:txBody>
              <a:bodyPr wrap="none"/>
              <a:lstStyle/>
              <a:p>
                <a:endParaRPr lang="en-US">
                  <a:solidFill>
                    <a:srgbClr val="000000"/>
                  </a:solidFill>
                </a:endParaRPr>
              </a:p>
            </p:txBody>
          </p:sp>
          <p:sp>
            <p:nvSpPr>
              <p:cNvPr id="3091" name="Text Box 18"/>
              <p:cNvSpPr txBox="1">
                <a:spLocks noChangeArrowheads="1"/>
              </p:cNvSpPr>
              <p:nvPr/>
            </p:nvSpPr>
            <p:spPr bwMode="auto">
              <a:xfrm>
                <a:off x="4560" y="3697"/>
                <a:ext cx="259" cy="212"/>
              </a:xfrm>
              <a:prstGeom prst="rect">
                <a:avLst/>
              </a:prstGeom>
              <a:noFill/>
              <a:ln w="9525" algn="ctr">
                <a:noFill/>
                <a:miter lim="800000"/>
                <a:headEnd/>
                <a:tailEnd/>
              </a:ln>
            </p:spPr>
            <p:txBody>
              <a:bodyPr>
                <a:spAutoFit/>
              </a:bodyPr>
              <a:lstStyle/>
              <a:p>
                <a:pPr marL="457200" indent="-457200"/>
                <a:r>
                  <a:rPr lang="en-US" sz="1600" i="1">
                    <a:solidFill>
                      <a:srgbClr val="000000"/>
                    </a:solidFill>
                    <a:latin typeface="Times New Roman" pitchFamily="18" charset="0"/>
                    <a:cs typeface="Times New Roman" pitchFamily="18" charset="0"/>
                  </a:rPr>
                  <a:t>b</a:t>
                </a:r>
              </a:p>
            </p:txBody>
          </p:sp>
          <p:graphicFrame>
            <p:nvGraphicFramePr>
              <p:cNvPr id="3075" name="Object 19"/>
              <p:cNvGraphicFramePr>
                <a:graphicFrameLocks noChangeAspect="1"/>
              </p:cNvGraphicFramePr>
              <p:nvPr/>
            </p:nvGraphicFramePr>
            <p:xfrm>
              <a:off x="3880" y="3010"/>
              <a:ext cx="87" cy="94"/>
            </p:xfrm>
            <a:graphic>
              <a:graphicData uri="http://schemas.openxmlformats.org/presentationml/2006/ole">
                <mc:AlternateContent xmlns:mc="http://schemas.openxmlformats.org/markup-compatibility/2006">
                  <mc:Choice xmlns:v="urn:schemas-microsoft-com:vml" Requires="v">
                    <p:oleObj spid="_x0000_s255263" name="משוואה" r:id="rId8" imgW="152280" imgH="139680" progId="Equation.3">
                      <p:embed/>
                    </p:oleObj>
                  </mc:Choice>
                  <mc:Fallback>
                    <p:oleObj name="משוואה" r:id="rId8" imgW="152280" imgH="1396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0" y="3010"/>
                            <a:ext cx="87" cy="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42"/>
              <p:cNvGrpSpPr>
                <a:grpSpLocks/>
              </p:cNvGrpSpPr>
              <p:nvPr/>
            </p:nvGrpSpPr>
            <p:grpSpPr bwMode="auto">
              <a:xfrm>
                <a:off x="4032" y="2928"/>
                <a:ext cx="1200" cy="786"/>
                <a:chOff x="4032" y="2928"/>
                <a:chExt cx="1200" cy="786"/>
              </a:xfrm>
            </p:grpSpPr>
            <p:pic>
              <p:nvPicPr>
                <p:cNvPr id="3093" name="Picture 13" descr="Inf1"/>
                <p:cNvPicPr>
                  <a:picLocks noChangeAspect="1" noChangeArrowheads="1"/>
                </p:cNvPicPr>
                <p:nvPr/>
              </p:nvPicPr>
              <p:blipFill>
                <a:blip r:embed="rId10" cstate="print"/>
                <a:srcRect/>
                <a:stretch>
                  <a:fillRect/>
                </a:stretch>
              </p:blipFill>
              <p:spPr bwMode="auto">
                <a:xfrm>
                  <a:off x="4032" y="2948"/>
                  <a:ext cx="1187" cy="766"/>
                </a:xfrm>
                <a:prstGeom prst="rect">
                  <a:avLst/>
                </a:prstGeom>
                <a:noFill/>
                <a:ln w="9525">
                  <a:noFill/>
                  <a:miter lim="800000"/>
                  <a:headEnd/>
                  <a:tailEnd/>
                </a:ln>
              </p:spPr>
            </p:pic>
            <p:sp>
              <p:nvSpPr>
                <p:cNvPr id="3094" name="Line 38"/>
                <p:cNvSpPr>
                  <a:spLocks noChangeShapeType="1"/>
                </p:cNvSpPr>
                <p:nvPr/>
              </p:nvSpPr>
              <p:spPr bwMode="auto">
                <a:xfrm>
                  <a:off x="4032" y="3696"/>
                  <a:ext cx="1200" cy="0"/>
                </a:xfrm>
                <a:prstGeom prst="line">
                  <a:avLst/>
                </a:prstGeom>
                <a:noFill/>
                <a:ln w="19050">
                  <a:solidFill>
                    <a:schemeClr val="tx1"/>
                  </a:solidFill>
                  <a:round/>
                  <a:headEnd/>
                  <a:tailEnd type="triangle" w="med" len="med"/>
                </a:ln>
              </p:spPr>
              <p:txBody>
                <a:bodyPr>
                  <a:spAutoFit/>
                </a:bodyPr>
                <a:lstStyle/>
                <a:p>
                  <a:endParaRPr lang="en-US">
                    <a:solidFill>
                      <a:srgbClr val="000000"/>
                    </a:solidFill>
                  </a:endParaRPr>
                </a:p>
              </p:txBody>
            </p:sp>
            <p:sp>
              <p:nvSpPr>
                <p:cNvPr id="3095" name="Line 39"/>
                <p:cNvSpPr>
                  <a:spLocks noChangeShapeType="1"/>
                </p:cNvSpPr>
                <p:nvPr/>
              </p:nvSpPr>
              <p:spPr bwMode="auto">
                <a:xfrm flipV="1">
                  <a:off x="4032" y="2928"/>
                  <a:ext cx="0" cy="768"/>
                </a:xfrm>
                <a:prstGeom prst="line">
                  <a:avLst/>
                </a:prstGeom>
                <a:noFill/>
                <a:ln w="19050">
                  <a:solidFill>
                    <a:schemeClr val="tx1"/>
                  </a:solidFill>
                  <a:round/>
                  <a:headEnd/>
                  <a:tailEnd type="triangle" w="med" len="med"/>
                </a:ln>
              </p:spPr>
              <p:txBody>
                <a:bodyPr>
                  <a:spAutoFit/>
                </a:bodyPr>
                <a:lstStyle/>
                <a:p>
                  <a:endParaRPr lang="en-US">
                    <a:solidFill>
                      <a:srgbClr val="000000"/>
                    </a:solidFill>
                  </a:endParaRPr>
                </a:p>
              </p:txBody>
            </p:sp>
          </p:grpSp>
        </p:grpSp>
        <p:sp>
          <p:nvSpPr>
            <p:cNvPr id="3085" name="Rectangle 10"/>
            <p:cNvSpPr>
              <a:spLocks noChangeArrowheads="1"/>
            </p:cNvSpPr>
            <p:nvPr/>
          </p:nvSpPr>
          <p:spPr bwMode="auto">
            <a:xfrm>
              <a:off x="144" y="1718"/>
              <a:ext cx="2640" cy="1162"/>
            </a:xfrm>
            <a:prstGeom prst="rect">
              <a:avLst/>
            </a:prstGeom>
            <a:noFill/>
            <a:ln w="9525">
              <a:noFill/>
              <a:miter lim="800000"/>
              <a:headEnd/>
              <a:tailEnd/>
            </a:ln>
          </p:spPr>
          <p:txBody>
            <a:bodyPr>
              <a:spAutoFit/>
            </a:bodyPr>
            <a:lstStyle/>
            <a:p>
              <a:pPr>
                <a:spcBef>
                  <a:spcPct val="0"/>
                </a:spcBef>
              </a:pPr>
              <a:r>
                <a:rPr lang="en-US" dirty="0" smtClean="0">
                  <a:solidFill>
                    <a:srgbClr val="B80000"/>
                  </a:solidFill>
                </a:rPr>
                <a:t>Pattern-formation explanation:</a:t>
              </a:r>
              <a:r>
                <a:rPr lang="en-US" dirty="0" smtClean="0">
                  <a:solidFill>
                    <a:srgbClr val="000000"/>
                  </a:solidFill>
                </a:rPr>
                <a:t> </a:t>
              </a:r>
              <a:endParaRPr lang="en-US" dirty="0">
                <a:solidFill>
                  <a:srgbClr val="000000"/>
                </a:solidFill>
              </a:endParaRPr>
            </a:p>
            <a:p>
              <a:pPr>
                <a:spcBef>
                  <a:spcPct val="25000"/>
                </a:spcBef>
              </a:pPr>
              <a:r>
                <a:rPr lang="en-US" dirty="0">
                  <a:solidFill>
                    <a:srgbClr val="000000"/>
                  </a:solidFill>
                </a:rPr>
                <a:t>Soil-water balance is determined by infiltration of surface water (gain) and uptake by roots (loss).</a:t>
              </a:r>
            </a:p>
            <a:p>
              <a:r>
                <a:rPr lang="en-US" dirty="0">
                  <a:solidFill>
                    <a:srgbClr val="000000"/>
                  </a:solidFill>
                </a:rPr>
                <a:t>As precipitation decreases:</a:t>
              </a:r>
              <a:endParaRPr lang="en-US" dirty="0">
                <a:solidFill>
                  <a:srgbClr val="000000"/>
                </a:solidFill>
                <a:latin typeface="SizedSym151" charset="0"/>
              </a:endParaRPr>
            </a:p>
          </p:txBody>
        </p:sp>
      </p:grpSp>
      <p:grpSp>
        <p:nvGrpSpPr>
          <p:cNvPr id="48" name="Group 47"/>
          <p:cNvGrpSpPr/>
          <p:nvPr/>
        </p:nvGrpSpPr>
        <p:grpSpPr>
          <a:xfrm>
            <a:off x="228600" y="1547150"/>
            <a:ext cx="8557550" cy="3311325"/>
            <a:chOff x="228600" y="1547150"/>
            <a:chExt cx="8557550" cy="3311325"/>
          </a:xfrm>
        </p:grpSpPr>
        <p:pic>
          <p:nvPicPr>
            <p:cNvPr id="33" name="Picture 4" descr="com_fac_p"/>
            <p:cNvPicPr>
              <a:picLocks noChangeAspect="1" noChangeArrowheads="1"/>
            </p:cNvPicPr>
            <p:nvPr/>
          </p:nvPicPr>
          <p:blipFill>
            <a:blip r:embed="rId11" cstate="print"/>
            <a:srcRect t="57538"/>
            <a:stretch>
              <a:fillRect/>
            </a:stretch>
          </p:blipFill>
          <p:spPr bwMode="auto">
            <a:xfrm>
              <a:off x="4214150" y="3105875"/>
              <a:ext cx="4572000" cy="1752600"/>
            </a:xfrm>
            <a:prstGeom prst="rect">
              <a:avLst/>
            </a:prstGeom>
            <a:noFill/>
            <a:ln w="9525">
              <a:noFill/>
              <a:miter lim="800000"/>
              <a:headEnd/>
              <a:tailEnd/>
            </a:ln>
          </p:spPr>
        </p:pic>
        <p:sp>
          <p:nvSpPr>
            <p:cNvPr id="3079" name="Rectangle 20"/>
            <p:cNvSpPr>
              <a:spLocks noChangeArrowheads="1"/>
            </p:cNvSpPr>
            <p:nvPr/>
          </p:nvSpPr>
          <p:spPr bwMode="auto">
            <a:xfrm>
              <a:off x="228600" y="1547150"/>
              <a:ext cx="3886200" cy="1323439"/>
            </a:xfrm>
            <a:prstGeom prst="rect">
              <a:avLst/>
            </a:prstGeom>
            <a:noFill/>
            <a:ln w="9525">
              <a:noFill/>
              <a:miter lim="800000"/>
              <a:headEnd/>
              <a:tailEnd/>
            </a:ln>
          </p:spPr>
          <p:txBody>
            <a:bodyPr wrap="square">
              <a:spAutoFit/>
            </a:bodyPr>
            <a:lstStyle/>
            <a:p>
              <a:pPr>
                <a:spcBef>
                  <a:spcPct val="0"/>
                </a:spcBef>
              </a:pPr>
              <a:r>
                <a:rPr lang="en-US" dirty="0">
                  <a:solidFill>
                    <a:srgbClr val="000000"/>
                  </a:solidFill>
                </a:rPr>
                <a:t>Woody species </a:t>
              </a:r>
              <a:r>
                <a:rPr lang="en-US" dirty="0" smtClean="0">
                  <a:solidFill>
                    <a:srgbClr val="B80000"/>
                  </a:solidFill>
                </a:rPr>
                <a:t>forms a mesic patch as </a:t>
              </a:r>
              <a:r>
                <a:rPr lang="en-US" dirty="0">
                  <a:solidFill>
                    <a:srgbClr val="B80000"/>
                  </a:solidFill>
                </a:rPr>
                <a:t>aridity increases</a:t>
              </a:r>
              <a:r>
                <a:rPr lang="en-US" dirty="0" smtClean="0">
                  <a:solidFill>
                    <a:srgbClr val="B80000"/>
                  </a:solidFill>
                </a:rPr>
                <a:t>. </a:t>
              </a:r>
              <a:r>
                <a:rPr lang="en-US" dirty="0"/>
                <a:t>S</a:t>
              </a:r>
              <a:r>
                <a:rPr lang="en-US" dirty="0" smtClean="0"/>
                <a:t>everal explanations, e.g. reduced evaporation.</a:t>
              </a:r>
              <a:endParaRPr lang="en-US" dirty="0">
                <a:latin typeface="SizedSym151" charset="0"/>
              </a:endParaRPr>
            </a:p>
          </p:txBody>
        </p:sp>
      </p:grpSp>
      <p:grpSp>
        <p:nvGrpSpPr>
          <p:cNvPr id="47" name="Group 46"/>
          <p:cNvGrpSpPr/>
          <p:nvPr/>
        </p:nvGrpSpPr>
        <p:grpSpPr>
          <a:xfrm>
            <a:off x="3962400" y="709525"/>
            <a:ext cx="4812422" cy="2437825"/>
            <a:chOff x="3962400" y="709525"/>
            <a:chExt cx="4812422" cy="2437825"/>
          </a:xfrm>
        </p:grpSpPr>
        <p:grpSp>
          <p:nvGrpSpPr>
            <p:cNvPr id="37" name="Group 36"/>
            <p:cNvGrpSpPr/>
            <p:nvPr/>
          </p:nvGrpSpPr>
          <p:grpSpPr>
            <a:xfrm>
              <a:off x="3962400" y="709525"/>
              <a:ext cx="4812422" cy="2437825"/>
              <a:chOff x="3962400" y="610175"/>
              <a:chExt cx="4812422" cy="2437825"/>
            </a:xfrm>
          </p:grpSpPr>
          <p:pic>
            <p:nvPicPr>
              <p:cNvPr id="32" name="Picture 2"/>
              <p:cNvPicPr>
                <a:picLocks noChangeAspect="1" noChangeArrowheads="1"/>
              </p:cNvPicPr>
              <p:nvPr/>
            </p:nvPicPr>
            <p:blipFill>
              <a:blip r:embed="rId12" cstate="print"/>
              <a:srcRect/>
              <a:stretch>
                <a:fillRect/>
              </a:stretch>
            </p:blipFill>
            <p:spPr bwMode="auto">
              <a:xfrm>
                <a:off x="3962400" y="610175"/>
                <a:ext cx="4812422" cy="2437825"/>
              </a:xfrm>
              <a:prstGeom prst="rect">
                <a:avLst/>
              </a:prstGeom>
              <a:noFill/>
              <a:ln w="9525">
                <a:noFill/>
                <a:miter lim="800000"/>
                <a:headEnd/>
                <a:tailEnd/>
              </a:ln>
            </p:spPr>
          </p:pic>
          <p:sp>
            <p:nvSpPr>
              <p:cNvPr id="36" name="Rectangle 35"/>
              <p:cNvSpPr/>
              <p:nvPr/>
            </p:nvSpPr>
            <p:spPr bwMode="auto">
              <a:xfrm>
                <a:off x="5410200" y="1524000"/>
                <a:ext cx="1524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endParaRPr lang="en-US" smtClean="0">
                  <a:solidFill>
                    <a:srgbClr val="000000"/>
                  </a:solidFill>
                </a:endParaRPr>
              </a:p>
            </p:txBody>
          </p:sp>
        </p:grpSp>
        <p:grpSp>
          <p:nvGrpSpPr>
            <p:cNvPr id="34" name="Group 33"/>
            <p:cNvGrpSpPr/>
            <p:nvPr/>
          </p:nvGrpSpPr>
          <p:grpSpPr>
            <a:xfrm>
              <a:off x="4941455" y="1036900"/>
              <a:ext cx="2068945" cy="639301"/>
              <a:chOff x="5285509" y="762000"/>
              <a:chExt cx="2068945" cy="639301"/>
            </a:xfrm>
          </p:grpSpPr>
          <p:sp>
            <p:nvSpPr>
              <p:cNvPr id="3100" name="Line 31"/>
              <p:cNvSpPr>
                <a:spLocks noChangeShapeType="1"/>
              </p:cNvSpPr>
              <p:nvPr/>
            </p:nvSpPr>
            <p:spPr bwMode="auto">
              <a:xfrm>
                <a:off x="6246091" y="1084815"/>
                <a:ext cx="0" cy="316486"/>
              </a:xfrm>
              <a:prstGeom prst="line">
                <a:avLst/>
              </a:prstGeom>
              <a:noFill/>
              <a:ln w="9525">
                <a:solidFill>
                  <a:schemeClr val="tx1"/>
                </a:solidFill>
                <a:round/>
                <a:headEnd/>
                <a:tailEnd type="triangle" w="med" len="med"/>
              </a:ln>
            </p:spPr>
            <p:txBody>
              <a:bodyPr>
                <a:spAutoFit/>
              </a:bodyPr>
              <a:lstStyle/>
              <a:p>
                <a:endParaRPr lang="en-US">
                  <a:solidFill>
                    <a:srgbClr val="000000"/>
                  </a:solidFill>
                </a:endParaRPr>
              </a:p>
            </p:txBody>
          </p:sp>
          <p:sp>
            <p:nvSpPr>
              <p:cNvPr id="3098" name="Rectangle 26"/>
              <p:cNvSpPr>
                <a:spLocks noChangeArrowheads="1"/>
              </p:cNvSpPr>
              <p:nvPr/>
            </p:nvSpPr>
            <p:spPr bwMode="auto">
              <a:xfrm>
                <a:off x="5285509" y="762000"/>
                <a:ext cx="2068945" cy="461665"/>
              </a:xfrm>
              <a:prstGeom prst="rect">
                <a:avLst/>
              </a:prstGeom>
              <a:noFill/>
              <a:ln w="9525" algn="ctr">
                <a:noFill/>
                <a:miter lim="800000"/>
                <a:headEnd/>
                <a:tailEnd/>
              </a:ln>
            </p:spPr>
            <p:txBody>
              <a:bodyPr>
                <a:spAutoFit/>
              </a:bodyPr>
              <a:lstStyle/>
              <a:p>
                <a:pPr marL="457200" indent="-457200">
                  <a:spcBef>
                    <a:spcPct val="0"/>
                  </a:spcBef>
                </a:pPr>
                <a:r>
                  <a:rPr lang="en-US" sz="1200" dirty="0">
                    <a:solidFill>
                      <a:srgbClr val="000000"/>
                    </a:solidFill>
                  </a:rPr>
                  <a:t>Max. water content</a:t>
                </a:r>
              </a:p>
              <a:p>
                <a:pPr marL="457200" indent="-457200">
                  <a:spcBef>
                    <a:spcPct val="0"/>
                  </a:spcBef>
                </a:pPr>
                <a:r>
                  <a:rPr lang="en-US" sz="1200" dirty="0">
                    <a:solidFill>
                      <a:srgbClr val="000000"/>
                    </a:solidFill>
                  </a:rPr>
                  <a:t> in </a:t>
                </a:r>
                <a:r>
                  <a:rPr lang="en-US" sz="1200" dirty="0" smtClean="0">
                    <a:solidFill>
                      <a:srgbClr val="000000"/>
                    </a:solidFill>
                  </a:rPr>
                  <a:t>a spot </a:t>
                </a:r>
                <a:endParaRPr lang="en-US" sz="1200" dirty="0">
                  <a:solidFill>
                    <a:srgbClr val="000000"/>
                  </a:solidFill>
                </a:endParaRPr>
              </a:p>
            </p:txBody>
          </p:sp>
        </p:grpSp>
        <p:grpSp>
          <p:nvGrpSpPr>
            <p:cNvPr id="35" name="Group 34"/>
            <p:cNvGrpSpPr/>
            <p:nvPr/>
          </p:nvGrpSpPr>
          <p:grpSpPr>
            <a:xfrm>
              <a:off x="5715000" y="2157354"/>
              <a:ext cx="1551709" cy="456596"/>
              <a:chOff x="6985000" y="768330"/>
              <a:chExt cx="1551709" cy="456596"/>
            </a:xfrm>
          </p:grpSpPr>
          <p:sp>
            <p:nvSpPr>
              <p:cNvPr id="3099" name="Line 30"/>
              <p:cNvSpPr>
                <a:spLocks noChangeShapeType="1"/>
              </p:cNvSpPr>
              <p:nvPr/>
            </p:nvSpPr>
            <p:spPr bwMode="auto">
              <a:xfrm flipH="1" flipV="1">
                <a:off x="6985000" y="784730"/>
                <a:ext cx="0" cy="313564"/>
              </a:xfrm>
              <a:prstGeom prst="line">
                <a:avLst/>
              </a:prstGeom>
              <a:noFill/>
              <a:ln w="9525">
                <a:solidFill>
                  <a:schemeClr val="tx1"/>
                </a:solidFill>
                <a:round/>
                <a:headEnd/>
                <a:tailEnd type="triangle" w="med" len="med"/>
              </a:ln>
            </p:spPr>
            <p:txBody>
              <a:bodyPr wrap="square">
                <a:spAutoFit/>
              </a:bodyPr>
              <a:lstStyle/>
              <a:p>
                <a:endParaRPr lang="en-US">
                  <a:solidFill>
                    <a:srgbClr val="000000"/>
                  </a:solidFill>
                </a:endParaRPr>
              </a:p>
            </p:txBody>
          </p:sp>
          <p:sp>
            <p:nvSpPr>
              <p:cNvPr id="3097" name="Rectangle 22"/>
              <p:cNvSpPr>
                <a:spLocks noChangeArrowheads="1"/>
              </p:cNvSpPr>
              <p:nvPr/>
            </p:nvSpPr>
            <p:spPr bwMode="auto">
              <a:xfrm>
                <a:off x="6985000" y="768330"/>
                <a:ext cx="1551709" cy="456596"/>
              </a:xfrm>
              <a:prstGeom prst="rect">
                <a:avLst/>
              </a:prstGeom>
              <a:noFill/>
              <a:ln w="9525" algn="ctr">
                <a:noFill/>
                <a:miter lim="800000"/>
                <a:headEnd/>
                <a:tailEnd/>
              </a:ln>
            </p:spPr>
            <p:txBody>
              <a:bodyPr>
                <a:spAutoFit/>
              </a:bodyPr>
              <a:lstStyle/>
              <a:p>
                <a:pPr marL="457200" indent="-457200">
                  <a:spcBef>
                    <a:spcPct val="0"/>
                  </a:spcBef>
                </a:pPr>
                <a:r>
                  <a:rPr lang="en-US" sz="1200" dirty="0">
                    <a:solidFill>
                      <a:srgbClr val="000000"/>
                    </a:solidFill>
                  </a:rPr>
                  <a:t>Water content </a:t>
                </a:r>
              </a:p>
              <a:p>
                <a:pPr marL="457200" indent="-457200">
                  <a:spcBef>
                    <a:spcPct val="0"/>
                  </a:spcBef>
                </a:pPr>
                <a:r>
                  <a:rPr lang="en-US" sz="1200" dirty="0">
                    <a:solidFill>
                      <a:srgbClr val="000000"/>
                    </a:solidFill>
                  </a:rPr>
                  <a:t>in bare soil</a:t>
                </a:r>
              </a:p>
            </p:txBody>
          </p:sp>
        </p:grpSp>
      </p:grpSp>
      <p:grpSp>
        <p:nvGrpSpPr>
          <p:cNvPr id="45" name="Group 44"/>
          <p:cNvGrpSpPr/>
          <p:nvPr/>
        </p:nvGrpSpPr>
        <p:grpSpPr>
          <a:xfrm>
            <a:off x="5996650" y="762000"/>
            <a:ext cx="533400" cy="2152710"/>
            <a:chOff x="5996650" y="762000"/>
            <a:chExt cx="533400" cy="2152710"/>
          </a:xfrm>
        </p:grpSpPr>
        <p:sp>
          <p:nvSpPr>
            <p:cNvPr id="42" name="TextBox 41"/>
            <p:cNvSpPr txBox="1"/>
            <p:nvPr/>
          </p:nvSpPr>
          <p:spPr>
            <a:xfrm>
              <a:off x="5996650" y="2514600"/>
              <a:ext cx="533400" cy="400110"/>
            </a:xfrm>
            <a:prstGeom prst="rect">
              <a:avLst/>
            </a:prstGeom>
            <a:noFill/>
          </p:spPr>
          <p:txBody>
            <a:bodyPr wrap="square" rtlCol="0">
              <a:spAutoFit/>
            </a:bodyPr>
            <a:lstStyle/>
            <a:p>
              <a:r>
                <a:rPr lang="en-US" i="1" dirty="0" err="1" smtClean="0">
                  <a:solidFill>
                    <a:srgbClr val="C00000"/>
                  </a:solidFill>
                  <a:latin typeface="Times New Roman"/>
                </a:rPr>
                <a:t>p</a:t>
              </a:r>
              <a:r>
                <a:rPr lang="en-US" i="1" baseline="-25000" dirty="0" err="1" smtClean="0">
                  <a:solidFill>
                    <a:srgbClr val="C00000"/>
                  </a:solidFill>
                  <a:latin typeface="Times New Roman"/>
                </a:rPr>
                <a:t>f</a:t>
              </a:r>
              <a:endParaRPr lang="en-US" i="1" dirty="0">
                <a:solidFill>
                  <a:srgbClr val="C00000"/>
                </a:solidFill>
                <a:latin typeface="Times New Roman"/>
              </a:endParaRPr>
            </a:p>
          </p:txBody>
        </p:sp>
        <p:cxnSp>
          <p:nvCxnSpPr>
            <p:cNvPr id="44" name="Straight Connector 43"/>
            <p:cNvCxnSpPr/>
            <p:nvPr/>
          </p:nvCxnSpPr>
          <p:spPr bwMode="auto">
            <a:xfrm>
              <a:off x="6160625" y="762000"/>
              <a:ext cx="0" cy="1828800"/>
            </a:xfrm>
            <a:prstGeom prst="line">
              <a:avLst/>
            </a:prstGeom>
            <a:noFill/>
            <a:ln w="9525" cap="flat" cmpd="sng" algn="ctr">
              <a:solidFill>
                <a:srgbClr val="C00000"/>
              </a:solidFill>
              <a:prstDash val="dash"/>
              <a:round/>
              <a:headEnd type="none" w="med" len="med"/>
              <a:tailEnd type="none" w="med" len="med"/>
            </a:ln>
            <a:effectLst/>
          </p:spPr>
        </p:cxnSp>
      </p:grpSp>
      <p:grpSp>
        <p:nvGrpSpPr>
          <p:cNvPr id="10" name="Group 9"/>
          <p:cNvGrpSpPr/>
          <p:nvPr/>
        </p:nvGrpSpPr>
        <p:grpSpPr>
          <a:xfrm>
            <a:off x="228600" y="4495800"/>
            <a:ext cx="7559040" cy="2079486"/>
            <a:chOff x="228600" y="4495800"/>
            <a:chExt cx="7559040" cy="2079486"/>
          </a:xfrm>
        </p:grpSpPr>
        <p:grpSp>
          <p:nvGrpSpPr>
            <p:cNvPr id="8" name="Group 7"/>
            <p:cNvGrpSpPr/>
            <p:nvPr/>
          </p:nvGrpSpPr>
          <p:grpSpPr>
            <a:xfrm>
              <a:off x="5730240" y="4495800"/>
              <a:ext cx="2057400" cy="0"/>
              <a:chOff x="5730240" y="4495800"/>
              <a:chExt cx="2057400" cy="0"/>
            </a:xfrm>
          </p:grpSpPr>
          <p:cxnSp>
            <p:nvCxnSpPr>
              <p:cNvPr id="7" name="Straight Connector 6"/>
              <p:cNvCxnSpPr/>
              <p:nvPr/>
            </p:nvCxnSpPr>
            <p:spPr bwMode="auto">
              <a:xfrm>
                <a:off x="5730240" y="4495800"/>
                <a:ext cx="91440" cy="0"/>
              </a:xfrm>
              <a:prstGeom prst="line">
                <a:avLst/>
              </a:prstGeom>
              <a:noFill/>
              <a:ln w="38100" cap="flat" cmpd="sng" algn="ctr">
                <a:solidFill>
                  <a:srgbClr val="FF0000"/>
                </a:solidFill>
                <a:prstDash val="solid"/>
                <a:round/>
                <a:headEnd type="none" w="med" len="med"/>
                <a:tailEnd type="none" w="med" len="med"/>
              </a:ln>
              <a:effectLst/>
            </p:spPr>
          </p:cxnSp>
          <p:cxnSp>
            <p:nvCxnSpPr>
              <p:cNvPr id="46" name="Straight Connector 45"/>
              <p:cNvCxnSpPr/>
              <p:nvPr/>
            </p:nvCxnSpPr>
            <p:spPr bwMode="auto">
              <a:xfrm>
                <a:off x="7696200" y="4495800"/>
                <a:ext cx="91440" cy="0"/>
              </a:xfrm>
              <a:prstGeom prst="line">
                <a:avLst/>
              </a:prstGeom>
              <a:noFill/>
              <a:ln w="38100" cap="flat" cmpd="sng" algn="ctr">
                <a:solidFill>
                  <a:srgbClr val="FF0000"/>
                </a:solidFill>
                <a:prstDash val="solid"/>
                <a:round/>
                <a:headEnd type="none" w="med" len="med"/>
                <a:tailEnd type="none" w="med" len="med"/>
              </a:ln>
              <a:effectLst/>
            </p:spPr>
          </p:cxnSp>
        </p:grpSp>
        <p:sp>
          <p:nvSpPr>
            <p:cNvPr id="9" name="Rectangle 8"/>
            <p:cNvSpPr/>
            <p:nvPr/>
          </p:nvSpPr>
          <p:spPr>
            <a:xfrm>
              <a:off x="228600" y="5867400"/>
              <a:ext cx="4572000" cy="707886"/>
            </a:xfrm>
            <a:prstGeom prst="rect">
              <a:avLst/>
            </a:prstGeom>
          </p:spPr>
          <p:txBody>
            <a:bodyPr>
              <a:spAutoFit/>
            </a:bodyPr>
            <a:lstStyle/>
            <a:p>
              <a:pPr marL="457200" indent="-457200">
                <a:spcBef>
                  <a:spcPct val="0"/>
                </a:spcBef>
                <a:buFontTx/>
                <a:buAutoNum type="arabicPeriod" startAt="2"/>
              </a:pPr>
              <a:r>
                <a:rPr lang="en-US" dirty="0">
                  <a:solidFill>
                    <a:srgbClr val="000000"/>
                  </a:solidFill>
                </a:rPr>
                <a:t>Uptake drops down because of smaller </a:t>
              </a:r>
              <a:r>
                <a:rPr lang="en-US" dirty="0" smtClean="0">
                  <a:solidFill>
                    <a:srgbClr val="000000"/>
                  </a:solidFill>
                </a:rPr>
                <a:t>woody </a:t>
              </a:r>
              <a:r>
                <a:rPr lang="en-US" dirty="0">
                  <a:solidFill>
                    <a:srgbClr val="000000"/>
                  </a:solidFill>
                </a:rPr>
                <a:t>patch.</a:t>
              </a:r>
            </a:p>
          </p:txBody>
        </p:sp>
      </p:grpSp>
    </p:spTree>
    <p:extLst>
      <p:ext uri="{BB962C8B-B14F-4D97-AF65-F5344CB8AC3E}">
        <p14:creationId xmlns:p14="http://schemas.microsoft.com/office/powerpoint/2010/main" val="283514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dissolv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14"/>
          <p:cNvSpPr txBox="1">
            <a:spLocks noChangeArrowheads="1"/>
          </p:cNvSpPr>
          <p:nvPr/>
        </p:nvSpPr>
        <p:spPr bwMode="auto">
          <a:xfrm>
            <a:off x="0" y="-1925"/>
            <a:ext cx="88392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Pattern-formation – a missing link in biodiversity studies</a:t>
            </a:r>
          </a:p>
        </p:txBody>
      </p:sp>
      <p:grpSp>
        <p:nvGrpSpPr>
          <p:cNvPr id="7" name="Group 15"/>
          <p:cNvGrpSpPr>
            <a:grpSpLocks/>
          </p:cNvGrpSpPr>
          <p:nvPr/>
        </p:nvGrpSpPr>
        <p:grpSpPr bwMode="auto">
          <a:xfrm>
            <a:off x="8763000" y="0"/>
            <a:ext cx="457200" cy="6858000"/>
            <a:chOff x="5493" y="0"/>
            <a:chExt cx="288" cy="4320"/>
          </a:xfrm>
        </p:grpSpPr>
        <p:sp>
          <p:nvSpPr>
            <p:cNvPr id="5148" name="Rectangle 16"/>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5149" name="Picture 17"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5129" name="Rectangle 12"/>
          <p:cNvSpPr>
            <a:spLocks noChangeArrowheads="1"/>
          </p:cNvSpPr>
          <p:nvPr/>
        </p:nvSpPr>
        <p:spPr bwMode="auto">
          <a:xfrm>
            <a:off x="228600" y="685800"/>
            <a:ext cx="8229600" cy="400110"/>
          </a:xfrm>
          <a:prstGeom prst="rect">
            <a:avLst/>
          </a:prstGeom>
          <a:noFill/>
          <a:ln w="9525">
            <a:noFill/>
            <a:miter lim="800000"/>
            <a:headEnd/>
            <a:tailEnd/>
          </a:ln>
        </p:spPr>
        <p:txBody>
          <a:bodyPr wrap="square">
            <a:spAutoFit/>
          </a:bodyPr>
          <a:lstStyle/>
          <a:p>
            <a:pPr>
              <a:spcBef>
                <a:spcPct val="0"/>
              </a:spcBef>
            </a:pPr>
            <a:r>
              <a:rPr lang="en-US" dirty="0" smtClean="0">
                <a:solidFill>
                  <a:srgbClr val="C00000"/>
                </a:solidFill>
                <a:cs typeface="Times New Roman" pitchFamily="18" charset="0"/>
              </a:rPr>
              <a:t>Transition from competition to facilitation along a rainfall gradient:</a:t>
            </a:r>
            <a:endParaRPr lang="en-US" dirty="0">
              <a:solidFill>
                <a:srgbClr val="C00000"/>
              </a:solidFill>
              <a:cs typeface="Times New Roman" pitchFamily="18" charset="0"/>
            </a:endParaRPr>
          </a:p>
        </p:txBody>
      </p:sp>
      <p:grpSp>
        <p:nvGrpSpPr>
          <p:cNvPr id="63" name="Group 62"/>
          <p:cNvGrpSpPr/>
          <p:nvPr/>
        </p:nvGrpSpPr>
        <p:grpSpPr>
          <a:xfrm>
            <a:off x="262744" y="1143000"/>
            <a:ext cx="8500256" cy="2104102"/>
            <a:chOff x="293224" y="3763299"/>
            <a:chExt cx="8500256" cy="2104102"/>
          </a:xfrm>
        </p:grpSpPr>
        <p:pic>
          <p:nvPicPr>
            <p:cNvPr id="813060" name="Picture 4"/>
            <p:cNvPicPr>
              <a:picLocks noChangeAspect="1" noChangeArrowheads="1"/>
            </p:cNvPicPr>
            <p:nvPr/>
          </p:nvPicPr>
          <p:blipFill>
            <a:blip r:embed="rId4" cstate="print"/>
            <a:srcRect/>
            <a:stretch>
              <a:fillRect/>
            </a:stretch>
          </p:blipFill>
          <p:spPr bwMode="auto">
            <a:xfrm>
              <a:off x="3352800" y="3763299"/>
              <a:ext cx="5334000" cy="1804737"/>
            </a:xfrm>
            <a:prstGeom prst="rect">
              <a:avLst/>
            </a:prstGeom>
            <a:noFill/>
            <a:ln w="9525">
              <a:noFill/>
              <a:miter lim="800000"/>
              <a:headEnd/>
              <a:tailEnd/>
            </a:ln>
          </p:spPr>
        </p:pic>
        <p:sp>
          <p:nvSpPr>
            <p:cNvPr id="46" name="Text Box 22"/>
            <p:cNvSpPr txBox="1">
              <a:spLocks noChangeArrowheads="1"/>
            </p:cNvSpPr>
            <p:nvPr/>
          </p:nvSpPr>
          <p:spPr bwMode="auto">
            <a:xfrm>
              <a:off x="5974080" y="5565780"/>
              <a:ext cx="2819400" cy="301621"/>
            </a:xfrm>
            <a:prstGeom prst="rect">
              <a:avLst/>
            </a:prstGeom>
            <a:noFill/>
            <a:ln w="9525" algn="ctr">
              <a:noFill/>
              <a:miter lim="800000"/>
              <a:headEnd/>
              <a:tailEnd/>
            </a:ln>
          </p:spPr>
          <p:txBody>
            <a:bodyPr wrap="square">
              <a:spAutoFit/>
            </a:bodyPr>
            <a:lstStyle/>
            <a:p>
              <a:pPr marL="457200" indent="-457200" algn="ctr">
                <a:lnSpc>
                  <a:spcPct val="85000"/>
                </a:lnSpc>
                <a:spcBef>
                  <a:spcPct val="0"/>
                </a:spcBef>
                <a:spcAft>
                  <a:spcPct val="10000"/>
                </a:spcAft>
              </a:pPr>
              <a:r>
                <a:rPr lang="en-US" sz="1600" dirty="0" smtClean="0">
                  <a:solidFill>
                    <a:srgbClr val="000000"/>
                  </a:solidFill>
                  <a:cs typeface="Times New Roman" pitchFamily="18" charset="0"/>
                </a:rPr>
                <a:t>Competition at </a:t>
              </a:r>
              <a:r>
                <a:rPr lang="en-US" sz="1600" dirty="0">
                  <a:solidFill>
                    <a:srgbClr val="000000"/>
                  </a:solidFill>
                  <a:cs typeface="Times New Roman" pitchFamily="18" charset="0"/>
                </a:rPr>
                <a:t>high</a:t>
              </a:r>
              <a:r>
                <a:rPr lang="en-US" sz="1600" dirty="0">
                  <a:solidFill>
                    <a:srgbClr val="000000"/>
                  </a:solidFill>
                </a:rPr>
                <a:t> </a:t>
              </a:r>
              <a:r>
                <a:rPr lang="en-US" sz="1600" i="1" dirty="0">
                  <a:solidFill>
                    <a:srgbClr val="000000"/>
                  </a:solidFill>
                  <a:latin typeface="Times New Roman" pitchFamily="18" charset="0"/>
                  <a:cs typeface="Times New Roman" pitchFamily="18" charset="0"/>
                </a:rPr>
                <a:t>p</a:t>
              </a:r>
            </a:p>
          </p:txBody>
        </p:sp>
        <p:sp>
          <p:nvSpPr>
            <p:cNvPr id="47" name="Text Box 48"/>
            <p:cNvSpPr txBox="1">
              <a:spLocks noChangeArrowheads="1"/>
            </p:cNvSpPr>
            <p:nvPr/>
          </p:nvSpPr>
          <p:spPr bwMode="auto">
            <a:xfrm>
              <a:off x="3733800" y="5562601"/>
              <a:ext cx="2438400" cy="301621"/>
            </a:xfrm>
            <a:prstGeom prst="rect">
              <a:avLst/>
            </a:prstGeom>
            <a:noFill/>
            <a:ln w="9525" algn="ctr">
              <a:noFill/>
              <a:miter lim="800000"/>
              <a:headEnd/>
              <a:tailEnd/>
            </a:ln>
          </p:spPr>
          <p:txBody>
            <a:bodyPr wrap="square">
              <a:spAutoFit/>
            </a:bodyPr>
            <a:lstStyle/>
            <a:p>
              <a:pPr marL="457200" indent="-457200" algn="ctr">
                <a:lnSpc>
                  <a:spcPct val="85000"/>
                </a:lnSpc>
                <a:spcBef>
                  <a:spcPct val="0"/>
                </a:spcBef>
                <a:spcAft>
                  <a:spcPct val="10000"/>
                </a:spcAft>
              </a:pPr>
              <a:r>
                <a:rPr lang="en-US" sz="1600" dirty="0">
                  <a:solidFill>
                    <a:srgbClr val="000000"/>
                  </a:solidFill>
                  <a:cs typeface="Times New Roman" pitchFamily="18" charset="0"/>
                </a:rPr>
                <a:t>Facilitation </a:t>
              </a:r>
              <a:r>
                <a:rPr lang="en-US" sz="1600" dirty="0" smtClean="0">
                  <a:solidFill>
                    <a:srgbClr val="000000"/>
                  </a:solidFill>
                  <a:cs typeface="Times New Roman" pitchFamily="18" charset="0"/>
                </a:rPr>
                <a:t>at </a:t>
              </a:r>
              <a:r>
                <a:rPr lang="en-US" sz="1600" dirty="0">
                  <a:solidFill>
                    <a:srgbClr val="000000"/>
                  </a:solidFill>
                  <a:cs typeface="Times New Roman" pitchFamily="18" charset="0"/>
                </a:rPr>
                <a:t>low</a:t>
              </a:r>
              <a:r>
                <a:rPr lang="en-US" sz="1600" dirty="0">
                  <a:solidFill>
                    <a:srgbClr val="000000"/>
                  </a:solidFill>
                </a:rPr>
                <a:t> </a:t>
              </a:r>
              <a:r>
                <a:rPr lang="en-US" sz="1600" i="1" dirty="0">
                  <a:solidFill>
                    <a:srgbClr val="000000"/>
                  </a:solidFill>
                  <a:latin typeface="Times New Roman" pitchFamily="18" charset="0"/>
                  <a:cs typeface="Times New Roman" pitchFamily="18" charset="0"/>
                </a:rPr>
                <a:t>p</a:t>
              </a:r>
            </a:p>
          </p:txBody>
        </p:sp>
        <mc:AlternateContent xmlns:mc="http://schemas.openxmlformats.org/markup-compatibility/2006" xmlns:a14="http://schemas.microsoft.com/office/drawing/2010/main">
          <mc:Choice Requires="a14">
            <p:sp>
              <p:nvSpPr>
                <p:cNvPr id="56" name="TextBox 55"/>
                <p:cNvSpPr txBox="1"/>
                <p:nvPr/>
              </p:nvSpPr>
              <p:spPr>
                <a:xfrm>
                  <a:off x="293224" y="3821575"/>
                  <a:ext cx="3364376" cy="1554272"/>
                </a:xfrm>
                <a:prstGeom prst="rect">
                  <a:avLst/>
                </a:prstGeom>
                <a:noFill/>
              </p:spPr>
              <p:txBody>
                <a:bodyPr wrap="square" rtlCol="0">
                  <a:spAutoFit/>
                </a:bodyPr>
                <a:lstStyle/>
                <a:p>
                  <a:r>
                    <a:rPr lang="en-US" dirty="0" smtClean="0">
                      <a:solidFill>
                        <a:srgbClr val="000000"/>
                      </a:solidFill>
                    </a:rPr>
                    <a:t>Model simulation of a woody-herbaceous system:</a:t>
                  </a:r>
                </a:p>
                <a:p>
                  <a14:m>
                    <m:oMath xmlns:m="http://schemas.openxmlformats.org/officeDocument/2006/math">
                      <m:sSub>
                        <m:sSubPr>
                          <m:ctrlPr>
                            <a:rPr lang="en-US" b="0" i="1" smtClean="0">
                              <a:solidFill>
                                <a:srgbClr val="000000"/>
                              </a:solidFill>
                              <a:latin typeface="Cambria Math"/>
                            </a:rPr>
                          </m:ctrlPr>
                        </m:sSubPr>
                        <m:e>
                          <m:r>
                            <a:rPr lang="en-US" b="0" i="1" smtClean="0">
                              <a:solidFill>
                                <a:srgbClr val="000000"/>
                              </a:solidFill>
                              <a:latin typeface="Cambria Math"/>
                            </a:rPr>
                            <m:t>𝑏</m:t>
                          </m:r>
                        </m:e>
                        <m:sub>
                          <m:r>
                            <a:rPr lang="en-US" b="0" i="1" smtClean="0">
                              <a:solidFill>
                                <a:srgbClr val="000000"/>
                              </a:solidFill>
                              <a:latin typeface="Cambria Math"/>
                            </a:rPr>
                            <m:t>1</m:t>
                          </m:r>
                        </m:sub>
                      </m:sSub>
                      <m:r>
                        <a:rPr lang="en-US" b="0" i="1" smtClean="0">
                          <a:solidFill>
                            <a:srgbClr val="000000"/>
                          </a:solidFill>
                          <a:latin typeface="Cambria Math"/>
                        </a:rPr>
                        <m:t> </m:t>
                      </m:r>
                    </m:oMath>
                  </a14:m>
                  <a:r>
                    <a:rPr lang="en-US" dirty="0" smtClean="0">
                      <a:solidFill>
                        <a:srgbClr val="000000"/>
                      </a:solidFill>
                    </a:rPr>
                    <a:t> - woody</a:t>
                  </a:r>
                </a:p>
                <a:p>
                  <a:pPr>
                    <a:spcBef>
                      <a:spcPts val="300"/>
                    </a:spcBef>
                  </a:pPr>
                  <a14:m>
                    <m:oMath xmlns:m="http://schemas.openxmlformats.org/officeDocument/2006/math">
                      <m:sSub>
                        <m:sSubPr>
                          <m:ctrlPr>
                            <a:rPr lang="en-US" b="0" i="1" smtClean="0">
                              <a:solidFill>
                                <a:srgbClr val="000000"/>
                              </a:solidFill>
                              <a:latin typeface="Cambria Math"/>
                            </a:rPr>
                          </m:ctrlPr>
                        </m:sSubPr>
                        <m:e>
                          <m:r>
                            <a:rPr lang="en-US" b="0" i="1" smtClean="0">
                              <a:solidFill>
                                <a:srgbClr val="000000"/>
                              </a:solidFill>
                              <a:latin typeface="Cambria Math"/>
                            </a:rPr>
                            <m:t>𝑏</m:t>
                          </m:r>
                        </m:e>
                        <m:sub>
                          <m:r>
                            <a:rPr lang="en-US" b="0" i="1" smtClean="0">
                              <a:solidFill>
                                <a:srgbClr val="000000"/>
                              </a:solidFill>
                              <a:latin typeface="Cambria Math"/>
                            </a:rPr>
                            <m:t>2</m:t>
                          </m:r>
                        </m:sub>
                      </m:sSub>
                      <m:r>
                        <a:rPr lang="en-US" b="0" i="1" smtClean="0">
                          <a:solidFill>
                            <a:srgbClr val="000000"/>
                          </a:solidFill>
                          <a:latin typeface="Cambria Math"/>
                        </a:rPr>
                        <m:t> </m:t>
                      </m:r>
                    </m:oMath>
                  </a14:m>
                  <a:r>
                    <a:rPr lang="en-US" dirty="0" smtClean="0">
                      <a:solidFill>
                        <a:srgbClr val="000000"/>
                      </a:solidFill>
                    </a:rPr>
                    <a:t> - herbaceous</a:t>
                  </a:r>
                  <a:endParaRPr lang="en-US" dirty="0">
                    <a:solidFill>
                      <a:srgbClr val="000000"/>
                    </a:solidFill>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293224" y="3821575"/>
                  <a:ext cx="3364376" cy="1554272"/>
                </a:xfrm>
                <a:prstGeom prst="rect">
                  <a:avLst/>
                </a:prstGeom>
                <a:blipFill rotWithShape="1">
                  <a:blip r:embed="rId5"/>
                  <a:stretch>
                    <a:fillRect l="-1812" t="-1961" r="-1630" b="-3529"/>
                  </a:stretch>
                </a:blipFill>
              </p:spPr>
              <p:txBody>
                <a:bodyPr/>
                <a:lstStyle/>
                <a:p>
                  <a:r>
                    <a:rPr lang="en-US">
                      <a:noFill/>
                    </a:rPr>
                    <a:t> </a:t>
                  </a:r>
                </a:p>
              </p:txBody>
            </p:sp>
          </mc:Fallback>
        </mc:AlternateContent>
      </p:grpSp>
      <p:grpSp>
        <p:nvGrpSpPr>
          <p:cNvPr id="5" name="Group 4"/>
          <p:cNvGrpSpPr/>
          <p:nvPr/>
        </p:nvGrpSpPr>
        <p:grpSpPr>
          <a:xfrm>
            <a:off x="205581" y="3429000"/>
            <a:ext cx="8359619" cy="3312091"/>
            <a:chOff x="205581" y="3429000"/>
            <a:chExt cx="8359619" cy="3312091"/>
          </a:xfrm>
        </p:grpSpPr>
        <p:sp>
          <p:nvSpPr>
            <p:cNvPr id="16" name="Rectangle 12"/>
            <p:cNvSpPr>
              <a:spLocks noChangeArrowheads="1"/>
            </p:cNvSpPr>
            <p:nvPr/>
          </p:nvSpPr>
          <p:spPr bwMode="auto">
            <a:xfrm>
              <a:off x="205581" y="3733800"/>
              <a:ext cx="4442619" cy="707886"/>
            </a:xfrm>
            <a:prstGeom prst="rect">
              <a:avLst/>
            </a:prstGeom>
            <a:noFill/>
            <a:ln w="9525">
              <a:noFill/>
              <a:miter lim="800000"/>
              <a:headEnd/>
              <a:tailEnd/>
            </a:ln>
          </p:spPr>
          <p:txBody>
            <a:bodyPr wrap="square">
              <a:spAutoFit/>
            </a:bodyPr>
            <a:lstStyle/>
            <a:p>
              <a:pPr>
                <a:spcBef>
                  <a:spcPct val="0"/>
                </a:spcBef>
              </a:pPr>
              <a:r>
                <a:rPr lang="en-US" dirty="0" smtClean="0">
                  <a:cs typeface="Times New Roman" pitchFamily="18" charset="0"/>
                </a:rPr>
                <a:t>Have been observed in field studies:</a:t>
              </a:r>
              <a:endParaRPr lang="en-US" dirty="0">
                <a:cs typeface="Times New Roman" pitchFamily="18" charset="0"/>
              </a:endParaRPr>
            </a:p>
          </p:txBody>
        </p:sp>
        <p:grpSp>
          <p:nvGrpSpPr>
            <p:cNvPr id="24" name="Group 26"/>
            <p:cNvGrpSpPr>
              <a:grpSpLocks/>
            </p:cNvGrpSpPr>
            <p:nvPr/>
          </p:nvGrpSpPr>
          <p:grpSpPr bwMode="auto">
            <a:xfrm>
              <a:off x="228600" y="4495800"/>
              <a:ext cx="4419600" cy="2078038"/>
              <a:chOff x="192" y="2257"/>
              <a:chExt cx="2784" cy="1309"/>
            </a:xfrm>
          </p:grpSpPr>
          <p:sp>
            <p:nvSpPr>
              <p:cNvPr id="25" name="Text Box 27"/>
              <p:cNvSpPr txBox="1">
                <a:spLocks noChangeArrowheads="1"/>
              </p:cNvSpPr>
              <p:nvPr/>
            </p:nvSpPr>
            <p:spPr bwMode="auto">
              <a:xfrm>
                <a:off x="192" y="2257"/>
                <a:ext cx="2784" cy="1309"/>
              </a:xfrm>
              <a:prstGeom prst="rect">
                <a:avLst/>
              </a:prstGeom>
              <a:solidFill>
                <a:schemeClr val="bg1"/>
              </a:solidFill>
              <a:ln w="9525">
                <a:noFill/>
                <a:miter lim="800000"/>
                <a:headEnd/>
                <a:tailEnd/>
              </a:ln>
              <a:effectLst/>
            </p:spPr>
            <p:txBody>
              <a:bodyPr>
                <a:spAutoFit/>
              </a:bodyPr>
              <a:lstStyle/>
              <a:p>
                <a:r>
                  <a:rPr lang="en-US" sz="1800" dirty="0" smtClean="0">
                    <a:solidFill>
                      <a:srgbClr val="000000"/>
                    </a:solidFill>
                  </a:rPr>
                  <a:t>Annual </a:t>
                </a:r>
                <a:r>
                  <a:rPr lang="en-US" sz="1800" dirty="0">
                    <a:solidFill>
                      <a:srgbClr val="000000"/>
                    </a:solidFill>
                  </a:rPr>
                  <a:t>plant </a:t>
                </a:r>
                <a:r>
                  <a:rPr lang="en-US" sz="1800" dirty="0" smtClean="0">
                    <a:solidFill>
                      <a:srgbClr val="000000"/>
                    </a:solidFill>
                  </a:rPr>
                  <a:t>biomass in the woody patch (black) and in open area (gray)</a:t>
                </a:r>
                <a:endParaRPr lang="en-US" sz="1800" dirty="0">
                  <a:solidFill>
                    <a:srgbClr val="000000"/>
                  </a:solidFill>
                </a:endParaRPr>
              </a:p>
              <a:p>
                <a:pPr>
                  <a:spcBef>
                    <a:spcPts val="0"/>
                  </a:spcBef>
                </a:pPr>
                <a:r>
                  <a:rPr lang="en-US" sz="1800" dirty="0" smtClean="0">
                    <a:solidFill>
                      <a:srgbClr val="000000"/>
                    </a:solidFill>
                  </a:rPr>
                  <a:t>along </a:t>
                </a:r>
                <a:r>
                  <a:rPr lang="en-US" sz="1800" dirty="0">
                    <a:solidFill>
                      <a:srgbClr val="000000"/>
                    </a:solidFill>
                  </a:rPr>
                  <a:t>an aridity gradient </a:t>
                </a:r>
                <a:endParaRPr lang="en-US" sz="1400" dirty="0">
                  <a:solidFill>
                    <a:srgbClr val="000000"/>
                  </a:solidFill>
                </a:endParaRPr>
              </a:p>
              <a:p>
                <a:pPr>
                  <a:spcBef>
                    <a:spcPts val="300"/>
                  </a:spcBef>
                </a:pPr>
                <a:r>
                  <a:rPr lang="en-US" sz="1400" dirty="0" smtClean="0">
                    <a:solidFill>
                      <a:srgbClr val="000000"/>
                    </a:solidFill>
                  </a:rPr>
                  <a:t>(</a:t>
                </a:r>
                <a:r>
                  <a:rPr lang="en-US" sz="1400" dirty="0" err="1" smtClean="0">
                    <a:solidFill>
                      <a:srgbClr val="000000"/>
                    </a:solidFill>
                  </a:rPr>
                  <a:t>Holzapfel</a:t>
                </a:r>
                <a:r>
                  <a:rPr lang="en-US" sz="1400" dirty="0">
                    <a:solidFill>
                      <a:srgbClr val="000000"/>
                    </a:solidFill>
                  </a:rPr>
                  <a:t>, </a:t>
                </a:r>
                <a:r>
                  <a:rPr lang="en-US" sz="1400" dirty="0" err="1">
                    <a:solidFill>
                      <a:srgbClr val="000000"/>
                    </a:solidFill>
                  </a:rPr>
                  <a:t>Tielbörger</a:t>
                </a:r>
                <a:r>
                  <a:rPr lang="en-US" sz="1400" dirty="0">
                    <a:solidFill>
                      <a:srgbClr val="000000"/>
                    </a:solidFill>
                  </a:rPr>
                  <a:t>, Parag, </a:t>
                </a:r>
                <a:r>
                  <a:rPr lang="en-US" sz="1400" dirty="0" err="1" smtClean="0">
                    <a:solidFill>
                      <a:srgbClr val="000000"/>
                    </a:solidFill>
                  </a:rPr>
                  <a:t>Kigel</a:t>
                </a:r>
                <a:r>
                  <a:rPr lang="en-US" sz="1400" dirty="0" smtClean="0">
                    <a:solidFill>
                      <a:srgbClr val="000000"/>
                    </a:solidFill>
                  </a:rPr>
                  <a:t>, Sternberg</a:t>
                </a:r>
                <a:r>
                  <a:rPr lang="en-US" sz="1400" dirty="0">
                    <a:solidFill>
                      <a:srgbClr val="000000"/>
                    </a:solidFill>
                  </a:rPr>
                  <a:t>, </a:t>
                </a:r>
                <a:r>
                  <a:rPr lang="en-US" sz="1400" dirty="0" smtClean="0">
                    <a:solidFill>
                      <a:srgbClr val="000000"/>
                    </a:solidFill>
                  </a:rPr>
                  <a:t>2006).  </a:t>
                </a:r>
              </a:p>
              <a:p>
                <a:pPr>
                  <a:spcBef>
                    <a:spcPts val="300"/>
                  </a:spcBef>
                </a:pPr>
                <a:r>
                  <a:rPr lang="en-US" sz="1400" dirty="0" smtClean="0">
                    <a:solidFill>
                      <a:srgbClr val="000000"/>
                    </a:solidFill>
                  </a:rPr>
                  <a:t>Other studies: </a:t>
                </a:r>
                <a:r>
                  <a:rPr lang="en-US" sz="1400" dirty="0" err="1" smtClean="0">
                    <a:solidFill>
                      <a:srgbClr val="000000"/>
                    </a:solidFill>
                  </a:rPr>
                  <a:t>Pugnaire</a:t>
                </a:r>
                <a:r>
                  <a:rPr lang="en-US" sz="1400" dirty="0" smtClean="0">
                    <a:solidFill>
                      <a:srgbClr val="000000"/>
                    </a:solidFill>
                  </a:rPr>
                  <a:t> </a:t>
                </a:r>
                <a:r>
                  <a:rPr lang="en-US" sz="1400" dirty="0">
                    <a:solidFill>
                      <a:srgbClr val="000000"/>
                    </a:solidFill>
                  </a:rPr>
                  <a:t>&amp; </a:t>
                </a:r>
                <a:r>
                  <a:rPr lang="en-US" sz="1400" dirty="0" err="1">
                    <a:solidFill>
                      <a:srgbClr val="000000"/>
                    </a:solidFill>
                  </a:rPr>
                  <a:t>Luque</a:t>
                </a:r>
                <a:r>
                  <a:rPr lang="en-US" sz="1400" dirty="0">
                    <a:solidFill>
                      <a:srgbClr val="000000"/>
                    </a:solidFill>
                  </a:rPr>
                  <a:t>, </a:t>
                </a:r>
                <a:r>
                  <a:rPr lang="en-US" sz="1400" dirty="0" err="1">
                    <a:solidFill>
                      <a:srgbClr val="000000"/>
                    </a:solidFill>
                  </a:rPr>
                  <a:t>Oikos</a:t>
                </a:r>
                <a:r>
                  <a:rPr lang="en-US" sz="1400" dirty="0">
                    <a:solidFill>
                      <a:srgbClr val="000000"/>
                    </a:solidFill>
                  </a:rPr>
                  <a:t> </a:t>
                </a:r>
                <a:r>
                  <a:rPr lang="en-US" sz="1400" dirty="0" smtClean="0">
                    <a:solidFill>
                      <a:srgbClr val="000000"/>
                    </a:solidFill>
                  </a:rPr>
                  <a:t>2001; Bruno </a:t>
                </a:r>
                <a:r>
                  <a:rPr lang="en-US" sz="1400" dirty="0">
                    <a:solidFill>
                      <a:srgbClr val="000000"/>
                    </a:solidFill>
                  </a:rPr>
                  <a:t>et al. TREE </a:t>
                </a:r>
                <a:r>
                  <a:rPr lang="en-US" sz="1400" dirty="0" smtClean="0">
                    <a:solidFill>
                      <a:srgbClr val="000000"/>
                    </a:solidFill>
                  </a:rPr>
                  <a:t>2003; </a:t>
                </a:r>
                <a:r>
                  <a:rPr lang="en-US" sz="1400" dirty="0" err="1" smtClean="0">
                    <a:solidFill>
                      <a:srgbClr val="000000"/>
                    </a:solidFill>
                  </a:rPr>
                  <a:t>Malkinson</a:t>
                </a:r>
                <a:r>
                  <a:rPr lang="en-US" sz="1400" dirty="0" smtClean="0">
                    <a:solidFill>
                      <a:srgbClr val="000000"/>
                    </a:solidFill>
                  </a:rPr>
                  <a:t> &amp; </a:t>
                </a:r>
                <a:r>
                  <a:rPr lang="en-US" sz="1400" dirty="0" err="1" smtClean="0">
                    <a:solidFill>
                      <a:srgbClr val="000000"/>
                    </a:solidFill>
                  </a:rPr>
                  <a:t>Tielbörger</a:t>
                </a:r>
                <a:r>
                  <a:rPr lang="en-US" sz="1400" dirty="0" smtClean="0">
                    <a:solidFill>
                      <a:srgbClr val="000000"/>
                    </a:solidFill>
                  </a:rPr>
                  <a:t>, </a:t>
                </a:r>
                <a:r>
                  <a:rPr lang="en-US" sz="1400" dirty="0" err="1" smtClean="0">
                    <a:solidFill>
                      <a:srgbClr val="000000"/>
                    </a:solidFill>
                  </a:rPr>
                  <a:t>Oikos</a:t>
                </a:r>
                <a:r>
                  <a:rPr lang="en-US" sz="1400" dirty="0" smtClean="0">
                    <a:solidFill>
                      <a:srgbClr val="000000"/>
                    </a:solidFill>
                  </a:rPr>
                  <a:t> 2010)</a:t>
                </a:r>
                <a:endParaRPr lang="en-US" sz="1400" dirty="0">
                  <a:solidFill>
                    <a:srgbClr val="000000"/>
                  </a:solidFill>
                </a:endParaRPr>
              </a:p>
            </p:txBody>
          </p:sp>
          <p:sp>
            <p:nvSpPr>
              <p:cNvPr id="26" name="Line 28"/>
              <p:cNvSpPr>
                <a:spLocks noChangeShapeType="1"/>
              </p:cNvSpPr>
              <p:nvPr/>
            </p:nvSpPr>
            <p:spPr bwMode="auto">
              <a:xfrm>
                <a:off x="2064" y="2737"/>
                <a:ext cx="576" cy="0"/>
              </a:xfrm>
              <a:prstGeom prst="line">
                <a:avLst/>
              </a:prstGeom>
              <a:noFill/>
              <a:ln w="12700">
                <a:solidFill>
                  <a:schemeClr val="tx1"/>
                </a:solidFill>
                <a:round/>
                <a:headEnd/>
                <a:tailEnd type="triangle" w="med" len="med"/>
              </a:ln>
              <a:effectLst/>
            </p:spPr>
            <p:txBody>
              <a:bodyPr>
                <a:spAutoFit/>
              </a:bodyPr>
              <a:lstStyle/>
              <a:p>
                <a:endParaRPr lang="en-US">
                  <a:solidFill>
                    <a:srgbClr val="000000"/>
                  </a:solidFill>
                </a:endParaRPr>
              </a:p>
            </p:txBody>
          </p:sp>
        </p:grpSp>
        <p:grpSp>
          <p:nvGrpSpPr>
            <p:cNvPr id="4" name="Group 3"/>
            <p:cNvGrpSpPr/>
            <p:nvPr/>
          </p:nvGrpSpPr>
          <p:grpSpPr>
            <a:xfrm>
              <a:off x="4800600" y="3429000"/>
              <a:ext cx="3764600" cy="3312091"/>
              <a:chOff x="73222" y="3657600"/>
              <a:chExt cx="3165447" cy="2668488"/>
            </a:xfrm>
          </p:grpSpPr>
          <p:grpSp>
            <p:nvGrpSpPr>
              <p:cNvPr id="17" name="Group 57"/>
              <p:cNvGrpSpPr>
                <a:grpSpLocks noChangeAspect="1"/>
              </p:cNvGrpSpPr>
              <p:nvPr/>
            </p:nvGrpSpPr>
            <p:grpSpPr>
              <a:xfrm>
                <a:off x="115881" y="3657600"/>
                <a:ext cx="3122788" cy="2618555"/>
                <a:chOff x="4572000" y="838200"/>
                <a:chExt cx="3491589" cy="3003509"/>
              </a:xfrm>
              <a:solidFill>
                <a:schemeClr val="bg1"/>
              </a:solidFill>
            </p:grpSpPr>
            <p:pic>
              <p:nvPicPr>
                <p:cNvPr id="18" name="Picture 6" descr="holz_biomass"/>
                <p:cNvPicPr>
                  <a:picLocks noChangeAspect="1" noChangeArrowheads="1"/>
                </p:cNvPicPr>
                <p:nvPr/>
              </p:nvPicPr>
              <p:blipFill>
                <a:blip r:embed="rId6" cstate="print"/>
                <a:srcRect/>
                <a:stretch>
                  <a:fillRect/>
                </a:stretch>
              </p:blipFill>
              <p:spPr bwMode="auto">
                <a:xfrm>
                  <a:off x="4572000" y="1193800"/>
                  <a:ext cx="3491589" cy="2647909"/>
                </a:xfrm>
                <a:prstGeom prst="rect">
                  <a:avLst/>
                </a:prstGeom>
                <a:grpFill/>
                <a:ln w="9525">
                  <a:noFill/>
                  <a:miter lim="800000"/>
                  <a:headEnd/>
                  <a:tailEnd/>
                </a:ln>
              </p:spPr>
            </p:pic>
            <p:sp>
              <p:nvSpPr>
                <p:cNvPr id="20" name="Text Box 8"/>
                <p:cNvSpPr txBox="1">
                  <a:spLocks noChangeArrowheads="1"/>
                </p:cNvSpPr>
                <p:nvPr/>
              </p:nvSpPr>
              <p:spPr bwMode="auto">
                <a:xfrm>
                  <a:off x="6316816" y="838200"/>
                  <a:ext cx="1676401" cy="338554"/>
                </a:xfrm>
                <a:prstGeom prst="rect">
                  <a:avLst/>
                </a:prstGeom>
                <a:grpFill/>
                <a:ln w="19050">
                  <a:noFill/>
                  <a:miter lim="800000"/>
                  <a:headEnd/>
                  <a:tailEnd/>
                </a:ln>
              </p:spPr>
              <p:txBody>
                <a:bodyPr>
                  <a:spAutoFit/>
                </a:bodyPr>
                <a:lstStyle/>
                <a:p>
                  <a:pPr algn="ctr" eaLnBrk="1" hangingPunct="1">
                    <a:spcBef>
                      <a:spcPct val="0"/>
                    </a:spcBef>
                    <a:defRPr/>
                  </a:pPr>
                  <a:r>
                    <a:rPr lang="en-US" altLang="he-IL" sz="1600" dirty="0">
                      <a:solidFill>
                        <a:srgbClr val="0000FF"/>
                      </a:solidFill>
                    </a:rPr>
                    <a:t>   Competition   </a:t>
                  </a:r>
                  <a:endParaRPr lang="en-US" sz="1600" dirty="0">
                    <a:solidFill>
                      <a:srgbClr val="0000FF"/>
                    </a:solidFill>
                    <a:sym typeface="Symbol" pitchFamily="18" charset="2"/>
                  </a:endParaRPr>
                </a:p>
              </p:txBody>
            </p:sp>
            <p:sp>
              <p:nvSpPr>
                <p:cNvPr id="21" name="Text Box 9"/>
                <p:cNvSpPr txBox="1">
                  <a:spLocks noChangeArrowheads="1"/>
                </p:cNvSpPr>
                <p:nvPr/>
              </p:nvSpPr>
              <p:spPr bwMode="auto">
                <a:xfrm>
                  <a:off x="5124091" y="838200"/>
                  <a:ext cx="1524000" cy="336550"/>
                </a:xfrm>
                <a:prstGeom prst="rect">
                  <a:avLst/>
                </a:prstGeom>
                <a:grpFill/>
                <a:ln w="19050">
                  <a:noFill/>
                  <a:miter lim="800000"/>
                  <a:headEnd/>
                  <a:tailEnd/>
                </a:ln>
              </p:spPr>
              <p:txBody>
                <a:bodyPr>
                  <a:spAutoFit/>
                </a:bodyPr>
                <a:lstStyle/>
                <a:p>
                  <a:pPr algn="ctr" eaLnBrk="1" hangingPunct="1">
                    <a:spcBef>
                      <a:spcPct val="0"/>
                    </a:spcBef>
                    <a:defRPr/>
                  </a:pPr>
                  <a:r>
                    <a:rPr lang="en-US" altLang="he-IL" sz="1600" dirty="0">
                      <a:solidFill>
                        <a:srgbClr val="0000FF"/>
                      </a:solidFill>
                    </a:rPr>
                    <a:t>Facilitation  </a:t>
                  </a:r>
                  <a:endParaRPr lang="en-US" sz="1600" dirty="0">
                    <a:solidFill>
                      <a:srgbClr val="0000FF"/>
                    </a:solidFill>
                    <a:sym typeface="Symbol" pitchFamily="18" charset="2"/>
                  </a:endParaRPr>
                </a:p>
              </p:txBody>
            </p:sp>
            <p:sp>
              <p:nvSpPr>
                <p:cNvPr id="22" name="Line 10"/>
                <p:cNvSpPr>
                  <a:spLocks noChangeShapeType="1"/>
                </p:cNvSpPr>
                <p:nvPr/>
              </p:nvSpPr>
              <p:spPr bwMode="auto">
                <a:xfrm>
                  <a:off x="7594804" y="1193799"/>
                  <a:ext cx="0" cy="304800"/>
                </a:xfrm>
                <a:prstGeom prst="line">
                  <a:avLst/>
                </a:prstGeom>
                <a:grpFill/>
                <a:ln w="19050">
                  <a:solidFill>
                    <a:srgbClr val="0000FF"/>
                  </a:solidFill>
                  <a:round/>
                  <a:headEnd/>
                  <a:tailEnd type="triangle" w="med" len="med"/>
                </a:ln>
              </p:spPr>
              <p:txBody>
                <a:bodyPr>
                  <a:spAutoFit/>
                </a:bodyPr>
                <a:lstStyle/>
                <a:p>
                  <a:pPr>
                    <a:defRPr/>
                  </a:pPr>
                  <a:endParaRPr lang="en-US">
                    <a:solidFill>
                      <a:srgbClr val="000000"/>
                    </a:solidFill>
                  </a:endParaRPr>
                </a:p>
              </p:txBody>
            </p:sp>
            <p:sp>
              <p:nvSpPr>
                <p:cNvPr id="23" name="Line 11"/>
                <p:cNvSpPr>
                  <a:spLocks noChangeShapeType="1"/>
                </p:cNvSpPr>
                <p:nvPr/>
              </p:nvSpPr>
              <p:spPr bwMode="auto">
                <a:xfrm>
                  <a:off x="6146418" y="1193799"/>
                  <a:ext cx="0" cy="304800"/>
                </a:xfrm>
                <a:prstGeom prst="line">
                  <a:avLst/>
                </a:prstGeom>
                <a:grpFill/>
                <a:ln w="19050">
                  <a:solidFill>
                    <a:srgbClr val="0000FF"/>
                  </a:solidFill>
                  <a:round/>
                  <a:headEnd/>
                  <a:tailEnd type="triangle" w="med" len="med"/>
                </a:ln>
              </p:spPr>
              <p:txBody>
                <a:bodyPr>
                  <a:spAutoFit/>
                </a:bodyPr>
                <a:lstStyle/>
                <a:p>
                  <a:pPr>
                    <a:defRPr/>
                  </a:pPr>
                  <a:endParaRPr lang="en-US">
                    <a:solidFill>
                      <a:srgbClr val="000000"/>
                    </a:solidFill>
                  </a:endParaRPr>
                </a:p>
              </p:txBody>
            </p:sp>
          </p:grpSp>
          <p:sp>
            <p:nvSpPr>
              <p:cNvPr id="3" name="TextBox 2"/>
              <p:cNvSpPr txBox="1"/>
              <p:nvPr/>
            </p:nvSpPr>
            <p:spPr>
              <a:xfrm rot="16200000">
                <a:off x="-534889" y="4875311"/>
                <a:ext cx="1524000" cy="307777"/>
              </a:xfrm>
              <a:prstGeom prst="rect">
                <a:avLst/>
              </a:prstGeom>
              <a:solidFill>
                <a:schemeClr val="bg1"/>
              </a:solidFill>
            </p:spPr>
            <p:txBody>
              <a:bodyPr wrap="square" rtlCol="0">
                <a:spAutoFit/>
              </a:bodyPr>
              <a:lstStyle/>
              <a:p>
                <a:r>
                  <a:rPr lang="en-US" sz="1400" dirty="0" smtClean="0"/>
                  <a:t>Annuals biomass</a:t>
                </a:r>
                <a:endParaRPr lang="en-US" sz="1400" dirty="0"/>
              </a:p>
            </p:txBody>
          </p:sp>
          <p:sp>
            <p:nvSpPr>
              <p:cNvPr id="29" name="TextBox 28"/>
              <p:cNvSpPr txBox="1"/>
              <p:nvPr/>
            </p:nvSpPr>
            <p:spPr>
              <a:xfrm>
                <a:off x="990600" y="6018311"/>
                <a:ext cx="1524000" cy="307777"/>
              </a:xfrm>
              <a:prstGeom prst="rect">
                <a:avLst/>
              </a:prstGeom>
              <a:solidFill>
                <a:schemeClr val="bg1"/>
              </a:solidFill>
            </p:spPr>
            <p:txBody>
              <a:bodyPr wrap="square" rtlCol="0">
                <a:spAutoFit/>
              </a:bodyPr>
              <a:lstStyle/>
              <a:p>
                <a:pPr algn="ctr"/>
                <a:r>
                  <a:rPr lang="en-US" sz="1400" dirty="0" smtClean="0"/>
                  <a:t>precipitation</a:t>
                </a:r>
                <a:endParaRPr lang="en-US" sz="1400" dirty="0"/>
              </a:p>
            </p:txBody>
          </p:sp>
        </p:grpSp>
      </p:grpSp>
    </p:spTree>
    <p:extLst>
      <p:ext uri="{BB962C8B-B14F-4D97-AF65-F5344CB8AC3E}">
        <p14:creationId xmlns:p14="http://schemas.microsoft.com/office/powerpoint/2010/main" val="377282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dissolv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14"/>
          <p:cNvSpPr txBox="1">
            <a:spLocks noChangeArrowheads="1"/>
          </p:cNvSpPr>
          <p:nvPr/>
        </p:nvSpPr>
        <p:spPr bwMode="auto">
          <a:xfrm>
            <a:off x="0" y="-1925"/>
            <a:ext cx="88392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Pattern-formation </a:t>
            </a:r>
            <a:r>
              <a:rPr lang="en-US" altLang="en-US" sz="2200" b="1" dirty="0">
                <a:solidFill>
                  <a:srgbClr val="AC0000"/>
                </a:solidFill>
              </a:rPr>
              <a:t>– a missing link in biodiversity studies</a:t>
            </a:r>
          </a:p>
        </p:txBody>
      </p:sp>
      <p:grpSp>
        <p:nvGrpSpPr>
          <p:cNvPr id="7" name="Group 15"/>
          <p:cNvGrpSpPr>
            <a:grpSpLocks/>
          </p:cNvGrpSpPr>
          <p:nvPr/>
        </p:nvGrpSpPr>
        <p:grpSpPr bwMode="auto">
          <a:xfrm>
            <a:off x="8763000" y="0"/>
            <a:ext cx="457200" cy="6858000"/>
            <a:chOff x="5493" y="0"/>
            <a:chExt cx="288" cy="4320"/>
          </a:xfrm>
        </p:grpSpPr>
        <p:sp>
          <p:nvSpPr>
            <p:cNvPr id="5148" name="Rectangle 16"/>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dirty="0">
                <a:solidFill>
                  <a:srgbClr val="FFFFFF"/>
                </a:solidFill>
              </a:endParaRPr>
            </a:p>
            <a:p>
              <a:pPr algn="ctr">
                <a:lnSpc>
                  <a:spcPct val="40000"/>
                </a:lnSpc>
              </a:pPr>
              <a:r>
                <a:rPr lang="en-US" altLang="he-IL" sz="1600" b="1" dirty="0">
                  <a:solidFill>
                    <a:srgbClr val="FFFFFF"/>
                  </a:solidFill>
                </a:rPr>
                <a:t>     </a:t>
              </a:r>
              <a:r>
                <a:rPr lang="en-US" altLang="he-IL" sz="1600" dirty="0">
                  <a:solidFill>
                    <a:srgbClr val="FFFFFF"/>
                  </a:solidFill>
                </a:rPr>
                <a:t>Ben </a:t>
              </a:r>
              <a:r>
                <a:rPr lang="en-US" altLang="he-IL" sz="1600" dirty="0" err="1">
                  <a:solidFill>
                    <a:srgbClr val="FFFFFF"/>
                  </a:solidFill>
                </a:rPr>
                <a:t>Gurion</a:t>
              </a:r>
              <a:r>
                <a:rPr lang="en-US" altLang="he-IL" sz="1600" dirty="0">
                  <a:solidFill>
                    <a:srgbClr val="FFFFFF"/>
                  </a:solidFill>
                </a:rPr>
                <a:t> University,  Ehud Meron -  www.bgu.ac.il/~ehud</a:t>
              </a:r>
              <a:endParaRPr lang="en-US" altLang="en-US" sz="1600" dirty="0">
                <a:solidFill>
                  <a:srgbClr val="FFFFFF"/>
                </a:solidFill>
              </a:endParaRPr>
            </a:p>
          </p:txBody>
        </p:sp>
        <p:pic>
          <p:nvPicPr>
            <p:cNvPr id="5149" name="Picture 17"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5129" name="Rectangle 12"/>
          <p:cNvSpPr>
            <a:spLocks noChangeArrowheads="1"/>
          </p:cNvSpPr>
          <p:nvPr/>
        </p:nvSpPr>
        <p:spPr bwMode="auto">
          <a:xfrm>
            <a:off x="228600" y="609600"/>
            <a:ext cx="8229600" cy="707886"/>
          </a:xfrm>
          <a:prstGeom prst="rect">
            <a:avLst/>
          </a:prstGeom>
          <a:noFill/>
          <a:ln w="9525">
            <a:noFill/>
            <a:miter lim="800000"/>
            <a:headEnd/>
            <a:tailEnd/>
          </a:ln>
        </p:spPr>
        <p:txBody>
          <a:bodyPr wrap="square">
            <a:spAutoFit/>
          </a:bodyPr>
          <a:lstStyle/>
          <a:p>
            <a:pPr>
              <a:spcBef>
                <a:spcPct val="0"/>
              </a:spcBef>
            </a:pPr>
            <a:r>
              <a:rPr lang="en-US" dirty="0" smtClean="0">
                <a:solidFill>
                  <a:srgbClr val="C00000"/>
                </a:solidFill>
                <a:cs typeface="Times New Roman" pitchFamily="18" charset="0"/>
              </a:rPr>
              <a:t>In a given environment, transition from competition to facilitation can occur as a result of pattern transitions:</a:t>
            </a:r>
            <a:endParaRPr lang="en-US" dirty="0">
              <a:solidFill>
                <a:srgbClr val="C00000"/>
              </a:solidFill>
              <a:cs typeface="Times New Roman" pitchFamily="18" charset="0"/>
            </a:endParaRPr>
          </a:p>
        </p:txBody>
      </p:sp>
      <p:grpSp>
        <p:nvGrpSpPr>
          <p:cNvPr id="4" name="Group 3"/>
          <p:cNvGrpSpPr/>
          <p:nvPr/>
        </p:nvGrpSpPr>
        <p:grpSpPr>
          <a:xfrm>
            <a:off x="1447800" y="1871246"/>
            <a:ext cx="7086600" cy="4910554"/>
            <a:chOff x="-564357" y="1524000"/>
            <a:chExt cx="7086600" cy="4910554"/>
          </a:xfrm>
        </p:grpSpPr>
        <p:pic>
          <p:nvPicPr>
            <p:cNvPr id="2252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956" y="1862554"/>
              <a:ext cx="4205287" cy="422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16956" y="1524000"/>
              <a:ext cx="2026444" cy="338554"/>
            </a:xfrm>
            <a:prstGeom prst="rect">
              <a:avLst/>
            </a:prstGeom>
            <a:noFill/>
          </p:spPr>
          <p:txBody>
            <a:bodyPr wrap="square" rtlCol="0">
              <a:spAutoFit/>
            </a:bodyPr>
            <a:lstStyle/>
            <a:p>
              <a:pPr algn="ctr"/>
              <a:r>
                <a:rPr lang="en-US" sz="1600" dirty="0" smtClean="0">
                  <a:solidFill>
                    <a:srgbClr val="000000"/>
                  </a:solidFill>
                </a:rPr>
                <a:t>Savanna </a:t>
              </a:r>
              <a:endParaRPr lang="en-US" sz="1600" dirty="0">
                <a:solidFill>
                  <a:srgbClr val="000000"/>
                </a:solidFill>
              </a:endParaRPr>
            </a:p>
          </p:txBody>
        </p:sp>
        <p:sp>
          <p:nvSpPr>
            <p:cNvPr id="18" name="TextBox 17"/>
            <p:cNvSpPr txBox="1"/>
            <p:nvPr/>
          </p:nvSpPr>
          <p:spPr>
            <a:xfrm>
              <a:off x="4450556" y="1524000"/>
              <a:ext cx="2026444" cy="338554"/>
            </a:xfrm>
            <a:prstGeom prst="rect">
              <a:avLst/>
            </a:prstGeom>
            <a:noFill/>
          </p:spPr>
          <p:txBody>
            <a:bodyPr wrap="square" rtlCol="0">
              <a:spAutoFit/>
            </a:bodyPr>
            <a:lstStyle/>
            <a:p>
              <a:pPr algn="ctr"/>
              <a:r>
                <a:rPr lang="en-US" sz="1600" dirty="0" smtClean="0">
                  <a:solidFill>
                    <a:srgbClr val="000000"/>
                  </a:solidFill>
                </a:rPr>
                <a:t>Spot pattern</a:t>
              </a:r>
              <a:endParaRPr lang="en-US" sz="1600" dirty="0">
                <a:solidFill>
                  <a:srgbClr val="000000"/>
                </a:solidFill>
              </a:endParaRPr>
            </a:p>
          </p:txBody>
        </p:sp>
        <mc:AlternateContent xmlns:mc="http://schemas.openxmlformats.org/markup-compatibility/2006" xmlns:a14="http://schemas.microsoft.com/office/drawing/2010/main">
          <mc:Choice Requires="a14">
            <p:sp>
              <p:nvSpPr>
                <p:cNvPr id="19" name="TextBox 18"/>
                <p:cNvSpPr txBox="1"/>
                <p:nvPr/>
              </p:nvSpPr>
              <p:spPr>
                <a:xfrm>
                  <a:off x="-546033" y="3234154"/>
                  <a:ext cx="3276601" cy="400110"/>
                </a:xfrm>
                <a:prstGeom prst="rect">
                  <a:avLst/>
                </a:prstGeom>
                <a:noFill/>
              </p:spPr>
              <p:txBody>
                <a:bodyPr wrap="square" rtlCol="0">
                  <a:spAutoFit/>
                </a:bodyPr>
                <a:lstStyle/>
                <a:p>
                  <a:pPr algn="ctr"/>
                  <a:r>
                    <a:rPr lang="en-US" sz="1600" dirty="0" smtClean="0">
                      <a:solidFill>
                        <a:srgbClr val="000000"/>
                      </a:solidFill>
                    </a:rPr>
                    <a:t>Woody life form - </a:t>
                  </a:r>
                  <a14:m>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𝑏</m:t>
                          </m:r>
                        </m:e>
                        <m:sub>
                          <m:r>
                            <a:rPr lang="en-US" i="1" smtClean="0">
                              <a:solidFill>
                                <a:srgbClr val="000000"/>
                              </a:solidFill>
                              <a:latin typeface="Cambria Math"/>
                            </a:rPr>
                            <m:t>1</m:t>
                          </m:r>
                        </m:sub>
                      </m:sSub>
                    </m:oMath>
                  </a14:m>
                  <a:r>
                    <a:rPr lang="en-US" dirty="0" smtClean="0">
                      <a:solidFill>
                        <a:srgbClr val="000000"/>
                      </a:solidFill>
                    </a:rPr>
                    <a:t> </a:t>
                  </a:r>
                  <a:endParaRPr lang="en-US" dirty="0">
                    <a:solidFill>
                      <a:srgbClr val="000000"/>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546033" y="3234154"/>
                  <a:ext cx="3276601" cy="400110"/>
                </a:xfrm>
                <a:prstGeom prst="rect">
                  <a:avLst/>
                </a:prstGeom>
                <a:blipFill rotWithShape="1">
                  <a:blip r:embed="rId5"/>
                  <a:stretch>
                    <a:fillRect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64357" y="5295781"/>
                  <a:ext cx="2895601" cy="400110"/>
                </a:xfrm>
                <a:prstGeom prst="rect">
                  <a:avLst/>
                </a:prstGeom>
                <a:noFill/>
              </p:spPr>
              <p:txBody>
                <a:bodyPr wrap="square" rtlCol="0">
                  <a:spAutoFit/>
                </a:bodyPr>
                <a:lstStyle/>
                <a:p>
                  <a:pPr algn="ctr"/>
                  <a:r>
                    <a:rPr lang="en-US" sz="1600" dirty="0" smtClean="0">
                      <a:solidFill>
                        <a:srgbClr val="000000"/>
                      </a:solidFill>
                    </a:rPr>
                    <a:t>herbaceous life form -</a:t>
                  </a:r>
                  <a14:m>
                    <m:oMath xmlns:m="http://schemas.openxmlformats.org/officeDocument/2006/math">
                      <m:sSub>
                        <m:sSubPr>
                          <m:ctrlPr>
                            <a:rPr lang="en-US" i="1" smtClean="0">
                              <a:solidFill>
                                <a:srgbClr val="000000"/>
                              </a:solidFill>
                              <a:latin typeface="Cambria Math"/>
                            </a:rPr>
                          </m:ctrlPr>
                        </m:sSubPr>
                        <m:e>
                          <m:r>
                            <a:rPr lang="en-US" b="0" i="1" smtClean="0">
                              <a:solidFill>
                                <a:srgbClr val="000000"/>
                              </a:solidFill>
                              <a:latin typeface="Cambria Math"/>
                            </a:rPr>
                            <m:t> </m:t>
                          </m:r>
                          <m:r>
                            <a:rPr lang="en-US" i="1" smtClean="0">
                              <a:solidFill>
                                <a:srgbClr val="000000"/>
                              </a:solidFill>
                              <a:latin typeface="Cambria Math"/>
                            </a:rPr>
                            <m:t>𝑏</m:t>
                          </m:r>
                        </m:e>
                        <m:sub>
                          <m:r>
                            <a:rPr lang="en-US" i="1" smtClean="0">
                              <a:solidFill>
                                <a:srgbClr val="000000"/>
                              </a:solidFill>
                              <a:latin typeface="Cambria Math"/>
                            </a:rPr>
                            <m:t>2</m:t>
                          </m:r>
                        </m:sub>
                      </m:sSub>
                    </m:oMath>
                  </a14:m>
                  <a:r>
                    <a:rPr lang="en-US" dirty="0" smtClean="0">
                      <a:solidFill>
                        <a:srgbClr val="000000"/>
                      </a:solidFill>
                    </a:rPr>
                    <a:t> </a:t>
                  </a:r>
                  <a:endParaRPr lang="en-US" dirty="0">
                    <a:solidFill>
                      <a:srgbClr val="00000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64357" y="5295781"/>
                  <a:ext cx="2895601" cy="400110"/>
                </a:xfrm>
                <a:prstGeom prst="rect">
                  <a:avLst/>
                </a:prstGeom>
                <a:blipFill rotWithShape="1">
                  <a:blip r:embed="rId6"/>
                  <a:stretch>
                    <a:fillRect b="-18462"/>
                  </a:stretch>
                </a:blipFill>
              </p:spPr>
              <p:txBody>
                <a:bodyPr/>
                <a:lstStyle/>
                <a:p>
                  <a:r>
                    <a:rPr lang="en-US">
                      <a:noFill/>
                    </a:rPr>
                    <a:t> </a:t>
                  </a:r>
                </a:p>
              </p:txBody>
            </p:sp>
          </mc:Fallback>
        </mc:AlternateContent>
        <p:sp>
          <p:nvSpPr>
            <p:cNvPr id="22" name="TextBox 21"/>
            <p:cNvSpPr txBox="1"/>
            <p:nvPr/>
          </p:nvSpPr>
          <p:spPr>
            <a:xfrm>
              <a:off x="2320725" y="6096000"/>
              <a:ext cx="2026444" cy="338554"/>
            </a:xfrm>
            <a:prstGeom prst="rect">
              <a:avLst/>
            </a:prstGeom>
            <a:noFill/>
          </p:spPr>
          <p:txBody>
            <a:bodyPr wrap="square" rtlCol="0">
              <a:spAutoFit/>
            </a:bodyPr>
            <a:lstStyle/>
            <a:p>
              <a:pPr algn="ctr"/>
              <a:r>
                <a:rPr lang="en-US" sz="1600" dirty="0" smtClean="0">
                  <a:solidFill>
                    <a:srgbClr val="C00000"/>
                  </a:solidFill>
                </a:rPr>
                <a:t>Competition </a:t>
              </a:r>
              <a:r>
                <a:rPr lang="en-US" sz="1600" dirty="0" smtClean="0">
                  <a:solidFill>
                    <a:srgbClr val="000000"/>
                  </a:solidFill>
                </a:rPr>
                <a:t> </a:t>
              </a:r>
              <a:endParaRPr lang="en-US" sz="1600" dirty="0">
                <a:solidFill>
                  <a:srgbClr val="000000"/>
                </a:solidFill>
              </a:endParaRPr>
            </a:p>
          </p:txBody>
        </p:sp>
        <p:sp>
          <p:nvSpPr>
            <p:cNvPr id="23" name="TextBox 22"/>
            <p:cNvSpPr txBox="1"/>
            <p:nvPr/>
          </p:nvSpPr>
          <p:spPr>
            <a:xfrm>
              <a:off x="4450556" y="6096000"/>
              <a:ext cx="2026444" cy="338554"/>
            </a:xfrm>
            <a:prstGeom prst="rect">
              <a:avLst/>
            </a:prstGeom>
            <a:noFill/>
          </p:spPr>
          <p:txBody>
            <a:bodyPr wrap="square" rtlCol="0">
              <a:spAutoFit/>
            </a:bodyPr>
            <a:lstStyle/>
            <a:p>
              <a:pPr algn="ctr"/>
              <a:r>
                <a:rPr lang="en-US" sz="1600" dirty="0" smtClean="0">
                  <a:solidFill>
                    <a:srgbClr val="C00000"/>
                  </a:solidFill>
                </a:rPr>
                <a:t>Facilitation </a:t>
              </a:r>
              <a:endParaRPr lang="en-US" sz="1600" dirty="0">
                <a:solidFill>
                  <a:srgbClr val="C00000"/>
                </a:solidFill>
              </a:endParaRPr>
            </a:p>
          </p:txBody>
        </p:sp>
      </p:grpSp>
      <p:sp>
        <p:nvSpPr>
          <p:cNvPr id="3" name="TextBox 2"/>
          <p:cNvSpPr txBox="1"/>
          <p:nvPr/>
        </p:nvSpPr>
        <p:spPr>
          <a:xfrm>
            <a:off x="251749" y="1295400"/>
            <a:ext cx="8534269" cy="400110"/>
          </a:xfrm>
          <a:prstGeom prst="rect">
            <a:avLst/>
          </a:prstGeom>
          <a:noFill/>
        </p:spPr>
        <p:txBody>
          <a:bodyPr wrap="square" rtlCol="0">
            <a:spAutoFit/>
          </a:bodyPr>
          <a:lstStyle/>
          <a:p>
            <a:r>
              <a:rPr lang="en-US" dirty="0" smtClean="0"/>
              <a:t>Consider </a:t>
            </a:r>
            <a:r>
              <a:rPr lang="en-US" dirty="0" err="1" smtClean="0"/>
              <a:t>bistability</a:t>
            </a:r>
            <a:r>
              <a:rPr lang="en-US" dirty="0" smtClean="0"/>
              <a:t> of woody spot pattern and uniform grassland </a:t>
            </a:r>
          </a:p>
        </p:txBody>
      </p:sp>
      <p:sp>
        <p:nvSpPr>
          <p:cNvPr id="6" name="Rectangle 5"/>
          <p:cNvSpPr/>
          <p:nvPr/>
        </p:nvSpPr>
        <p:spPr>
          <a:xfrm>
            <a:off x="304799" y="1730514"/>
            <a:ext cx="4024313" cy="1708160"/>
          </a:xfrm>
          <a:prstGeom prst="rect">
            <a:avLst/>
          </a:prstGeom>
        </p:spPr>
        <p:txBody>
          <a:bodyPr wrap="square">
            <a:spAutoFit/>
          </a:bodyPr>
          <a:lstStyle/>
          <a:p>
            <a:pPr lvl="0"/>
            <a:r>
              <a:rPr lang="en-US" dirty="0">
                <a:solidFill>
                  <a:srgbClr val="000000"/>
                </a:solidFill>
                <a:sym typeface="Mathematica1"/>
              </a:rPr>
              <a:t> </a:t>
            </a:r>
            <a:endParaRPr lang="en-US" dirty="0" smtClean="0">
              <a:solidFill>
                <a:srgbClr val="000000"/>
              </a:solidFill>
              <a:sym typeface="Mathematica1"/>
            </a:endParaRPr>
          </a:p>
          <a:p>
            <a:pPr lvl="0">
              <a:spcBef>
                <a:spcPts val="600"/>
              </a:spcBef>
            </a:pPr>
            <a:r>
              <a:rPr lang="en-US" dirty="0" smtClean="0">
                <a:solidFill>
                  <a:srgbClr val="000000"/>
                </a:solidFill>
                <a:sym typeface="Mathematica1"/>
              </a:rPr>
              <a:t>multiplicity </a:t>
            </a:r>
            <a:r>
              <a:rPr lang="en-US" dirty="0">
                <a:solidFill>
                  <a:srgbClr val="000000"/>
                </a:solidFill>
                <a:sym typeface="Mathematica1"/>
              </a:rPr>
              <a:t>of </a:t>
            </a:r>
            <a:r>
              <a:rPr lang="en-US" dirty="0" smtClean="0">
                <a:solidFill>
                  <a:srgbClr val="000000"/>
                </a:solidFill>
                <a:sym typeface="Mathematica1"/>
              </a:rPr>
              <a:t>stable patterns consisting of localized woody spots in grassland (hybrid states) = </a:t>
            </a:r>
            <a:r>
              <a:rPr lang="en-US" dirty="0" smtClean="0">
                <a:solidFill>
                  <a:srgbClr val="C00000"/>
                </a:solidFill>
                <a:sym typeface="Mathematica1"/>
              </a:rPr>
              <a:t>savanna patterns</a:t>
            </a:r>
            <a:endParaRPr lang="en-US" dirty="0">
              <a:solidFill>
                <a:srgbClr val="C00000"/>
              </a:solidFill>
            </a:endParaRPr>
          </a:p>
        </p:txBody>
      </p:sp>
    </p:spTree>
    <p:extLst>
      <p:ext uri="{BB962C8B-B14F-4D97-AF65-F5344CB8AC3E}">
        <p14:creationId xmlns:p14="http://schemas.microsoft.com/office/powerpoint/2010/main" val="342140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97"/>
          <p:cNvSpPr txBox="1">
            <a:spLocks noChangeArrowheads="1"/>
          </p:cNvSpPr>
          <p:nvPr/>
        </p:nvSpPr>
        <p:spPr bwMode="auto">
          <a:xfrm>
            <a:off x="0" y="-1588"/>
            <a:ext cx="8763000" cy="430213"/>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Pattern-formation – a missing link in biodiversity studies</a:t>
            </a:r>
          </a:p>
        </p:txBody>
      </p:sp>
      <p:grpSp>
        <p:nvGrpSpPr>
          <p:cNvPr id="2" name="Group 98"/>
          <p:cNvGrpSpPr>
            <a:grpSpLocks/>
          </p:cNvGrpSpPr>
          <p:nvPr/>
        </p:nvGrpSpPr>
        <p:grpSpPr bwMode="auto">
          <a:xfrm>
            <a:off x="8720138" y="0"/>
            <a:ext cx="457200" cy="6858000"/>
            <a:chOff x="5493" y="0"/>
            <a:chExt cx="288" cy="4320"/>
          </a:xfrm>
        </p:grpSpPr>
        <p:sp>
          <p:nvSpPr>
            <p:cNvPr id="19463" name="Rectangle 99"/>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19464" name="Picture 100"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41" name="TextBox 40"/>
          <p:cNvSpPr txBox="1"/>
          <p:nvPr/>
        </p:nvSpPr>
        <p:spPr>
          <a:xfrm>
            <a:off x="279400" y="685800"/>
            <a:ext cx="8331200" cy="707886"/>
          </a:xfrm>
          <a:prstGeom prst="rect">
            <a:avLst/>
          </a:prstGeom>
          <a:noFill/>
        </p:spPr>
        <p:txBody>
          <a:bodyPr wrap="square" rtlCol="0">
            <a:spAutoFit/>
          </a:bodyPr>
          <a:lstStyle/>
          <a:p>
            <a:r>
              <a:rPr lang="en-US" dirty="0" smtClean="0">
                <a:solidFill>
                  <a:srgbClr val="000000"/>
                </a:solidFill>
              </a:rPr>
              <a:t>What can we say about community level properties, such as diversity-precipitation or diversity-grazing relations?</a:t>
            </a:r>
            <a:endParaRPr lang="en-US" dirty="0">
              <a:solidFill>
                <a:srgbClr val="000000"/>
              </a:solidFill>
            </a:endParaRPr>
          </a:p>
        </p:txBody>
      </p:sp>
      <p:grpSp>
        <p:nvGrpSpPr>
          <p:cNvPr id="10" name="Group 9"/>
          <p:cNvGrpSpPr/>
          <p:nvPr/>
        </p:nvGrpSpPr>
        <p:grpSpPr>
          <a:xfrm>
            <a:off x="1143000" y="2513362"/>
            <a:ext cx="6248400" cy="4116038"/>
            <a:chOff x="2971800" y="2170062"/>
            <a:chExt cx="5638800" cy="3700315"/>
          </a:xfrm>
        </p:grpSpPr>
        <p:pic>
          <p:nvPicPr>
            <p:cNvPr id="257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a:stretch/>
          </p:blipFill>
          <p:spPr bwMode="auto">
            <a:xfrm>
              <a:off x="2971800" y="4086730"/>
              <a:ext cx="5638800" cy="1427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2971800" y="2170062"/>
              <a:ext cx="5638800" cy="1427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5105400" y="3657600"/>
              <a:ext cx="1524000" cy="307777"/>
              <a:chOff x="5105400" y="3733800"/>
              <a:chExt cx="1524000" cy="307777"/>
            </a:xfrm>
          </p:grpSpPr>
          <p:sp>
            <p:nvSpPr>
              <p:cNvPr id="6" name="Rectangle 5"/>
              <p:cNvSpPr/>
              <p:nvPr/>
            </p:nvSpPr>
            <p:spPr>
              <a:xfrm>
                <a:off x="5284597" y="3733800"/>
                <a:ext cx="1116203" cy="307777"/>
              </a:xfrm>
              <a:prstGeom prst="rect">
                <a:avLst/>
              </a:prstGeom>
            </p:spPr>
            <p:txBody>
              <a:bodyPr wrap="none">
                <a:spAutoFit/>
              </a:bodyPr>
              <a:lstStyle/>
              <a:p>
                <a:r>
                  <a:rPr lang="en-US" sz="1400" dirty="0" smtClean="0">
                    <a:solidFill>
                      <a:srgbClr val="000000"/>
                    </a:solidFill>
                    <a:latin typeface="Calibri" panose="020F0502020204030204" pitchFamily="34" charset="0"/>
                  </a:rPr>
                  <a:t>Precipitation</a:t>
                </a:r>
                <a:endParaRPr lang="en-US" sz="1400" dirty="0">
                  <a:latin typeface="Calibri" panose="020F0502020204030204" pitchFamily="34" charset="0"/>
                </a:endParaRPr>
              </a:p>
            </p:txBody>
          </p:sp>
          <p:cxnSp>
            <p:nvCxnSpPr>
              <p:cNvPr id="8" name="Straight Arrow Connector 7"/>
              <p:cNvCxnSpPr/>
              <p:nvPr/>
            </p:nvCxnSpPr>
            <p:spPr bwMode="auto">
              <a:xfrm>
                <a:off x="5105400" y="3733800"/>
                <a:ext cx="1524000" cy="0"/>
              </a:xfrm>
              <a:prstGeom prst="straightConnector1">
                <a:avLst/>
              </a:prstGeom>
              <a:noFill/>
              <a:ln w="12700" cap="flat" cmpd="sng" algn="ctr">
                <a:solidFill>
                  <a:schemeClr val="tx1"/>
                </a:solidFill>
                <a:prstDash val="solid"/>
                <a:round/>
                <a:headEnd type="none" w="med" len="med"/>
                <a:tailEnd type="triangle" w="med" len="med"/>
              </a:ln>
              <a:effectLst/>
            </p:spPr>
          </p:cxnSp>
        </p:grpSp>
        <p:grpSp>
          <p:nvGrpSpPr>
            <p:cNvPr id="22" name="Group 21"/>
            <p:cNvGrpSpPr/>
            <p:nvPr/>
          </p:nvGrpSpPr>
          <p:grpSpPr>
            <a:xfrm>
              <a:off x="5105400" y="5562600"/>
              <a:ext cx="1524000" cy="307777"/>
              <a:chOff x="5105400" y="3733800"/>
              <a:chExt cx="1524000" cy="307777"/>
            </a:xfrm>
          </p:grpSpPr>
          <p:sp>
            <p:nvSpPr>
              <p:cNvPr id="23" name="Rectangle 22"/>
              <p:cNvSpPr/>
              <p:nvPr/>
            </p:nvSpPr>
            <p:spPr>
              <a:xfrm>
                <a:off x="5524324" y="3733800"/>
                <a:ext cx="735651" cy="307777"/>
              </a:xfrm>
              <a:prstGeom prst="rect">
                <a:avLst/>
              </a:prstGeom>
            </p:spPr>
            <p:txBody>
              <a:bodyPr wrap="none">
                <a:spAutoFit/>
              </a:bodyPr>
              <a:lstStyle/>
              <a:p>
                <a:r>
                  <a:rPr lang="en-US" sz="1400" dirty="0" smtClean="0">
                    <a:solidFill>
                      <a:srgbClr val="000000"/>
                    </a:solidFill>
                    <a:latin typeface="Calibri" panose="020F0502020204030204" pitchFamily="34" charset="0"/>
                  </a:rPr>
                  <a:t>Grazing</a:t>
                </a:r>
                <a:endParaRPr lang="en-US" sz="1400" dirty="0">
                  <a:latin typeface="Calibri" panose="020F0502020204030204" pitchFamily="34" charset="0"/>
                </a:endParaRPr>
              </a:p>
            </p:txBody>
          </p:sp>
          <p:cxnSp>
            <p:nvCxnSpPr>
              <p:cNvPr id="24" name="Straight Arrow Connector 23"/>
              <p:cNvCxnSpPr/>
              <p:nvPr/>
            </p:nvCxnSpPr>
            <p:spPr bwMode="auto">
              <a:xfrm>
                <a:off x="5105400" y="3733800"/>
                <a:ext cx="1524000" cy="0"/>
              </a:xfrm>
              <a:prstGeom prst="straightConnector1">
                <a:avLst/>
              </a:prstGeom>
              <a:noFill/>
              <a:ln w="12700" cap="flat" cmpd="sng" algn="ctr">
                <a:solidFill>
                  <a:schemeClr val="tx1"/>
                </a:solidFill>
                <a:prstDash val="solid"/>
                <a:round/>
                <a:headEnd type="none" w="med" len="med"/>
                <a:tailEnd type="triangle" w="med" len="med"/>
              </a:ln>
              <a:effectLst/>
            </p:spPr>
          </p:cxnSp>
        </p:grpSp>
      </p:grpSp>
      <p:sp>
        <p:nvSpPr>
          <p:cNvPr id="26" name="TextBox 25"/>
          <p:cNvSpPr txBox="1"/>
          <p:nvPr/>
        </p:nvSpPr>
        <p:spPr>
          <a:xfrm>
            <a:off x="293225" y="1371600"/>
            <a:ext cx="8247925" cy="1477328"/>
          </a:xfrm>
          <a:prstGeom prst="rect">
            <a:avLst/>
          </a:prstGeom>
          <a:noFill/>
        </p:spPr>
        <p:txBody>
          <a:bodyPr wrap="square" rtlCol="0">
            <a:spAutoFit/>
          </a:bodyPr>
          <a:lstStyle/>
          <a:p>
            <a:r>
              <a:rPr lang="en-US" dirty="0" smtClean="0">
                <a:solidFill>
                  <a:srgbClr val="000000"/>
                </a:solidFill>
              </a:rPr>
              <a:t>Recall the biomass pulse solutions in </a:t>
            </a:r>
            <a:r>
              <a:rPr lang="en-US" dirty="0">
                <a:solidFill>
                  <a:srgbClr val="000000"/>
                </a:solidFill>
              </a:rPr>
              <a:t>trait </a:t>
            </a:r>
            <a:r>
              <a:rPr lang="en-US" dirty="0" smtClean="0">
                <a:solidFill>
                  <a:srgbClr val="000000"/>
                </a:solidFill>
              </a:rPr>
              <a:t>space - study </a:t>
            </a:r>
            <a:r>
              <a:rPr lang="en-US" dirty="0">
                <a:solidFill>
                  <a:srgbClr val="000000"/>
                </a:solidFill>
              </a:rPr>
              <a:t>these solutions varying </a:t>
            </a:r>
            <a:r>
              <a:rPr lang="en-US" dirty="0" smtClean="0">
                <a:solidFill>
                  <a:srgbClr val="000000"/>
                </a:solidFill>
              </a:rPr>
              <a:t>environmental parameters, such as precipitation rate and grazing intensity:</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1681419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97"/>
          <p:cNvSpPr txBox="1">
            <a:spLocks noChangeArrowheads="1"/>
          </p:cNvSpPr>
          <p:nvPr/>
        </p:nvSpPr>
        <p:spPr bwMode="auto">
          <a:xfrm>
            <a:off x="0" y="-1588"/>
            <a:ext cx="8763000" cy="430213"/>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Pattern-formation – a missing link in biodiversity studies</a:t>
            </a:r>
          </a:p>
        </p:txBody>
      </p:sp>
      <p:grpSp>
        <p:nvGrpSpPr>
          <p:cNvPr id="2" name="Group 98"/>
          <p:cNvGrpSpPr>
            <a:grpSpLocks/>
          </p:cNvGrpSpPr>
          <p:nvPr/>
        </p:nvGrpSpPr>
        <p:grpSpPr bwMode="auto">
          <a:xfrm>
            <a:off x="8720138" y="0"/>
            <a:ext cx="457200" cy="6858000"/>
            <a:chOff x="5493" y="0"/>
            <a:chExt cx="288" cy="4320"/>
          </a:xfrm>
        </p:grpSpPr>
        <p:sp>
          <p:nvSpPr>
            <p:cNvPr id="19463" name="Rectangle 99"/>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19464" name="Picture 100"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26" name="TextBox 25"/>
          <p:cNvSpPr txBox="1"/>
          <p:nvPr/>
        </p:nvSpPr>
        <p:spPr>
          <a:xfrm>
            <a:off x="228600" y="685800"/>
            <a:ext cx="4236329" cy="1169551"/>
          </a:xfrm>
          <a:prstGeom prst="rect">
            <a:avLst/>
          </a:prstGeom>
          <a:noFill/>
        </p:spPr>
        <p:txBody>
          <a:bodyPr wrap="square" rtlCol="0">
            <a:spAutoFit/>
          </a:bodyPr>
          <a:lstStyle/>
          <a:p>
            <a:r>
              <a:rPr lang="en-US" dirty="0" smtClean="0">
                <a:solidFill>
                  <a:srgbClr val="000000"/>
                </a:solidFill>
              </a:rPr>
              <a:t>For spatially uniform herbaceous communities we obtain:</a:t>
            </a:r>
            <a:endParaRPr lang="en-US" dirty="0">
              <a:solidFill>
                <a:srgbClr val="000000"/>
              </a:solidFill>
            </a:endParaRPr>
          </a:p>
          <a:p>
            <a:endParaRPr lang="en-US" dirty="0">
              <a:solidFill>
                <a:srgbClr val="000000"/>
              </a:solidFill>
            </a:endParaRPr>
          </a:p>
        </p:txBody>
      </p:sp>
      <p:sp>
        <p:nvSpPr>
          <p:cNvPr id="27" name="TextBox 26"/>
          <p:cNvSpPr txBox="1"/>
          <p:nvPr/>
        </p:nvSpPr>
        <p:spPr>
          <a:xfrm>
            <a:off x="304801" y="1381780"/>
            <a:ext cx="3810000" cy="523220"/>
          </a:xfrm>
          <a:prstGeom prst="rect">
            <a:avLst/>
          </a:prstGeom>
          <a:noFill/>
        </p:spPr>
        <p:txBody>
          <a:bodyPr wrap="square" rtlCol="0">
            <a:spAutoFit/>
          </a:bodyPr>
          <a:lstStyle/>
          <a:p>
            <a:r>
              <a:rPr lang="en-US" sz="1400" dirty="0" smtClean="0"/>
              <a:t>(Nathan, </a:t>
            </a:r>
            <a:r>
              <a:rPr lang="en-US" sz="1400" dirty="0" err="1" smtClean="0"/>
              <a:t>Osem</a:t>
            </a:r>
            <a:r>
              <a:rPr lang="en-US" sz="1400" dirty="0" smtClean="0"/>
              <a:t>, </a:t>
            </a:r>
            <a:r>
              <a:rPr lang="en-US" sz="1400" dirty="0" err="1" smtClean="0"/>
              <a:t>Shachak</a:t>
            </a:r>
            <a:r>
              <a:rPr lang="en-US" sz="1400" dirty="0" smtClean="0"/>
              <a:t>, Meron, to appear in J. Ecology)</a:t>
            </a:r>
            <a:endParaRPr lang="en-US" sz="1400" dirty="0"/>
          </a:p>
        </p:txBody>
      </p:sp>
      <p:grpSp>
        <p:nvGrpSpPr>
          <p:cNvPr id="43" name="Group 42"/>
          <p:cNvGrpSpPr/>
          <p:nvPr/>
        </p:nvGrpSpPr>
        <p:grpSpPr>
          <a:xfrm>
            <a:off x="4191000" y="703455"/>
            <a:ext cx="4343400" cy="2877945"/>
            <a:chOff x="152400" y="990600"/>
            <a:chExt cx="4343400" cy="2877945"/>
          </a:xfrm>
        </p:grpSpPr>
        <p:grpSp>
          <p:nvGrpSpPr>
            <p:cNvPr id="44" name="Group 39"/>
            <p:cNvGrpSpPr/>
            <p:nvPr/>
          </p:nvGrpSpPr>
          <p:grpSpPr>
            <a:xfrm>
              <a:off x="152400" y="990600"/>
              <a:ext cx="4343400" cy="2877945"/>
              <a:chOff x="381000" y="2557655"/>
              <a:chExt cx="4343400" cy="2877945"/>
            </a:xfrm>
          </p:grpSpPr>
          <p:grpSp>
            <p:nvGrpSpPr>
              <p:cNvPr id="46" name="Group 35"/>
              <p:cNvGrpSpPr/>
              <p:nvPr/>
            </p:nvGrpSpPr>
            <p:grpSpPr>
              <a:xfrm>
                <a:off x="381000" y="2557655"/>
                <a:ext cx="4343400" cy="2877945"/>
                <a:chOff x="381000" y="2557655"/>
                <a:chExt cx="4343400" cy="2877945"/>
              </a:xfrm>
            </p:grpSpPr>
            <p:pic>
              <p:nvPicPr>
                <p:cNvPr id="50" name="Picture 6"/>
                <p:cNvPicPr>
                  <a:picLocks noChangeAspect="1" noChangeArrowheads="1"/>
                </p:cNvPicPr>
                <p:nvPr/>
              </p:nvPicPr>
              <p:blipFill>
                <a:blip r:embed="rId4" cstate="print"/>
                <a:srcRect/>
                <a:stretch>
                  <a:fillRect/>
                </a:stretch>
              </p:blipFill>
              <p:spPr bwMode="auto">
                <a:xfrm>
                  <a:off x="455608" y="2557655"/>
                  <a:ext cx="4268792" cy="2776345"/>
                </a:xfrm>
                <a:prstGeom prst="rect">
                  <a:avLst/>
                </a:prstGeom>
                <a:noFill/>
                <a:ln w="9525">
                  <a:noFill/>
                  <a:miter lim="800000"/>
                  <a:headEnd/>
                  <a:tailEnd/>
                </a:ln>
              </p:spPr>
            </p:pic>
            <p:sp>
              <p:nvSpPr>
                <p:cNvPr id="51" name="TextBox 50"/>
                <p:cNvSpPr txBox="1"/>
                <p:nvPr/>
              </p:nvSpPr>
              <p:spPr>
                <a:xfrm rot="16200000">
                  <a:off x="-59323" y="3468002"/>
                  <a:ext cx="1219200" cy="338554"/>
                </a:xfrm>
                <a:prstGeom prst="rect">
                  <a:avLst/>
                </a:prstGeom>
                <a:solidFill>
                  <a:schemeClr val="bg1"/>
                </a:solidFill>
              </p:spPr>
              <p:txBody>
                <a:bodyPr wrap="square" rtlCol="0">
                  <a:spAutoFit/>
                </a:bodyPr>
                <a:lstStyle/>
                <a:p>
                  <a:r>
                    <a:rPr lang="en-US" sz="1600" dirty="0" smtClean="0">
                      <a:latin typeface="+mj-lt"/>
                    </a:rPr>
                    <a:t>Diversity</a:t>
                  </a:r>
                  <a:endParaRPr lang="en-US" sz="1600" dirty="0">
                    <a:latin typeface="+mj-lt"/>
                  </a:endParaRPr>
                </a:p>
              </p:txBody>
            </p:sp>
            <p:sp>
              <p:nvSpPr>
                <p:cNvPr id="52" name="TextBox 51"/>
                <p:cNvSpPr txBox="1"/>
                <p:nvPr/>
              </p:nvSpPr>
              <p:spPr>
                <a:xfrm>
                  <a:off x="2074277" y="5097046"/>
                  <a:ext cx="1354723" cy="338554"/>
                </a:xfrm>
                <a:prstGeom prst="rect">
                  <a:avLst/>
                </a:prstGeom>
                <a:solidFill>
                  <a:schemeClr val="bg1"/>
                </a:solidFill>
              </p:spPr>
              <p:txBody>
                <a:bodyPr wrap="square" rtlCol="0">
                  <a:spAutoFit/>
                </a:bodyPr>
                <a:lstStyle/>
                <a:p>
                  <a:r>
                    <a:rPr lang="en-US" sz="1600" dirty="0" smtClean="0">
                      <a:latin typeface="+mj-lt"/>
                    </a:rPr>
                    <a:t>Precipitation</a:t>
                  </a:r>
                  <a:endParaRPr lang="en-US" sz="1600" dirty="0">
                    <a:latin typeface="+mj-lt"/>
                  </a:endParaRPr>
                </a:p>
              </p:txBody>
            </p:sp>
          </p:grpSp>
          <p:sp>
            <p:nvSpPr>
              <p:cNvPr id="47" name="TextBox 46"/>
              <p:cNvSpPr txBox="1"/>
              <p:nvPr/>
            </p:nvSpPr>
            <p:spPr>
              <a:xfrm>
                <a:off x="2971800" y="4089400"/>
                <a:ext cx="1447800" cy="276999"/>
              </a:xfrm>
              <a:prstGeom prst="rect">
                <a:avLst/>
              </a:prstGeom>
              <a:noFill/>
            </p:spPr>
            <p:txBody>
              <a:bodyPr wrap="square" rtlCol="0">
                <a:spAutoFit/>
              </a:bodyPr>
              <a:lstStyle/>
              <a:p>
                <a:r>
                  <a:rPr lang="en-US" sz="1200" dirty="0" smtClean="0"/>
                  <a:t>Without grazing</a:t>
                </a:r>
                <a:endParaRPr lang="en-US" sz="1200" dirty="0"/>
              </a:p>
            </p:txBody>
          </p:sp>
          <p:sp>
            <p:nvSpPr>
              <p:cNvPr id="48" name="Rectangle 47"/>
              <p:cNvSpPr/>
              <p:nvPr/>
            </p:nvSpPr>
            <p:spPr bwMode="auto">
              <a:xfrm>
                <a:off x="4307840" y="4267200"/>
                <a:ext cx="2286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49" name="TextBox 48"/>
              <p:cNvSpPr txBox="1"/>
              <p:nvPr/>
            </p:nvSpPr>
            <p:spPr>
              <a:xfrm>
                <a:off x="3200400" y="2819400"/>
                <a:ext cx="1447800" cy="276999"/>
              </a:xfrm>
              <a:prstGeom prst="rect">
                <a:avLst/>
              </a:prstGeom>
              <a:noFill/>
            </p:spPr>
            <p:txBody>
              <a:bodyPr wrap="square" rtlCol="0">
                <a:spAutoFit/>
              </a:bodyPr>
              <a:lstStyle/>
              <a:p>
                <a:r>
                  <a:rPr lang="en-US" sz="1200" dirty="0" smtClean="0"/>
                  <a:t>With grazing</a:t>
                </a:r>
                <a:endParaRPr lang="en-US" sz="1200" dirty="0"/>
              </a:p>
            </p:txBody>
          </p:sp>
        </p:grpSp>
        <p:sp>
          <p:nvSpPr>
            <p:cNvPr id="45" name="TextBox 44"/>
            <p:cNvSpPr txBox="1"/>
            <p:nvPr/>
          </p:nvSpPr>
          <p:spPr>
            <a:xfrm>
              <a:off x="914400" y="1320225"/>
              <a:ext cx="1869432" cy="584775"/>
            </a:xfrm>
            <a:prstGeom prst="rect">
              <a:avLst/>
            </a:prstGeom>
            <a:noFill/>
          </p:spPr>
          <p:txBody>
            <a:bodyPr wrap="square" rtlCol="0">
              <a:spAutoFit/>
            </a:bodyPr>
            <a:lstStyle/>
            <a:p>
              <a:pPr>
                <a:spcBef>
                  <a:spcPts val="0"/>
                </a:spcBef>
                <a:spcAft>
                  <a:spcPts val="600"/>
                </a:spcAft>
              </a:pPr>
              <a:r>
                <a:rPr lang="en-US" sz="1600" dirty="0"/>
                <a:t>M</a:t>
              </a:r>
              <a:r>
                <a:rPr lang="en-US" sz="1600" dirty="0" smtClean="0"/>
                <a:t>onotonically increasing</a:t>
              </a:r>
              <a:endParaRPr lang="en-US" sz="1600" dirty="0"/>
            </a:p>
          </p:txBody>
        </p:sp>
      </p:grpSp>
      <p:sp>
        <p:nvSpPr>
          <p:cNvPr id="3" name="Rectangle 2"/>
          <p:cNvSpPr/>
          <p:nvPr/>
        </p:nvSpPr>
        <p:spPr>
          <a:xfrm>
            <a:off x="1447800" y="2020669"/>
            <a:ext cx="3161288" cy="646331"/>
          </a:xfrm>
          <a:prstGeom prst="rect">
            <a:avLst/>
          </a:prstGeom>
        </p:spPr>
        <p:txBody>
          <a:bodyPr wrap="square">
            <a:spAutoFit/>
          </a:bodyPr>
          <a:lstStyle/>
          <a:p>
            <a:r>
              <a:rPr lang="en-US" sz="1800" dirty="0" smtClean="0">
                <a:solidFill>
                  <a:srgbClr val="000000"/>
                </a:solidFill>
              </a:rPr>
              <a:t>Diversity-precipitation relations</a:t>
            </a:r>
            <a:endParaRPr lang="en-US" sz="1800" dirty="0"/>
          </a:p>
        </p:txBody>
      </p:sp>
      <p:cxnSp>
        <p:nvCxnSpPr>
          <p:cNvPr id="5" name="Straight Arrow Connector 4"/>
          <p:cNvCxnSpPr/>
          <p:nvPr/>
        </p:nvCxnSpPr>
        <p:spPr bwMode="auto">
          <a:xfrm>
            <a:off x="2853791" y="2512199"/>
            <a:ext cx="1108609" cy="0"/>
          </a:xfrm>
          <a:prstGeom prst="straightConnector1">
            <a:avLst/>
          </a:prstGeom>
          <a:noFill/>
          <a:ln w="12700" cap="flat" cmpd="sng" algn="ctr">
            <a:solidFill>
              <a:schemeClr val="tx1"/>
            </a:solidFill>
            <a:prstDash val="solid"/>
            <a:round/>
            <a:headEnd type="none" w="med" len="med"/>
            <a:tailEnd type="arrow"/>
          </a:ln>
          <a:effectLst/>
        </p:spPr>
      </p:cxnSp>
      <p:grpSp>
        <p:nvGrpSpPr>
          <p:cNvPr id="9" name="Group 8"/>
          <p:cNvGrpSpPr/>
          <p:nvPr/>
        </p:nvGrpSpPr>
        <p:grpSpPr>
          <a:xfrm>
            <a:off x="152400" y="2971800"/>
            <a:ext cx="8382000" cy="3618131"/>
            <a:chOff x="152400" y="2935069"/>
            <a:chExt cx="8382000" cy="3618131"/>
          </a:xfrm>
        </p:grpSpPr>
        <p:grpSp>
          <p:nvGrpSpPr>
            <p:cNvPr id="29" name="Group 24"/>
            <p:cNvGrpSpPr/>
            <p:nvPr/>
          </p:nvGrpSpPr>
          <p:grpSpPr>
            <a:xfrm>
              <a:off x="152400" y="3886201"/>
              <a:ext cx="8382000" cy="2666999"/>
              <a:chOff x="152400" y="3782854"/>
              <a:chExt cx="8770056" cy="2814624"/>
            </a:xfrm>
          </p:grpSpPr>
          <p:grpSp>
            <p:nvGrpSpPr>
              <p:cNvPr id="31" name="Group 46"/>
              <p:cNvGrpSpPr/>
              <p:nvPr/>
            </p:nvGrpSpPr>
            <p:grpSpPr>
              <a:xfrm>
                <a:off x="152400" y="3782854"/>
                <a:ext cx="4724400" cy="2814624"/>
                <a:chOff x="304800" y="3782854"/>
                <a:chExt cx="4724400" cy="2814624"/>
              </a:xfrm>
            </p:grpSpPr>
            <p:grpSp>
              <p:nvGrpSpPr>
                <p:cNvPr id="36" name="Group 34"/>
                <p:cNvGrpSpPr/>
                <p:nvPr/>
              </p:nvGrpSpPr>
              <p:grpSpPr>
                <a:xfrm>
                  <a:off x="304800" y="3782854"/>
                  <a:ext cx="4322098" cy="2814624"/>
                  <a:chOff x="5300246" y="3935254"/>
                  <a:chExt cx="4322098" cy="2814624"/>
                </a:xfrm>
              </p:grpSpPr>
              <p:pic>
                <p:nvPicPr>
                  <p:cNvPr id="39" name="Picture 7"/>
                  <p:cNvPicPr>
                    <a:picLocks noChangeAspect="1" noChangeArrowheads="1"/>
                  </p:cNvPicPr>
                  <p:nvPr/>
                </p:nvPicPr>
                <p:blipFill>
                  <a:blip r:embed="rId5" cstate="print"/>
                  <a:srcRect/>
                  <a:stretch>
                    <a:fillRect/>
                  </a:stretch>
                </p:blipFill>
                <p:spPr bwMode="auto">
                  <a:xfrm>
                    <a:off x="5334000" y="3935254"/>
                    <a:ext cx="4288344" cy="2789378"/>
                  </a:xfrm>
                  <a:prstGeom prst="rect">
                    <a:avLst/>
                  </a:prstGeom>
                  <a:noFill/>
                  <a:ln w="9525">
                    <a:noFill/>
                    <a:miter lim="800000"/>
                    <a:headEnd/>
                    <a:tailEnd/>
                  </a:ln>
                </p:spPr>
              </p:pic>
              <p:sp>
                <p:nvSpPr>
                  <p:cNvPr id="40" name="TextBox 39"/>
                  <p:cNvSpPr txBox="1"/>
                  <p:nvPr/>
                </p:nvSpPr>
                <p:spPr>
                  <a:xfrm rot="16200000">
                    <a:off x="4859923" y="4600843"/>
                    <a:ext cx="1219200" cy="338554"/>
                  </a:xfrm>
                  <a:prstGeom prst="rect">
                    <a:avLst/>
                  </a:prstGeom>
                  <a:solidFill>
                    <a:schemeClr val="bg1"/>
                  </a:solidFill>
                </p:spPr>
                <p:txBody>
                  <a:bodyPr wrap="square" rtlCol="0">
                    <a:spAutoFit/>
                  </a:bodyPr>
                  <a:lstStyle/>
                  <a:p>
                    <a:r>
                      <a:rPr lang="en-US" sz="1600" dirty="0" smtClean="0">
                        <a:latin typeface="+mj-lt"/>
                      </a:rPr>
                      <a:t>Diversity</a:t>
                    </a:r>
                    <a:endParaRPr lang="en-US" sz="1600" dirty="0">
                      <a:latin typeface="+mj-lt"/>
                    </a:endParaRPr>
                  </a:p>
                </p:txBody>
              </p:sp>
              <p:sp>
                <p:nvSpPr>
                  <p:cNvPr id="42" name="TextBox 41"/>
                  <p:cNvSpPr txBox="1"/>
                  <p:nvPr/>
                </p:nvSpPr>
                <p:spPr>
                  <a:xfrm>
                    <a:off x="7179677" y="6411324"/>
                    <a:ext cx="1049923" cy="338554"/>
                  </a:xfrm>
                  <a:prstGeom prst="rect">
                    <a:avLst/>
                  </a:prstGeom>
                  <a:solidFill>
                    <a:schemeClr val="bg1"/>
                  </a:solidFill>
                </p:spPr>
                <p:txBody>
                  <a:bodyPr wrap="square" rtlCol="0">
                    <a:spAutoFit/>
                  </a:bodyPr>
                  <a:lstStyle/>
                  <a:p>
                    <a:r>
                      <a:rPr lang="en-US" sz="1600" dirty="0" smtClean="0">
                        <a:latin typeface="+mj-lt"/>
                      </a:rPr>
                      <a:t>Grazing</a:t>
                    </a:r>
                    <a:endParaRPr lang="en-US" sz="1600" dirty="0">
                      <a:latin typeface="+mj-lt"/>
                    </a:endParaRPr>
                  </a:p>
                </p:txBody>
              </p:sp>
            </p:grpSp>
            <p:sp>
              <p:nvSpPr>
                <p:cNvPr id="37" name="TextBox 36"/>
                <p:cNvSpPr txBox="1"/>
                <p:nvPr/>
              </p:nvSpPr>
              <p:spPr>
                <a:xfrm>
                  <a:off x="3581400" y="3886200"/>
                  <a:ext cx="1447800" cy="461665"/>
                </a:xfrm>
                <a:prstGeom prst="rect">
                  <a:avLst/>
                </a:prstGeom>
                <a:noFill/>
              </p:spPr>
              <p:txBody>
                <a:bodyPr wrap="square" rtlCol="0">
                  <a:spAutoFit/>
                </a:bodyPr>
                <a:lstStyle/>
                <a:p>
                  <a:r>
                    <a:rPr lang="en-US" sz="1200" dirty="0" smtClean="0"/>
                    <a:t>High precipitation</a:t>
                  </a:r>
                  <a:endParaRPr lang="en-US" sz="1200" dirty="0"/>
                </a:p>
              </p:txBody>
            </p:sp>
            <p:sp>
              <p:nvSpPr>
                <p:cNvPr id="38" name="TextBox 37"/>
                <p:cNvSpPr txBox="1"/>
                <p:nvPr/>
              </p:nvSpPr>
              <p:spPr>
                <a:xfrm>
                  <a:off x="2971800" y="5666601"/>
                  <a:ext cx="1600200" cy="276999"/>
                </a:xfrm>
                <a:prstGeom prst="rect">
                  <a:avLst/>
                </a:prstGeom>
                <a:noFill/>
              </p:spPr>
              <p:txBody>
                <a:bodyPr wrap="square" rtlCol="0">
                  <a:spAutoFit/>
                </a:bodyPr>
                <a:lstStyle/>
                <a:p>
                  <a:r>
                    <a:rPr lang="en-US" sz="1200" dirty="0" smtClean="0"/>
                    <a:t>Low precipitation</a:t>
                  </a:r>
                  <a:endParaRPr lang="en-US" sz="1200" dirty="0"/>
                </a:p>
              </p:txBody>
            </p:sp>
          </p:grpSp>
          <p:sp>
            <p:nvSpPr>
              <p:cNvPr id="32" name="TextBox 31"/>
              <p:cNvSpPr txBox="1"/>
              <p:nvPr/>
            </p:nvSpPr>
            <p:spPr>
              <a:xfrm>
                <a:off x="4883856" y="3783449"/>
                <a:ext cx="3886200" cy="1169551"/>
              </a:xfrm>
              <a:prstGeom prst="rect">
                <a:avLst/>
              </a:prstGeom>
              <a:noFill/>
            </p:spPr>
            <p:txBody>
              <a:bodyPr wrap="square" rtlCol="0">
                <a:spAutoFit/>
              </a:bodyPr>
              <a:lstStyle/>
              <a:p>
                <a:pPr>
                  <a:spcBef>
                    <a:spcPts val="0"/>
                  </a:spcBef>
                  <a:spcAft>
                    <a:spcPts val="1200"/>
                  </a:spcAft>
                </a:pPr>
                <a:r>
                  <a:rPr lang="en-US" dirty="0" smtClean="0"/>
                  <a:t>Supports known hypotheses:</a:t>
                </a:r>
              </a:p>
              <a:p>
                <a:pPr marL="342900" indent="-342900">
                  <a:spcBef>
                    <a:spcPts val="0"/>
                  </a:spcBef>
                  <a:spcAft>
                    <a:spcPts val="0"/>
                  </a:spcAft>
                </a:pPr>
                <a:r>
                  <a:rPr lang="en-US" dirty="0" smtClean="0">
                    <a:solidFill>
                      <a:srgbClr val="C00000"/>
                    </a:solidFill>
                  </a:rPr>
                  <a:t>1.  Intermediate Disturbance</a:t>
                </a:r>
              </a:p>
              <a:p>
                <a:pPr marL="342900" indent="-342900">
                  <a:spcBef>
                    <a:spcPts val="0"/>
                  </a:spcBef>
                  <a:spcAft>
                    <a:spcPts val="600"/>
                  </a:spcAft>
                </a:pPr>
                <a:r>
                  <a:rPr lang="en-US" dirty="0" smtClean="0">
                    <a:solidFill>
                      <a:srgbClr val="C00000"/>
                    </a:solidFill>
                  </a:rPr>
                  <a:t>hypothesis  </a:t>
                </a:r>
                <a:r>
                  <a:rPr lang="en-US" sz="1400" dirty="0" smtClean="0"/>
                  <a:t>(Grime 1973 and others)</a:t>
                </a:r>
              </a:p>
            </p:txBody>
          </p:sp>
          <p:sp>
            <p:nvSpPr>
              <p:cNvPr id="33" name="TextBox 32"/>
              <p:cNvSpPr txBox="1"/>
              <p:nvPr/>
            </p:nvSpPr>
            <p:spPr>
              <a:xfrm>
                <a:off x="4883856" y="5002649"/>
                <a:ext cx="4038600" cy="1169551"/>
              </a:xfrm>
              <a:prstGeom prst="rect">
                <a:avLst/>
              </a:prstGeom>
              <a:noFill/>
            </p:spPr>
            <p:txBody>
              <a:bodyPr wrap="square" rtlCol="0">
                <a:spAutoFit/>
              </a:bodyPr>
              <a:lstStyle/>
              <a:p>
                <a:pPr>
                  <a:spcBef>
                    <a:spcPts val="0"/>
                  </a:spcBef>
                  <a:spcAft>
                    <a:spcPts val="600"/>
                  </a:spcAft>
                </a:pPr>
                <a:r>
                  <a:rPr lang="en-US" dirty="0" smtClean="0">
                    <a:solidFill>
                      <a:srgbClr val="C00000"/>
                    </a:solidFill>
                  </a:rPr>
                  <a:t>2.  Grazing Reversal Hypothesis </a:t>
                </a:r>
                <a:r>
                  <a:rPr lang="en-US" dirty="0" smtClean="0"/>
                  <a:t> </a:t>
                </a:r>
                <a:r>
                  <a:rPr lang="en-US" sz="1800" dirty="0" smtClean="0"/>
                  <a:t>positive (negative)  effect in productive (unproductive) habitats </a:t>
                </a:r>
                <a:r>
                  <a:rPr lang="en-US" sz="1400" dirty="0" smtClean="0"/>
                  <a:t>(</a:t>
                </a:r>
                <a:r>
                  <a:rPr lang="en-US" sz="1400" dirty="0" err="1" smtClean="0"/>
                  <a:t>Milchunas</a:t>
                </a:r>
                <a:r>
                  <a:rPr lang="en-US" sz="1400" dirty="0" smtClean="0"/>
                  <a:t> et al. 1988 and others)</a:t>
                </a:r>
              </a:p>
            </p:txBody>
          </p:sp>
        </p:grpSp>
        <p:sp>
          <p:nvSpPr>
            <p:cNvPr id="34" name="Rectangle 33"/>
            <p:cNvSpPr/>
            <p:nvPr/>
          </p:nvSpPr>
          <p:spPr>
            <a:xfrm>
              <a:off x="304801" y="2935069"/>
              <a:ext cx="2895600" cy="646331"/>
            </a:xfrm>
            <a:prstGeom prst="rect">
              <a:avLst/>
            </a:prstGeom>
          </p:spPr>
          <p:txBody>
            <a:bodyPr wrap="square">
              <a:spAutoFit/>
            </a:bodyPr>
            <a:lstStyle/>
            <a:p>
              <a:r>
                <a:rPr lang="en-US" sz="1800" dirty="0" smtClean="0">
                  <a:solidFill>
                    <a:srgbClr val="000000"/>
                  </a:solidFill>
                </a:rPr>
                <a:t>Diversity-grazing relations</a:t>
              </a:r>
              <a:endParaRPr lang="en-US" sz="1800" dirty="0"/>
            </a:p>
          </p:txBody>
        </p:sp>
        <p:cxnSp>
          <p:nvCxnSpPr>
            <p:cNvPr id="8" name="Straight Arrow Connector 7"/>
            <p:cNvCxnSpPr/>
            <p:nvPr/>
          </p:nvCxnSpPr>
          <p:spPr bwMode="auto">
            <a:xfrm>
              <a:off x="1948670" y="3412123"/>
              <a:ext cx="0" cy="474642"/>
            </a:xfrm>
            <a:prstGeom prst="straightConnector1">
              <a:avLst/>
            </a:prstGeom>
            <a:noFill/>
            <a:ln w="12700" cap="flat" cmpd="sng" algn="ctr">
              <a:solidFill>
                <a:schemeClr val="tx1"/>
              </a:solidFill>
              <a:prstDash val="solid"/>
              <a:round/>
              <a:headEnd type="none" w="med" len="med"/>
              <a:tailEnd type="arrow"/>
            </a:ln>
            <a:effectLst/>
          </p:spPr>
        </p:cxnSp>
      </p:grpSp>
      <p:pic>
        <p:nvPicPr>
          <p:cNvPr id="41" name="Picture 78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4481" y="2855376"/>
            <a:ext cx="3328187" cy="245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39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97"/>
          <p:cNvSpPr txBox="1">
            <a:spLocks noChangeArrowheads="1"/>
          </p:cNvSpPr>
          <p:nvPr/>
        </p:nvSpPr>
        <p:spPr bwMode="auto">
          <a:xfrm>
            <a:off x="0" y="-1588"/>
            <a:ext cx="8763000" cy="430213"/>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Pattern-formation – a missing link in biodiversity studies</a:t>
            </a:r>
          </a:p>
        </p:txBody>
      </p:sp>
      <p:grpSp>
        <p:nvGrpSpPr>
          <p:cNvPr id="2" name="Group 98"/>
          <p:cNvGrpSpPr>
            <a:grpSpLocks/>
          </p:cNvGrpSpPr>
          <p:nvPr/>
        </p:nvGrpSpPr>
        <p:grpSpPr bwMode="auto">
          <a:xfrm>
            <a:off x="8720138" y="0"/>
            <a:ext cx="457200" cy="6858000"/>
            <a:chOff x="5493" y="0"/>
            <a:chExt cx="288" cy="4320"/>
          </a:xfrm>
        </p:grpSpPr>
        <p:sp>
          <p:nvSpPr>
            <p:cNvPr id="19463" name="Rectangle 99"/>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19464" name="Picture 100"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26" name="TextBox 25"/>
          <p:cNvSpPr txBox="1"/>
          <p:nvPr/>
        </p:nvSpPr>
        <p:spPr>
          <a:xfrm>
            <a:off x="228600" y="609600"/>
            <a:ext cx="4236329" cy="1785104"/>
          </a:xfrm>
          <a:prstGeom prst="rect">
            <a:avLst/>
          </a:prstGeom>
          <a:noFill/>
        </p:spPr>
        <p:txBody>
          <a:bodyPr wrap="square" rtlCol="0">
            <a:spAutoFit/>
          </a:bodyPr>
          <a:lstStyle/>
          <a:p>
            <a:r>
              <a:rPr lang="en-US" dirty="0" smtClean="0">
                <a:solidFill>
                  <a:srgbClr val="000000"/>
                </a:solidFill>
              </a:rPr>
              <a:t>Studies of annual diversity in the presence of woody patches (shrubs) show hump shape diversity-precipitation relations :</a:t>
            </a:r>
            <a:endParaRPr lang="en-US" dirty="0">
              <a:solidFill>
                <a:srgbClr val="000000"/>
              </a:solidFill>
            </a:endParaRPr>
          </a:p>
          <a:p>
            <a:endParaRPr lang="en-US" dirty="0">
              <a:solidFill>
                <a:srgbClr val="000000"/>
              </a:solidFill>
            </a:endParaRPr>
          </a:p>
        </p:txBody>
      </p:sp>
      <p:pic>
        <p:nvPicPr>
          <p:cNvPr id="35" name="Picture 9" descr="holz_taxa"/>
          <p:cNvPicPr>
            <a:picLocks noChangeAspect="1" noChangeArrowheads="1"/>
          </p:cNvPicPr>
          <p:nvPr/>
        </p:nvPicPr>
        <p:blipFill>
          <a:blip r:embed="rId4" cstate="print"/>
          <a:srcRect/>
          <a:stretch>
            <a:fillRect/>
          </a:stretch>
        </p:blipFill>
        <p:spPr bwMode="auto">
          <a:xfrm>
            <a:off x="4724400" y="685800"/>
            <a:ext cx="3608143" cy="2638455"/>
          </a:xfrm>
          <a:prstGeom prst="rect">
            <a:avLst/>
          </a:prstGeom>
          <a:solidFill>
            <a:schemeClr val="bg1"/>
          </a:solidFill>
        </p:spPr>
      </p:pic>
      <p:sp>
        <p:nvSpPr>
          <p:cNvPr id="53" name="Freeform 52"/>
          <p:cNvSpPr/>
          <p:nvPr/>
        </p:nvSpPr>
        <p:spPr bwMode="auto">
          <a:xfrm>
            <a:off x="5715000" y="1066800"/>
            <a:ext cx="2326511" cy="1566759"/>
          </a:xfrm>
          <a:custGeom>
            <a:avLst/>
            <a:gdLst>
              <a:gd name="connsiteX0" fmla="*/ 0 w 2384385"/>
              <a:gd name="connsiteY0" fmla="*/ 1540325 h 1540325"/>
              <a:gd name="connsiteX1" fmla="*/ 185195 w 2384385"/>
              <a:gd name="connsiteY1" fmla="*/ 1193085 h 1540325"/>
              <a:gd name="connsiteX2" fmla="*/ 462987 w 2384385"/>
              <a:gd name="connsiteY2" fmla="*/ 672224 h 1540325"/>
              <a:gd name="connsiteX3" fmla="*/ 856526 w 2384385"/>
              <a:gd name="connsiteY3" fmla="*/ 174513 h 1540325"/>
              <a:gd name="connsiteX4" fmla="*/ 1064871 w 2384385"/>
              <a:gd name="connsiteY4" fmla="*/ 47191 h 1540325"/>
              <a:gd name="connsiteX5" fmla="*/ 1435261 w 2384385"/>
              <a:gd name="connsiteY5" fmla="*/ 892 h 1540325"/>
              <a:gd name="connsiteX6" fmla="*/ 1782501 w 2384385"/>
              <a:gd name="connsiteY6" fmla="*/ 81915 h 1540325"/>
              <a:gd name="connsiteX7" fmla="*/ 2071868 w 2384385"/>
              <a:gd name="connsiteY7" fmla="*/ 232386 h 1540325"/>
              <a:gd name="connsiteX8" fmla="*/ 2326511 w 2384385"/>
              <a:gd name="connsiteY8" fmla="*/ 429156 h 1540325"/>
              <a:gd name="connsiteX9" fmla="*/ 2384385 w 2384385"/>
              <a:gd name="connsiteY9" fmla="*/ 475454 h 1540325"/>
              <a:gd name="connsiteX0" fmla="*/ 0 w 2384385"/>
              <a:gd name="connsiteY0" fmla="*/ 1540830 h 1540830"/>
              <a:gd name="connsiteX1" fmla="*/ 185195 w 2384385"/>
              <a:gd name="connsiteY1" fmla="*/ 1193590 h 1540830"/>
              <a:gd name="connsiteX2" fmla="*/ 462987 w 2384385"/>
              <a:gd name="connsiteY2" fmla="*/ 672729 h 1540830"/>
              <a:gd name="connsiteX3" fmla="*/ 775504 w 2384385"/>
              <a:gd name="connsiteY3" fmla="*/ 244466 h 1540830"/>
              <a:gd name="connsiteX4" fmla="*/ 1064871 w 2384385"/>
              <a:gd name="connsiteY4" fmla="*/ 47696 h 1540830"/>
              <a:gd name="connsiteX5" fmla="*/ 1435261 w 2384385"/>
              <a:gd name="connsiteY5" fmla="*/ 1397 h 1540830"/>
              <a:gd name="connsiteX6" fmla="*/ 1782501 w 2384385"/>
              <a:gd name="connsiteY6" fmla="*/ 82420 h 1540830"/>
              <a:gd name="connsiteX7" fmla="*/ 2071868 w 2384385"/>
              <a:gd name="connsiteY7" fmla="*/ 232891 h 1540830"/>
              <a:gd name="connsiteX8" fmla="*/ 2326511 w 2384385"/>
              <a:gd name="connsiteY8" fmla="*/ 429661 h 1540830"/>
              <a:gd name="connsiteX9" fmla="*/ 2384385 w 2384385"/>
              <a:gd name="connsiteY9" fmla="*/ 475959 h 1540830"/>
              <a:gd name="connsiteX0" fmla="*/ 0 w 2384385"/>
              <a:gd name="connsiteY0" fmla="*/ 1542215 h 1542215"/>
              <a:gd name="connsiteX1" fmla="*/ 185195 w 2384385"/>
              <a:gd name="connsiteY1" fmla="*/ 1194975 h 1542215"/>
              <a:gd name="connsiteX2" fmla="*/ 462987 w 2384385"/>
              <a:gd name="connsiteY2" fmla="*/ 674114 h 1542215"/>
              <a:gd name="connsiteX3" fmla="*/ 775504 w 2384385"/>
              <a:gd name="connsiteY3" fmla="*/ 245851 h 1542215"/>
              <a:gd name="connsiteX4" fmla="*/ 1064871 w 2384385"/>
              <a:gd name="connsiteY4" fmla="*/ 49081 h 1542215"/>
              <a:gd name="connsiteX5" fmla="*/ 1435261 w 2384385"/>
              <a:gd name="connsiteY5" fmla="*/ 2782 h 1542215"/>
              <a:gd name="connsiteX6" fmla="*/ 1759352 w 2384385"/>
              <a:gd name="connsiteY6" fmla="*/ 106954 h 1542215"/>
              <a:gd name="connsiteX7" fmla="*/ 2071868 w 2384385"/>
              <a:gd name="connsiteY7" fmla="*/ 234276 h 1542215"/>
              <a:gd name="connsiteX8" fmla="*/ 2326511 w 2384385"/>
              <a:gd name="connsiteY8" fmla="*/ 431046 h 1542215"/>
              <a:gd name="connsiteX9" fmla="*/ 2384385 w 2384385"/>
              <a:gd name="connsiteY9" fmla="*/ 477344 h 1542215"/>
              <a:gd name="connsiteX0" fmla="*/ 0 w 2384385"/>
              <a:gd name="connsiteY0" fmla="*/ 1542215 h 1542215"/>
              <a:gd name="connsiteX1" fmla="*/ 185195 w 2384385"/>
              <a:gd name="connsiteY1" fmla="*/ 1194975 h 1542215"/>
              <a:gd name="connsiteX2" fmla="*/ 462987 w 2384385"/>
              <a:gd name="connsiteY2" fmla="*/ 674114 h 1542215"/>
              <a:gd name="connsiteX3" fmla="*/ 775504 w 2384385"/>
              <a:gd name="connsiteY3" fmla="*/ 245851 h 1542215"/>
              <a:gd name="connsiteX4" fmla="*/ 1064871 w 2384385"/>
              <a:gd name="connsiteY4" fmla="*/ 49081 h 1542215"/>
              <a:gd name="connsiteX5" fmla="*/ 1435261 w 2384385"/>
              <a:gd name="connsiteY5" fmla="*/ 2782 h 1542215"/>
              <a:gd name="connsiteX6" fmla="*/ 1759352 w 2384385"/>
              <a:gd name="connsiteY6" fmla="*/ 106954 h 1542215"/>
              <a:gd name="connsiteX7" fmla="*/ 2071868 w 2384385"/>
              <a:gd name="connsiteY7" fmla="*/ 292150 h 1542215"/>
              <a:gd name="connsiteX8" fmla="*/ 2326511 w 2384385"/>
              <a:gd name="connsiteY8" fmla="*/ 431046 h 1542215"/>
              <a:gd name="connsiteX9" fmla="*/ 2384385 w 2384385"/>
              <a:gd name="connsiteY9" fmla="*/ 477344 h 1542215"/>
              <a:gd name="connsiteX0" fmla="*/ 0 w 2384385"/>
              <a:gd name="connsiteY0" fmla="*/ 1542215 h 1542215"/>
              <a:gd name="connsiteX1" fmla="*/ 185195 w 2384385"/>
              <a:gd name="connsiteY1" fmla="*/ 1194975 h 1542215"/>
              <a:gd name="connsiteX2" fmla="*/ 462987 w 2384385"/>
              <a:gd name="connsiteY2" fmla="*/ 674114 h 1542215"/>
              <a:gd name="connsiteX3" fmla="*/ 775504 w 2384385"/>
              <a:gd name="connsiteY3" fmla="*/ 245851 h 1542215"/>
              <a:gd name="connsiteX4" fmla="*/ 1064871 w 2384385"/>
              <a:gd name="connsiteY4" fmla="*/ 49081 h 1542215"/>
              <a:gd name="connsiteX5" fmla="*/ 1435261 w 2384385"/>
              <a:gd name="connsiteY5" fmla="*/ 2782 h 1542215"/>
              <a:gd name="connsiteX6" fmla="*/ 1759352 w 2384385"/>
              <a:gd name="connsiteY6" fmla="*/ 106954 h 1542215"/>
              <a:gd name="connsiteX7" fmla="*/ 2071868 w 2384385"/>
              <a:gd name="connsiteY7" fmla="*/ 292150 h 1542215"/>
              <a:gd name="connsiteX8" fmla="*/ 2326511 w 2384385"/>
              <a:gd name="connsiteY8" fmla="*/ 488919 h 1542215"/>
              <a:gd name="connsiteX9" fmla="*/ 2384385 w 2384385"/>
              <a:gd name="connsiteY9" fmla="*/ 477344 h 1542215"/>
              <a:gd name="connsiteX0" fmla="*/ 0 w 2384385"/>
              <a:gd name="connsiteY0" fmla="*/ 1542215 h 1542215"/>
              <a:gd name="connsiteX1" fmla="*/ 185195 w 2384385"/>
              <a:gd name="connsiteY1" fmla="*/ 1194975 h 1542215"/>
              <a:gd name="connsiteX2" fmla="*/ 462987 w 2384385"/>
              <a:gd name="connsiteY2" fmla="*/ 674114 h 1542215"/>
              <a:gd name="connsiteX3" fmla="*/ 775504 w 2384385"/>
              <a:gd name="connsiteY3" fmla="*/ 245851 h 1542215"/>
              <a:gd name="connsiteX4" fmla="*/ 1064871 w 2384385"/>
              <a:gd name="connsiteY4" fmla="*/ 49081 h 1542215"/>
              <a:gd name="connsiteX5" fmla="*/ 1435261 w 2384385"/>
              <a:gd name="connsiteY5" fmla="*/ 2782 h 1542215"/>
              <a:gd name="connsiteX6" fmla="*/ 1759352 w 2384385"/>
              <a:gd name="connsiteY6" fmla="*/ 106954 h 1542215"/>
              <a:gd name="connsiteX7" fmla="*/ 2071868 w 2384385"/>
              <a:gd name="connsiteY7" fmla="*/ 292150 h 1542215"/>
              <a:gd name="connsiteX8" fmla="*/ 2326511 w 2384385"/>
              <a:gd name="connsiteY8" fmla="*/ 488919 h 1542215"/>
              <a:gd name="connsiteX9" fmla="*/ 2384385 w 2384385"/>
              <a:gd name="connsiteY9" fmla="*/ 581516 h 1542215"/>
              <a:gd name="connsiteX0" fmla="*/ 0 w 2384385"/>
              <a:gd name="connsiteY0" fmla="*/ 1584441 h 1584441"/>
              <a:gd name="connsiteX1" fmla="*/ 185195 w 2384385"/>
              <a:gd name="connsiteY1" fmla="*/ 1237201 h 1584441"/>
              <a:gd name="connsiteX2" fmla="*/ 462987 w 2384385"/>
              <a:gd name="connsiteY2" fmla="*/ 716340 h 1584441"/>
              <a:gd name="connsiteX3" fmla="*/ 775504 w 2384385"/>
              <a:gd name="connsiteY3" fmla="*/ 288077 h 1584441"/>
              <a:gd name="connsiteX4" fmla="*/ 1076445 w 2384385"/>
              <a:gd name="connsiteY4" fmla="*/ 15821 h 1584441"/>
              <a:gd name="connsiteX5" fmla="*/ 1435261 w 2384385"/>
              <a:gd name="connsiteY5" fmla="*/ 45008 h 1584441"/>
              <a:gd name="connsiteX6" fmla="*/ 1759352 w 2384385"/>
              <a:gd name="connsiteY6" fmla="*/ 149180 h 1584441"/>
              <a:gd name="connsiteX7" fmla="*/ 2071868 w 2384385"/>
              <a:gd name="connsiteY7" fmla="*/ 334376 h 1584441"/>
              <a:gd name="connsiteX8" fmla="*/ 2326511 w 2384385"/>
              <a:gd name="connsiteY8" fmla="*/ 531145 h 1584441"/>
              <a:gd name="connsiteX9" fmla="*/ 2384385 w 2384385"/>
              <a:gd name="connsiteY9" fmla="*/ 623742 h 1584441"/>
              <a:gd name="connsiteX0" fmla="*/ 0 w 2384385"/>
              <a:gd name="connsiteY0" fmla="*/ 1658286 h 1658286"/>
              <a:gd name="connsiteX1" fmla="*/ 185195 w 2384385"/>
              <a:gd name="connsiteY1" fmla="*/ 1311046 h 1658286"/>
              <a:gd name="connsiteX2" fmla="*/ 462987 w 2384385"/>
              <a:gd name="connsiteY2" fmla="*/ 790185 h 1658286"/>
              <a:gd name="connsiteX3" fmla="*/ 775504 w 2384385"/>
              <a:gd name="connsiteY3" fmla="*/ 361922 h 1658286"/>
              <a:gd name="connsiteX4" fmla="*/ 1076445 w 2384385"/>
              <a:gd name="connsiteY4" fmla="*/ 89666 h 1658286"/>
              <a:gd name="connsiteX5" fmla="*/ 1342663 w 2384385"/>
              <a:gd name="connsiteY5" fmla="*/ 5622 h 1658286"/>
              <a:gd name="connsiteX6" fmla="*/ 1759352 w 2384385"/>
              <a:gd name="connsiteY6" fmla="*/ 223025 h 1658286"/>
              <a:gd name="connsiteX7" fmla="*/ 2071868 w 2384385"/>
              <a:gd name="connsiteY7" fmla="*/ 408221 h 1658286"/>
              <a:gd name="connsiteX8" fmla="*/ 2326511 w 2384385"/>
              <a:gd name="connsiteY8" fmla="*/ 604990 h 1658286"/>
              <a:gd name="connsiteX9" fmla="*/ 2384385 w 2384385"/>
              <a:gd name="connsiteY9" fmla="*/ 697587 h 1658286"/>
              <a:gd name="connsiteX0" fmla="*/ 0 w 2384385"/>
              <a:gd name="connsiteY0" fmla="*/ 1652708 h 1652708"/>
              <a:gd name="connsiteX1" fmla="*/ 185195 w 2384385"/>
              <a:gd name="connsiteY1" fmla="*/ 1305468 h 1652708"/>
              <a:gd name="connsiteX2" fmla="*/ 462987 w 2384385"/>
              <a:gd name="connsiteY2" fmla="*/ 784607 h 1652708"/>
              <a:gd name="connsiteX3" fmla="*/ 775504 w 2384385"/>
              <a:gd name="connsiteY3" fmla="*/ 356344 h 1652708"/>
              <a:gd name="connsiteX4" fmla="*/ 1076445 w 2384385"/>
              <a:gd name="connsiteY4" fmla="*/ 84088 h 1652708"/>
              <a:gd name="connsiteX5" fmla="*/ 1342663 w 2384385"/>
              <a:gd name="connsiteY5" fmla="*/ 44 h 1652708"/>
              <a:gd name="connsiteX6" fmla="*/ 1666755 w 2384385"/>
              <a:gd name="connsiteY6" fmla="*/ 91635 h 1652708"/>
              <a:gd name="connsiteX7" fmla="*/ 2071868 w 2384385"/>
              <a:gd name="connsiteY7" fmla="*/ 402643 h 1652708"/>
              <a:gd name="connsiteX8" fmla="*/ 2326511 w 2384385"/>
              <a:gd name="connsiteY8" fmla="*/ 599412 h 1652708"/>
              <a:gd name="connsiteX9" fmla="*/ 2384385 w 2384385"/>
              <a:gd name="connsiteY9" fmla="*/ 692009 h 1652708"/>
              <a:gd name="connsiteX0" fmla="*/ 0 w 2384385"/>
              <a:gd name="connsiteY0" fmla="*/ 1652708 h 1652708"/>
              <a:gd name="connsiteX1" fmla="*/ 185195 w 2384385"/>
              <a:gd name="connsiteY1" fmla="*/ 1305468 h 1652708"/>
              <a:gd name="connsiteX2" fmla="*/ 462987 w 2384385"/>
              <a:gd name="connsiteY2" fmla="*/ 784607 h 1652708"/>
              <a:gd name="connsiteX3" fmla="*/ 775504 w 2384385"/>
              <a:gd name="connsiteY3" fmla="*/ 356344 h 1652708"/>
              <a:gd name="connsiteX4" fmla="*/ 1041721 w 2384385"/>
              <a:gd name="connsiteY4" fmla="*/ 84088 h 1652708"/>
              <a:gd name="connsiteX5" fmla="*/ 1342663 w 2384385"/>
              <a:gd name="connsiteY5" fmla="*/ 44 h 1652708"/>
              <a:gd name="connsiteX6" fmla="*/ 1666755 w 2384385"/>
              <a:gd name="connsiteY6" fmla="*/ 91635 h 1652708"/>
              <a:gd name="connsiteX7" fmla="*/ 2071868 w 2384385"/>
              <a:gd name="connsiteY7" fmla="*/ 402643 h 1652708"/>
              <a:gd name="connsiteX8" fmla="*/ 2326511 w 2384385"/>
              <a:gd name="connsiteY8" fmla="*/ 599412 h 1652708"/>
              <a:gd name="connsiteX9" fmla="*/ 2384385 w 2384385"/>
              <a:gd name="connsiteY9" fmla="*/ 692009 h 1652708"/>
              <a:gd name="connsiteX0" fmla="*/ 0 w 2384385"/>
              <a:gd name="connsiteY0" fmla="*/ 1703007 h 1703007"/>
              <a:gd name="connsiteX1" fmla="*/ 185195 w 2384385"/>
              <a:gd name="connsiteY1" fmla="*/ 1355767 h 1703007"/>
              <a:gd name="connsiteX2" fmla="*/ 462987 w 2384385"/>
              <a:gd name="connsiteY2" fmla="*/ 834906 h 1703007"/>
              <a:gd name="connsiteX3" fmla="*/ 775504 w 2384385"/>
              <a:gd name="connsiteY3" fmla="*/ 406643 h 1703007"/>
              <a:gd name="connsiteX4" fmla="*/ 1041721 w 2384385"/>
              <a:gd name="connsiteY4" fmla="*/ 134387 h 1703007"/>
              <a:gd name="connsiteX5" fmla="*/ 1342663 w 2384385"/>
              <a:gd name="connsiteY5" fmla="*/ 17 h 1703007"/>
              <a:gd name="connsiteX6" fmla="*/ 1666755 w 2384385"/>
              <a:gd name="connsiteY6" fmla="*/ 141934 h 1703007"/>
              <a:gd name="connsiteX7" fmla="*/ 2071868 w 2384385"/>
              <a:gd name="connsiteY7" fmla="*/ 452942 h 1703007"/>
              <a:gd name="connsiteX8" fmla="*/ 2326511 w 2384385"/>
              <a:gd name="connsiteY8" fmla="*/ 649711 h 1703007"/>
              <a:gd name="connsiteX9" fmla="*/ 2384385 w 2384385"/>
              <a:gd name="connsiteY9" fmla="*/ 742308 h 1703007"/>
              <a:gd name="connsiteX0" fmla="*/ 0 w 2384385"/>
              <a:gd name="connsiteY0" fmla="*/ 1703007 h 1703007"/>
              <a:gd name="connsiteX1" fmla="*/ 185195 w 2384385"/>
              <a:gd name="connsiteY1" fmla="*/ 1355767 h 1703007"/>
              <a:gd name="connsiteX2" fmla="*/ 462987 w 2384385"/>
              <a:gd name="connsiteY2" fmla="*/ 834906 h 1703007"/>
              <a:gd name="connsiteX3" fmla="*/ 775504 w 2384385"/>
              <a:gd name="connsiteY3" fmla="*/ 406643 h 1703007"/>
              <a:gd name="connsiteX4" fmla="*/ 1041721 w 2384385"/>
              <a:gd name="connsiteY4" fmla="*/ 134387 h 1703007"/>
              <a:gd name="connsiteX5" fmla="*/ 1342663 w 2384385"/>
              <a:gd name="connsiteY5" fmla="*/ 17 h 1703007"/>
              <a:gd name="connsiteX6" fmla="*/ 1666755 w 2384385"/>
              <a:gd name="connsiteY6" fmla="*/ 141934 h 1703007"/>
              <a:gd name="connsiteX7" fmla="*/ 2037144 w 2384385"/>
              <a:gd name="connsiteY7" fmla="*/ 390036 h 1703007"/>
              <a:gd name="connsiteX8" fmla="*/ 2326511 w 2384385"/>
              <a:gd name="connsiteY8" fmla="*/ 649711 h 1703007"/>
              <a:gd name="connsiteX9" fmla="*/ 2384385 w 2384385"/>
              <a:gd name="connsiteY9" fmla="*/ 742308 h 1703007"/>
              <a:gd name="connsiteX0" fmla="*/ 0 w 2384385"/>
              <a:gd name="connsiteY0" fmla="*/ 1702999 h 1702999"/>
              <a:gd name="connsiteX1" fmla="*/ 185195 w 2384385"/>
              <a:gd name="connsiteY1" fmla="*/ 1355759 h 1702999"/>
              <a:gd name="connsiteX2" fmla="*/ 462987 w 2384385"/>
              <a:gd name="connsiteY2" fmla="*/ 834898 h 1702999"/>
              <a:gd name="connsiteX3" fmla="*/ 775504 w 2384385"/>
              <a:gd name="connsiteY3" fmla="*/ 406635 h 1702999"/>
              <a:gd name="connsiteX4" fmla="*/ 1041721 w 2384385"/>
              <a:gd name="connsiteY4" fmla="*/ 134379 h 1702999"/>
              <a:gd name="connsiteX5" fmla="*/ 1342663 w 2384385"/>
              <a:gd name="connsiteY5" fmla="*/ 9 h 1702999"/>
              <a:gd name="connsiteX6" fmla="*/ 1701479 w 2384385"/>
              <a:gd name="connsiteY6" fmla="*/ 129345 h 1702999"/>
              <a:gd name="connsiteX7" fmla="*/ 2037144 w 2384385"/>
              <a:gd name="connsiteY7" fmla="*/ 390028 h 1702999"/>
              <a:gd name="connsiteX8" fmla="*/ 2326511 w 2384385"/>
              <a:gd name="connsiteY8" fmla="*/ 649703 h 1702999"/>
              <a:gd name="connsiteX9" fmla="*/ 2384385 w 2384385"/>
              <a:gd name="connsiteY9" fmla="*/ 742300 h 1702999"/>
              <a:gd name="connsiteX0" fmla="*/ 0 w 2326511"/>
              <a:gd name="connsiteY0" fmla="*/ 1702999 h 1702999"/>
              <a:gd name="connsiteX1" fmla="*/ 185195 w 2326511"/>
              <a:gd name="connsiteY1" fmla="*/ 1355759 h 1702999"/>
              <a:gd name="connsiteX2" fmla="*/ 462987 w 2326511"/>
              <a:gd name="connsiteY2" fmla="*/ 834898 h 1702999"/>
              <a:gd name="connsiteX3" fmla="*/ 775504 w 2326511"/>
              <a:gd name="connsiteY3" fmla="*/ 406635 h 1702999"/>
              <a:gd name="connsiteX4" fmla="*/ 1041721 w 2326511"/>
              <a:gd name="connsiteY4" fmla="*/ 134379 h 1702999"/>
              <a:gd name="connsiteX5" fmla="*/ 1342663 w 2326511"/>
              <a:gd name="connsiteY5" fmla="*/ 9 h 1702999"/>
              <a:gd name="connsiteX6" fmla="*/ 1701479 w 2326511"/>
              <a:gd name="connsiteY6" fmla="*/ 129345 h 1702999"/>
              <a:gd name="connsiteX7" fmla="*/ 2037144 w 2326511"/>
              <a:gd name="connsiteY7" fmla="*/ 390028 h 1702999"/>
              <a:gd name="connsiteX8" fmla="*/ 2326511 w 2326511"/>
              <a:gd name="connsiteY8" fmla="*/ 649703 h 170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511" h="1702999">
                <a:moveTo>
                  <a:pt x="0" y="1702999"/>
                </a:moveTo>
                <a:lnTo>
                  <a:pt x="185195" y="1355759"/>
                </a:lnTo>
                <a:cubicBezTo>
                  <a:pt x="262359" y="1211076"/>
                  <a:pt x="364602" y="993085"/>
                  <a:pt x="462987" y="834898"/>
                </a:cubicBezTo>
                <a:cubicBezTo>
                  <a:pt x="561372" y="676711"/>
                  <a:pt x="679048" y="523388"/>
                  <a:pt x="775504" y="406635"/>
                </a:cubicBezTo>
                <a:cubicBezTo>
                  <a:pt x="871960" y="289882"/>
                  <a:pt x="947195" y="202150"/>
                  <a:pt x="1041721" y="134379"/>
                </a:cubicBezTo>
                <a:cubicBezTo>
                  <a:pt x="1136247" y="66608"/>
                  <a:pt x="1232703" y="848"/>
                  <a:pt x="1342663" y="9"/>
                </a:cubicBezTo>
                <a:cubicBezTo>
                  <a:pt x="1452623" y="-830"/>
                  <a:pt x="1585732" y="64342"/>
                  <a:pt x="1701479" y="129345"/>
                </a:cubicBezTo>
                <a:cubicBezTo>
                  <a:pt x="1817226" y="194348"/>
                  <a:pt x="1932972" y="303302"/>
                  <a:pt x="2037144" y="390028"/>
                </a:cubicBezTo>
                <a:cubicBezTo>
                  <a:pt x="2141316" y="476754"/>
                  <a:pt x="2268638" y="590991"/>
                  <a:pt x="2326511" y="649703"/>
                </a:cubicBezTo>
              </a:path>
            </a:pathLst>
          </a:cu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4" name="Rectangle 3"/>
          <p:cNvSpPr/>
          <p:nvPr/>
        </p:nvSpPr>
        <p:spPr>
          <a:xfrm>
            <a:off x="270075" y="1934900"/>
            <a:ext cx="4572000" cy="523220"/>
          </a:xfrm>
          <a:prstGeom prst="rect">
            <a:avLst/>
          </a:prstGeom>
        </p:spPr>
        <p:txBody>
          <a:bodyPr>
            <a:spAutoFit/>
          </a:bodyPr>
          <a:lstStyle/>
          <a:p>
            <a:pPr lvl="0">
              <a:spcBef>
                <a:spcPts val="300"/>
              </a:spcBef>
            </a:pPr>
            <a:r>
              <a:rPr lang="en-US" sz="1400" dirty="0">
                <a:solidFill>
                  <a:srgbClr val="000000"/>
                </a:solidFill>
              </a:rPr>
              <a:t>(</a:t>
            </a:r>
            <a:r>
              <a:rPr lang="en-US" sz="1400" dirty="0" err="1">
                <a:solidFill>
                  <a:srgbClr val="000000"/>
                </a:solidFill>
              </a:rPr>
              <a:t>Holzapfel</a:t>
            </a:r>
            <a:r>
              <a:rPr lang="en-US" sz="1400" dirty="0">
                <a:solidFill>
                  <a:srgbClr val="000000"/>
                </a:solidFill>
              </a:rPr>
              <a:t>, </a:t>
            </a:r>
            <a:r>
              <a:rPr lang="en-US" sz="1400" dirty="0" err="1">
                <a:solidFill>
                  <a:srgbClr val="000000"/>
                </a:solidFill>
              </a:rPr>
              <a:t>Tielbörger</a:t>
            </a:r>
            <a:r>
              <a:rPr lang="en-US" sz="1400" dirty="0">
                <a:solidFill>
                  <a:srgbClr val="000000"/>
                </a:solidFill>
              </a:rPr>
              <a:t>, Parag, </a:t>
            </a:r>
            <a:r>
              <a:rPr lang="en-US" sz="1400" dirty="0" err="1">
                <a:solidFill>
                  <a:srgbClr val="000000"/>
                </a:solidFill>
              </a:rPr>
              <a:t>Kigel</a:t>
            </a:r>
            <a:r>
              <a:rPr lang="en-US" sz="1400" dirty="0">
                <a:solidFill>
                  <a:srgbClr val="000000"/>
                </a:solidFill>
              </a:rPr>
              <a:t>, Sternberg, 2006).  </a:t>
            </a:r>
          </a:p>
        </p:txBody>
      </p:sp>
      <p:sp>
        <p:nvSpPr>
          <p:cNvPr id="7" name="Rectangle 6"/>
          <p:cNvSpPr/>
          <p:nvPr/>
        </p:nvSpPr>
        <p:spPr>
          <a:xfrm>
            <a:off x="251750" y="6054525"/>
            <a:ext cx="8839200" cy="707886"/>
          </a:xfrm>
          <a:prstGeom prst="rect">
            <a:avLst/>
          </a:prstGeom>
        </p:spPr>
        <p:txBody>
          <a:bodyPr wrap="square">
            <a:spAutoFit/>
          </a:bodyPr>
          <a:lstStyle/>
          <a:p>
            <a:r>
              <a:rPr lang="en-US" dirty="0">
                <a:sym typeface="Mathematica1"/>
              </a:rPr>
              <a:t>C</a:t>
            </a:r>
            <a:r>
              <a:rPr lang="en-US" dirty="0"/>
              <a:t>an be studied by adding a biomass </a:t>
            </a:r>
            <a:r>
              <a:rPr lang="en-US" dirty="0" smtClean="0"/>
              <a:t>equation </a:t>
            </a:r>
            <a:r>
              <a:rPr lang="en-US" dirty="0"/>
              <a:t>for a pattern-forming woody life form</a:t>
            </a:r>
          </a:p>
        </p:txBody>
      </p:sp>
      <p:grpSp>
        <p:nvGrpSpPr>
          <p:cNvPr id="13" name="Group 12"/>
          <p:cNvGrpSpPr/>
          <p:nvPr/>
        </p:nvGrpSpPr>
        <p:grpSpPr>
          <a:xfrm>
            <a:off x="246927" y="3475300"/>
            <a:ext cx="8110695" cy="2662175"/>
            <a:chOff x="246927" y="3551500"/>
            <a:chExt cx="8110695" cy="2662175"/>
          </a:xfrm>
        </p:grpSpPr>
        <p:pic>
          <p:nvPicPr>
            <p:cNvPr id="41" name="Picture 7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2076" y="3551500"/>
              <a:ext cx="3515546" cy="259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46927" y="4582459"/>
              <a:ext cx="4572000" cy="1631216"/>
            </a:xfrm>
            <a:prstGeom prst="rect">
              <a:avLst/>
            </a:prstGeom>
          </p:spPr>
          <p:txBody>
            <a:bodyPr>
              <a:spAutoFit/>
            </a:bodyPr>
            <a:lstStyle/>
            <a:p>
              <a:r>
                <a:rPr lang="en-US" dirty="0"/>
                <a:t>Exclusion of herbs by dense woody patterns at high precipitation and facilitation at low precipitation can explain the observed hump-shape relation </a:t>
              </a:r>
              <a:endParaRPr lang="en-US" dirty="0">
                <a:sym typeface="Mathematica1"/>
              </a:endParaRPr>
            </a:p>
          </p:txBody>
        </p:sp>
      </p:grpSp>
      <p:grpSp>
        <p:nvGrpSpPr>
          <p:cNvPr id="5" name="Group 4"/>
          <p:cNvGrpSpPr/>
          <p:nvPr/>
        </p:nvGrpSpPr>
        <p:grpSpPr>
          <a:xfrm>
            <a:off x="281650" y="2451039"/>
            <a:ext cx="4461075" cy="2124748"/>
            <a:chOff x="281650" y="2451039"/>
            <a:chExt cx="4461075" cy="2124748"/>
          </a:xfrm>
        </p:grpSpPr>
        <p:grpSp>
          <p:nvGrpSpPr>
            <p:cNvPr id="12" name="Group 11"/>
            <p:cNvGrpSpPr/>
            <p:nvPr/>
          </p:nvGrpSpPr>
          <p:grpSpPr>
            <a:xfrm>
              <a:off x="281650" y="2451039"/>
              <a:ext cx="4461075" cy="2124748"/>
              <a:chOff x="281650" y="2492514"/>
              <a:chExt cx="4461075" cy="2124748"/>
            </a:xfrm>
          </p:grpSpPr>
          <p:sp>
            <p:nvSpPr>
              <p:cNvPr id="6" name="TextBox 5"/>
              <p:cNvSpPr txBox="1"/>
              <p:nvPr/>
            </p:nvSpPr>
            <p:spPr>
              <a:xfrm>
                <a:off x="281650" y="2492514"/>
                <a:ext cx="4461075" cy="707886"/>
              </a:xfrm>
              <a:prstGeom prst="rect">
                <a:avLst/>
              </a:prstGeom>
              <a:noFill/>
            </p:spPr>
            <p:txBody>
              <a:bodyPr wrap="square" rtlCol="0">
                <a:spAutoFit/>
              </a:bodyPr>
              <a:lstStyle/>
              <a:p>
                <a:r>
                  <a:rPr lang="en-US" dirty="0" smtClean="0"/>
                  <a:t>Recall woody-herbaceous interactions:</a:t>
                </a:r>
              </a:p>
            </p:txBody>
          </p:sp>
          <p:pic>
            <p:nvPicPr>
              <p:cNvPr id="54" name="Picture 4"/>
              <p:cNvPicPr>
                <a:picLocks noChangeAspect="1" noChangeArrowheads="1"/>
              </p:cNvPicPr>
              <p:nvPr/>
            </p:nvPicPr>
            <p:blipFill>
              <a:blip r:embed="rId6" cstate="print"/>
              <a:srcRect/>
              <a:stretch>
                <a:fillRect/>
              </a:stretch>
            </p:blipFill>
            <p:spPr bwMode="auto">
              <a:xfrm>
                <a:off x="381000" y="3276600"/>
                <a:ext cx="3962400" cy="1340662"/>
              </a:xfrm>
              <a:prstGeom prst="rect">
                <a:avLst/>
              </a:prstGeom>
              <a:noFill/>
              <a:ln w="9525">
                <a:noFill/>
                <a:miter lim="800000"/>
                <a:headEnd/>
                <a:tailEnd/>
              </a:ln>
            </p:spPr>
          </p:pic>
        </p:grpSp>
        <mc:AlternateContent xmlns:mc="http://schemas.openxmlformats.org/markup-compatibility/2006" xmlns:a14="http://schemas.microsoft.com/office/drawing/2010/main">
          <mc:Choice Requires="a14">
            <p:sp>
              <p:nvSpPr>
                <p:cNvPr id="3" name="TextBox 2"/>
                <p:cNvSpPr txBox="1"/>
                <p:nvPr/>
              </p:nvSpPr>
              <p:spPr>
                <a:xfrm>
                  <a:off x="1219200" y="3048000"/>
                  <a:ext cx="838200" cy="307777"/>
                </a:xfrm>
                <a:prstGeom prst="rect">
                  <a:avLst/>
                </a:prstGeom>
                <a:noFill/>
              </p:spPr>
              <p:txBody>
                <a:bodyPr wrap="square" rtlCol="0">
                  <a:spAutoFit/>
                </a:bodyPr>
                <a:lstStyle/>
                <a:p>
                  <a:r>
                    <a:rPr lang="en-US" sz="1400" dirty="0"/>
                    <a:t>l</a:t>
                  </a:r>
                  <a:r>
                    <a:rPr lang="en-US" sz="1400" dirty="0" smtClean="0"/>
                    <a:t>ow </a:t>
                  </a:r>
                  <a14:m>
                    <m:oMath xmlns:m="http://schemas.openxmlformats.org/officeDocument/2006/math">
                      <m:r>
                        <a:rPr lang="en-US" sz="1400" i="1" dirty="0" smtClean="0">
                          <a:latin typeface="Cambria Math"/>
                        </a:rPr>
                        <m:t>𝑝</m:t>
                      </m:r>
                    </m:oMath>
                  </a14:m>
                  <a:endParaRPr lang="en-US" sz="1400" dirty="0"/>
                </a:p>
              </p:txBody>
            </p:sp>
          </mc:Choice>
          <mc:Fallback xmlns="">
            <p:sp>
              <p:nvSpPr>
                <p:cNvPr id="3" name="TextBox 2"/>
                <p:cNvSpPr txBox="1">
                  <a:spLocks noRot="1" noChangeAspect="1" noMove="1" noResize="1" noEditPoints="1" noAdjustHandles="1" noChangeArrowheads="1" noChangeShapeType="1" noTextEdit="1"/>
                </p:cNvSpPr>
                <p:nvPr/>
              </p:nvSpPr>
              <p:spPr>
                <a:xfrm>
                  <a:off x="1219200" y="3048000"/>
                  <a:ext cx="838200" cy="307777"/>
                </a:xfrm>
                <a:prstGeom prst="rect">
                  <a:avLst/>
                </a:prstGeom>
                <a:blipFill rotWithShape="1">
                  <a:blip r:embed="rId7"/>
                  <a:stretch>
                    <a:fillRect l="-1449" t="-2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048000" y="3045023"/>
                  <a:ext cx="838200" cy="307777"/>
                </a:xfrm>
                <a:prstGeom prst="rect">
                  <a:avLst/>
                </a:prstGeom>
                <a:noFill/>
              </p:spPr>
              <p:txBody>
                <a:bodyPr wrap="square" rtlCol="0">
                  <a:spAutoFit/>
                </a:bodyPr>
                <a:lstStyle/>
                <a:p>
                  <a:r>
                    <a:rPr lang="en-US" sz="1400" dirty="0" smtClean="0"/>
                    <a:t>high </a:t>
                  </a:r>
                  <a14:m>
                    <m:oMath xmlns:m="http://schemas.openxmlformats.org/officeDocument/2006/math">
                      <m:r>
                        <a:rPr lang="en-US" sz="1400" i="1" dirty="0" smtClean="0">
                          <a:latin typeface="Cambria Math"/>
                        </a:rPr>
                        <m:t>𝑝</m:t>
                      </m:r>
                    </m:oMath>
                  </a14:m>
                  <a:endParaRPr lang="en-US" sz="1400" dirty="0"/>
                </a:p>
              </p:txBody>
            </p:sp>
          </mc:Choice>
          <mc:Fallback xmlns="">
            <p:sp>
              <p:nvSpPr>
                <p:cNvPr id="18" name="TextBox 17"/>
                <p:cNvSpPr txBox="1">
                  <a:spLocks noRot="1" noChangeAspect="1" noMove="1" noResize="1" noEditPoints="1" noAdjustHandles="1" noChangeArrowheads="1" noChangeShapeType="1" noTextEdit="1"/>
                </p:cNvSpPr>
                <p:nvPr/>
              </p:nvSpPr>
              <p:spPr>
                <a:xfrm>
                  <a:off x="3048000" y="3045023"/>
                  <a:ext cx="838200" cy="307777"/>
                </a:xfrm>
                <a:prstGeom prst="rect">
                  <a:avLst/>
                </a:prstGeom>
                <a:blipFill rotWithShape="1">
                  <a:blip r:embed="rId8"/>
                  <a:stretch>
                    <a:fillRect l="-1449" t="-2000" b="-20000"/>
                  </a:stretch>
                </a:blipFill>
              </p:spPr>
              <p:txBody>
                <a:bodyPr/>
                <a:lstStyle/>
                <a:p>
                  <a:r>
                    <a:rPr lang="en-US">
                      <a:noFill/>
                    </a:rPr>
                    <a:t> </a:t>
                  </a:r>
                </a:p>
              </p:txBody>
            </p:sp>
          </mc:Fallback>
        </mc:AlternateContent>
      </p:grpSp>
    </p:spTree>
    <p:extLst>
      <p:ext uri="{BB962C8B-B14F-4D97-AF65-F5344CB8AC3E}">
        <p14:creationId xmlns:p14="http://schemas.microsoft.com/office/powerpoint/2010/main" val="401382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7"/>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Pattern formation </a:t>
            </a:r>
            <a:r>
              <a:rPr lang="en-US" altLang="en-US" sz="2200" b="1" dirty="0">
                <a:solidFill>
                  <a:srgbClr val="AC0000"/>
                </a:solidFill>
              </a:rPr>
              <a:t>– </a:t>
            </a:r>
            <a:r>
              <a:rPr lang="en-US" altLang="en-US" sz="2200" b="1" dirty="0" smtClean="0">
                <a:solidFill>
                  <a:srgbClr val="AC0000"/>
                </a:solidFill>
              </a:rPr>
              <a:t>a missing link in studies of regime shifts </a:t>
            </a:r>
            <a:endParaRPr lang="en-US" altLang="en-US" sz="2200" b="1" dirty="0">
              <a:solidFill>
                <a:srgbClr val="AC0000"/>
              </a:solidFill>
            </a:endParaRPr>
          </a:p>
        </p:txBody>
      </p:sp>
      <p:grpSp>
        <p:nvGrpSpPr>
          <p:cNvPr id="2" name="Group 3"/>
          <p:cNvGrpSpPr>
            <a:grpSpLocks/>
          </p:cNvGrpSpPr>
          <p:nvPr/>
        </p:nvGrpSpPr>
        <p:grpSpPr bwMode="auto">
          <a:xfrm>
            <a:off x="8720138" y="0"/>
            <a:ext cx="457200" cy="6858000"/>
            <a:chOff x="5493" y="0"/>
            <a:chExt cx="288" cy="4320"/>
          </a:xfrm>
        </p:grpSpPr>
        <p:sp>
          <p:nvSpPr>
            <p:cNvPr id="26658" name="Rectangle 4"/>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26659" name="Picture 5"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grpSp>
        <p:nvGrpSpPr>
          <p:cNvPr id="8" name="Group 37"/>
          <p:cNvGrpSpPr>
            <a:grpSpLocks/>
          </p:cNvGrpSpPr>
          <p:nvPr/>
        </p:nvGrpSpPr>
        <p:grpSpPr bwMode="auto">
          <a:xfrm>
            <a:off x="368300" y="997803"/>
            <a:ext cx="8013700" cy="5124450"/>
            <a:chOff x="368424" y="1219200"/>
            <a:chExt cx="8013576" cy="5123946"/>
          </a:xfrm>
        </p:grpSpPr>
        <p:grpSp>
          <p:nvGrpSpPr>
            <p:cNvPr id="12" name="Group 24"/>
            <p:cNvGrpSpPr>
              <a:grpSpLocks/>
            </p:cNvGrpSpPr>
            <p:nvPr/>
          </p:nvGrpSpPr>
          <p:grpSpPr bwMode="auto">
            <a:xfrm>
              <a:off x="5760834" y="1219200"/>
              <a:ext cx="2621166" cy="1555499"/>
              <a:chOff x="5292080" y="799429"/>
              <a:chExt cx="1800200" cy="1728192"/>
            </a:xfrm>
          </p:grpSpPr>
          <p:sp>
            <p:nvSpPr>
              <p:cNvPr id="34" name="TextBox 2"/>
              <p:cNvSpPr txBox="1"/>
              <p:nvPr/>
            </p:nvSpPr>
            <p:spPr>
              <a:xfrm>
                <a:off x="5292080" y="1179439"/>
                <a:ext cx="1800200" cy="974546"/>
              </a:xfrm>
              <a:prstGeom prst="rect">
                <a:avLst/>
              </a:prstGeom>
              <a:noFill/>
              <a:ln>
                <a:noFill/>
              </a:ln>
            </p:spPr>
            <p:txBody>
              <a:bodyPr>
                <a:spAutoFit/>
              </a:bodyPr>
              <a:lstStyle/>
              <a:p>
                <a:pPr algn="ctr">
                  <a:defRPr/>
                </a:pPr>
                <a:r>
                  <a:rPr lang="en-US" sz="1800" dirty="0">
                    <a:ln>
                      <a:solidFill>
                        <a:srgbClr val="000000">
                          <a:lumMod val="95000"/>
                          <a:lumOff val="5000"/>
                        </a:srgbClr>
                      </a:solidFill>
                    </a:ln>
                    <a:solidFill>
                      <a:srgbClr val="000000"/>
                    </a:solidFill>
                  </a:rPr>
                  <a:t>Ecosystem function</a:t>
                </a:r>
              </a:p>
              <a:p>
                <a:pPr algn="ctr">
                  <a:spcBef>
                    <a:spcPts val="600"/>
                  </a:spcBef>
                  <a:defRPr/>
                </a:pPr>
                <a:r>
                  <a:rPr lang="en-US" sz="1400" dirty="0">
                    <a:ln>
                      <a:solidFill>
                        <a:srgbClr val="000000">
                          <a:lumMod val="95000"/>
                          <a:lumOff val="5000"/>
                        </a:srgbClr>
                      </a:solidFill>
                    </a:ln>
                    <a:solidFill>
                      <a:srgbClr val="000000"/>
                    </a:solidFill>
                  </a:rPr>
                  <a:t>Productivity, resource-use efficiency, resilience</a:t>
                </a:r>
              </a:p>
            </p:txBody>
          </p:sp>
          <p:sp>
            <p:nvSpPr>
              <p:cNvPr id="35" name="Oval 34"/>
              <p:cNvSpPr/>
              <p:nvPr/>
            </p:nvSpPr>
            <p:spPr>
              <a:xfrm>
                <a:off x="5292248" y="799429"/>
                <a:ext cx="1800032" cy="17283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3" name="Group 26"/>
            <p:cNvGrpSpPr>
              <a:grpSpLocks/>
            </p:cNvGrpSpPr>
            <p:nvPr/>
          </p:nvGrpSpPr>
          <p:grpSpPr bwMode="auto">
            <a:xfrm>
              <a:off x="368424" y="1219200"/>
              <a:ext cx="2641393" cy="1555499"/>
              <a:chOff x="1588608" y="799429"/>
              <a:chExt cx="1814092" cy="1728192"/>
            </a:xfrm>
          </p:grpSpPr>
          <p:sp>
            <p:nvSpPr>
              <p:cNvPr id="32" name="TextBox 31"/>
              <p:cNvSpPr txBox="1"/>
              <p:nvPr/>
            </p:nvSpPr>
            <p:spPr>
              <a:xfrm>
                <a:off x="1602500" y="1040181"/>
                <a:ext cx="1800200" cy="1367785"/>
              </a:xfrm>
              <a:prstGeom prst="rect">
                <a:avLst/>
              </a:prstGeom>
              <a:noFill/>
              <a:ln>
                <a:noFill/>
              </a:ln>
            </p:spPr>
            <p:txBody>
              <a:bodyPr>
                <a:spAutoFit/>
              </a:bodyPr>
              <a:lstStyle/>
              <a:p>
                <a:pPr algn="ctr">
                  <a:defRPr/>
                </a:pPr>
                <a:r>
                  <a:rPr lang="en-US" sz="1800" dirty="0">
                    <a:ln>
                      <a:solidFill>
                        <a:srgbClr val="000000">
                          <a:lumMod val="85000"/>
                          <a:lumOff val="15000"/>
                        </a:srgbClr>
                      </a:solidFill>
                    </a:ln>
                    <a:solidFill>
                      <a:srgbClr val="000000"/>
                    </a:solidFill>
                  </a:rPr>
                  <a:t>Biodiversity</a:t>
                </a:r>
              </a:p>
              <a:p>
                <a:pPr algn="ctr">
                  <a:spcBef>
                    <a:spcPts val="0"/>
                  </a:spcBef>
                  <a:defRPr/>
                </a:pPr>
                <a:r>
                  <a:rPr lang="en-US" sz="1400" dirty="0">
                    <a:ln>
                      <a:solidFill>
                        <a:srgbClr val="000000">
                          <a:lumMod val="85000"/>
                          <a:lumOff val="15000"/>
                        </a:srgbClr>
                      </a:solidFill>
                    </a:ln>
                    <a:solidFill>
                      <a:srgbClr val="000000"/>
                    </a:solidFill>
                  </a:rPr>
                  <a:t>Species richness, composition,</a:t>
                </a:r>
              </a:p>
              <a:p>
                <a:pPr algn="ctr">
                  <a:spcBef>
                    <a:spcPts val="0"/>
                  </a:spcBef>
                  <a:defRPr/>
                </a:pPr>
                <a:r>
                  <a:rPr lang="en-US" sz="1400" dirty="0">
                    <a:ln>
                      <a:solidFill>
                        <a:srgbClr val="000000">
                          <a:lumMod val="85000"/>
                          <a:lumOff val="15000"/>
                        </a:srgbClr>
                      </a:solidFill>
                    </a:ln>
                    <a:solidFill>
                      <a:srgbClr val="000000"/>
                    </a:solidFill>
                  </a:rPr>
                  <a:t>interactions, spatial </a:t>
                </a:r>
              </a:p>
              <a:p>
                <a:pPr algn="ctr">
                  <a:spcBef>
                    <a:spcPts val="0"/>
                  </a:spcBef>
                  <a:defRPr/>
                </a:pPr>
                <a:r>
                  <a:rPr lang="en-US" sz="1400" dirty="0">
                    <a:ln>
                      <a:solidFill>
                        <a:srgbClr val="000000">
                          <a:lumMod val="85000"/>
                          <a:lumOff val="15000"/>
                        </a:srgbClr>
                      </a:solidFill>
                    </a:ln>
                    <a:solidFill>
                      <a:srgbClr val="000000"/>
                    </a:solidFill>
                  </a:rPr>
                  <a:t>organization</a:t>
                </a:r>
              </a:p>
            </p:txBody>
          </p:sp>
          <p:sp>
            <p:nvSpPr>
              <p:cNvPr id="33" name="Oval 32"/>
              <p:cNvSpPr/>
              <p:nvPr/>
            </p:nvSpPr>
            <p:spPr>
              <a:xfrm>
                <a:off x="1588608" y="799429"/>
                <a:ext cx="1800033" cy="17283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0000"/>
                    </a:solidFill>
                  </a:ln>
                  <a:solidFill>
                    <a:srgbClr val="FFFFFF"/>
                  </a:solidFill>
                </a:endParaRPr>
              </a:p>
            </p:txBody>
          </p:sp>
        </p:grpSp>
        <p:grpSp>
          <p:nvGrpSpPr>
            <p:cNvPr id="14" name="Group 23"/>
            <p:cNvGrpSpPr>
              <a:grpSpLocks/>
            </p:cNvGrpSpPr>
            <p:nvPr/>
          </p:nvGrpSpPr>
          <p:grpSpPr bwMode="auto">
            <a:xfrm>
              <a:off x="3080260" y="4661413"/>
              <a:ext cx="2626442" cy="1681733"/>
              <a:chOff x="3560264" y="4911831"/>
              <a:chExt cx="1803824" cy="1868440"/>
            </a:xfrm>
          </p:grpSpPr>
          <p:sp>
            <p:nvSpPr>
              <p:cNvPr id="28" name="TextBox 27"/>
              <p:cNvSpPr txBox="1"/>
              <p:nvPr/>
            </p:nvSpPr>
            <p:spPr>
              <a:xfrm>
                <a:off x="3560264" y="5291778"/>
                <a:ext cx="1800200" cy="1213909"/>
              </a:xfrm>
              <a:prstGeom prst="rect">
                <a:avLst/>
              </a:prstGeom>
              <a:noFill/>
              <a:ln>
                <a:noFill/>
              </a:ln>
            </p:spPr>
            <p:txBody>
              <a:bodyPr>
                <a:spAutoFit/>
              </a:bodyPr>
              <a:lstStyle/>
              <a:p>
                <a:pPr algn="ctr">
                  <a:defRPr/>
                </a:pPr>
                <a:r>
                  <a:rPr lang="en-US" sz="1800" dirty="0" err="1">
                    <a:ln>
                      <a:solidFill>
                        <a:srgbClr val="000000">
                          <a:lumMod val="95000"/>
                          <a:lumOff val="5000"/>
                        </a:srgbClr>
                      </a:solidFill>
                    </a:ln>
                    <a:solidFill>
                      <a:srgbClr val="000000"/>
                    </a:solidFill>
                  </a:rPr>
                  <a:t>Abiotic</a:t>
                </a:r>
                <a:r>
                  <a:rPr lang="en-US" sz="1800" dirty="0">
                    <a:ln>
                      <a:solidFill>
                        <a:srgbClr val="000000">
                          <a:lumMod val="95000"/>
                          <a:lumOff val="5000"/>
                        </a:srgbClr>
                      </a:solidFill>
                    </a:ln>
                    <a:solidFill>
                      <a:srgbClr val="000000"/>
                    </a:solidFill>
                  </a:rPr>
                  <a:t> environment</a:t>
                </a:r>
              </a:p>
              <a:p>
                <a:pPr algn="ctr">
                  <a:spcBef>
                    <a:spcPts val="600"/>
                  </a:spcBef>
                  <a:defRPr/>
                </a:pPr>
                <a:r>
                  <a:rPr lang="en-US" sz="1400" dirty="0">
                    <a:ln>
                      <a:solidFill>
                        <a:srgbClr val="000000">
                          <a:lumMod val="95000"/>
                          <a:lumOff val="5000"/>
                        </a:srgbClr>
                      </a:solidFill>
                    </a:ln>
                    <a:solidFill>
                      <a:srgbClr val="000000"/>
                    </a:solidFill>
                  </a:rPr>
                  <a:t>Rainfall,  light , soil-water, nutrients,  disturbances, exogenous heterogeneity</a:t>
                </a:r>
              </a:p>
            </p:txBody>
          </p:sp>
          <p:sp>
            <p:nvSpPr>
              <p:cNvPr id="29" name="Oval 28"/>
              <p:cNvSpPr/>
              <p:nvPr/>
            </p:nvSpPr>
            <p:spPr>
              <a:xfrm>
                <a:off x="3563241" y="4912649"/>
                <a:ext cx="1801123" cy="18676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cxnSp>
          <p:nvCxnSpPr>
            <p:cNvPr id="9" name="Straight Arrow Connector 8"/>
            <p:cNvCxnSpPr/>
            <p:nvPr/>
          </p:nvCxnSpPr>
          <p:spPr>
            <a:xfrm flipH="1" flipV="1">
              <a:off x="1786040" y="2873212"/>
              <a:ext cx="1582713" cy="2009577"/>
            </a:xfrm>
            <a:prstGeom prst="straightConnector1">
              <a:avLst/>
            </a:prstGeom>
            <a:ln w="38100">
              <a:solidFill>
                <a:schemeClr val="tx1">
                  <a:lumMod val="85000"/>
                  <a:lumOff val="15000"/>
                </a:schemeClr>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413421" y="2873212"/>
              <a:ext cx="1582714" cy="2009577"/>
            </a:xfrm>
            <a:prstGeom prst="straightConnector1">
              <a:avLst/>
            </a:prstGeom>
            <a:ln w="38100">
              <a:solidFill>
                <a:schemeClr val="tx1">
                  <a:lumMod val="85000"/>
                  <a:lumOff val="15000"/>
                </a:schemeClr>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073482" y="2095414"/>
              <a:ext cx="2571710" cy="0"/>
            </a:xfrm>
            <a:prstGeom prst="straightConnector1">
              <a:avLst/>
            </a:prstGeom>
            <a:ln w="38100">
              <a:solidFill>
                <a:schemeClr val="tx1">
                  <a:lumMod val="85000"/>
                  <a:lumOff val="15000"/>
                </a:schemeClr>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52400" y="2674204"/>
            <a:ext cx="2743200" cy="1447799"/>
            <a:chOff x="152400" y="3200401"/>
            <a:chExt cx="2743200" cy="1447799"/>
          </a:xfrm>
        </p:grpSpPr>
        <p:sp>
          <p:nvSpPr>
            <p:cNvPr id="38" name="TextBox 37"/>
            <p:cNvSpPr txBox="1"/>
            <p:nvPr/>
          </p:nvSpPr>
          <p:spPr>
            <a:xfrm>
              <a:off x="152400" y="3817203"/>
              <a:ext cx="2286000" cy="830997"/>
            </a:xfrm>
            <a:prstGeom prst="rect">
              <a:avLst/>
            </a:prstGeom>
            <a:noFill/>
          </p:spPr>
          <p:txBody>
            <a:bodyPr wrap="square" rtlCol="0">
              <a:spAutoFit/>
            </a:bodyPr>
            <a:lstStyle/>
            <a:p>
              <a:pPr algn="ctr"/>
              <a:r>
                <a:rPr lang="en-US" sz="1600" dirty="0" smtClean="0">
                  <a:solidFill>
                    <a:schemeClr val="bg1">
                      <a:lumMod val="50000"/>
                    </a:schemeClr>
                  </a:solidFill>
                </a:rPr>
                <a:t>Changes in inter-specific interactions induced by patterning</a:t>
              </a:r>
              <a:endParaRPr lang="en-US" sz="1600" dirty="0">
                <a:solidFill>
                  <a:schemeClr val="bg1">
                    <a:lumMod val="50000"/>
                  </a:schemeClr>
                </a:solidFill>
              </a:endParaRPr>
            </a:p>
          </p:txBody>
        </p:sp>
        <p:cxnSp>
          <p:nvCxnSpPr>
            <p:cNvPr id="42" name="Straight Arrow Connector 41"/>
            <p:cNvCxnSpPr>
              <a:stCxn id="38" idx="0"/>
            </p:cNvCxnSpPr>
            <p:nvPr/>
          </p:nvCxnSpPr>
          <p:spPr bwMode="auto">
            <a:xfrm flipV="1">
              <a:off x="1295400" y="3200401"/>
              <a:ext cx="1600200" cy="616802"/>
            </a:xfrm>
            <a:prstGeom prst="straightConnector1">
              <a:avLst/>
            </a:prstGeom>
            <a:noFill/>
            <a:ln w="19050" cap="flat" cmpd="sng" algn="ctr">
              <a:solidFill>
                <a:schemeClr val="bg1">
                  <a:lumMod val="50000"/>
                </a:schemeClr>
              </a:solidFill>
              <a:prstDash val="lgDash"/>
              <a:round/>
              <a:headEnd type="none" w="med" len="med"/>
              <a:tailEnd type="arrow"/>
            </a:ln>
            <a:effectLst/>
          </p:spPr>
        </p:cxnSp>
      </p:grpSp>
      <p:grpSp>
        <p:nvGrpSpPr>
          <p:cNvPr id="58" name="Group 57"/>
          <p:cNvGrpSpPr/>
          <p:nvPr/>
        </p:nvGrpSpPr>
        <p:grpSpPr>
          <a:xfrm>
            <a:off x="228600" y="4045803"/>
            <a:ext cx="3886200" cy="1069757"/>
            <a:chOff x="228600" y="4572000"/>
            <a:chExt cx="3886200" cy="1069757"/>
          </a:xfrm>
        </p:grpSpPr>
        <p:sp>
          <p:nvSpPr>
            <p:cNvPr id="36" name="TextBox 35"/>
            <p:cNvSpPr txBox="1"/>
            <p:nvPr/>
          </p:nvSpPr>
          <p:spPr>
            <a:xfrm>
              <a:off x="228600" y="4810760"/>
              <a:ext cx="2057400" cy="830997"/>
            </a:xfrm>
            <a:prstGeom prst="rect">
              <a:avLst/>
            </a:prstGeom>
            <a:noFill/>
          </p:spPr>
          <p:txBody>
            <a:bodyPr wrap="square" rtlCol="0">
              <a:spAutoFit/>
            </a:bodyPr>
            <a:lstStyle/>
            <a:p>
              <a:pPr algn="ctr"/>
              <a:r>
                <a:rPr lang="en-US" sz="1600" dirty="0" smtClean="0">
                  <a:solidFill>
                    <a:schemeClr val="bg1">
                      <a:lumMod val="50000"/>
                    </a:schemeClr>
                  </a:solidFill>
                </a:rPr>
                <a:t>Vegetation patchiness induced by water stress</a:t>
              </a:r>
              <a:endParaRPr lang="en-US" sz="1600" dirty="0">
                <a:solidFill>
                  <a:schemeClr val="bg1">
                    <a:lumMod val="50000"/>
                  </a:schemeClr>
                </a:solidFill>
              </a:endParaRPr>
            </a:p>
          </p:txBody>
        </p:sp>
        <p:cxnSp>
          <p:nvCxnSpPr>
            <p:cNvPr id="41" name="Straight Arrow Connector 40"/>
            <p:cNvCxnSpPr/>
            <p:nvPr/>
          </p:nvCxnSpPr>
          <p:spPr bwMode="auto">
            <a:xfrm flipV="1">
              <a:off x="2209800" y="4572000"/>
              <a:ext cx="1905000" cy="381002"/>
            </a:xfrm>
            <a:prstGeom prst="straightConnector1">
              <a:avLst/>
            </a:prstGeom>
            <a:noFill/>
            <a:ln w="19050" cap="flat" cmpd="sng" algn="ctr">
              <a:solidFill>
                <a:schemeClr val="bg2"/>
              </a:solidFill>
              <a:prstDash val="lgDash"/>
              <a:round/>
              <a:headEnd type="none" w="med" len="med"/>
              <a:tailEnd type="arrow"/>
            </a:ln>
            <a:effectLst/>
          </p:spPr>
        </p:cxnSp>
      </p:grpSp>
      <p:grpSp>
        <p:nvGrpSpPr>
          <p:cNvPr id="62" name="Group 61"/>
          <p:cNvGrpSpPr/>
          <p:nvPr/>
        </p:nvGrpSpPr>
        <p:grpSpPr>
          <a:xfrm>
            <a:off x="4572000" y="4045803"/>
            <a:ext cx="3962400" cy="1066800"/>
            <a:chOff x="4572000" y="4572000"/>
            <a:chExt cx="3962400" cy="1066800"/>
          </a:xfrm>
        </p:grpSpPr>
        <p:sp>
          <p:nvSpPr>
            <p:cNvPr id="37" name="TextBox 36"/>
            <p:cNvSpPr txBox="1"/>
            <p:nvPr/>
          </p:nvSpPr>
          <p:spPr>
            <a:xfrm>
              <a:off x="6629400" y="4807803"/>
              <a:ext cx="1905000" cy="830997"/>
            </a:xfrm>
            <a:prstGeom prst="rect">
              <a:avLst/>
            </a:prstGeom>
            <a:noFill/>
          </p:spPr>
          <p:txBody>
            <a:bodyPr wrap="square" rtlCol="0">
              <a:spAutoFit/>
            </a:bodyPr>
            <a:lstStyle/>
            <a:p>
              <a:pPr algn="ctr"/>
              <a:r>
                <a:rPr lang="en-US" sz="1600" dirty="0" smtClean="0">
                  <a:solidFill>
                    <a:srgbClr val="0000FF"/>
                  </a:solidFill>
                </a:rPr>
                <a:t>Regime shifts : patterned  state </a:t>
              </a:r>
              <a:r>
                <a:rPr lang="en-US" sz="1600" dirty="0" smtClean="0">
                  <a:solidFill>
                    <a:srgbClr val="0000FF"/>
                  </a:solidFill>
                  <a:sym typeface="Symbol"/>
                </a:rPr>
                <a:t> uniform</a:t>
              </a:r>
              <a:r>
                <a:rPr lang="en-US" sz="1600" dirty="0" smtClean="0">
                  <a:solidFill>
                    <a:srgbClr val="0000FF"/>
                  </a:solidFill>
                </a:rPr>
                <a:t> state</a:t>
              </a:r>
              <a:endParaRPr lang="en-US" sz="1600" dirty="0">
                <a:solidFill>
                  <a:srgbClr val="0000FF"/>
                </a:solidFill>
              </a:endParaRPr>
            </a:p>
          </p:txBody>
        </p:sp>
        <p:cxnSp>
          <p:nvCxnSpPr>
            <p:cNvPr id="47" name="Straight Arrow Connector 46"/>
            <p:cNvCxnSpPr/>
            <p:nvPr/>
          </p:nvCxnSpPr>
          <p:spPr bwMode="auto">
            <a:xfrm flipH="1" flipV="1">
              <a:off x="4572000" y="4572000"/>
              <a:ext cx="2057400" cy="381000"/>
            </a:xfrm>
            <a:prstGeom prst="straightConnector1">
              <a:avLst/>
            </a:prstGeom>
            <a:noFill/>
            <a:ln w="19050" cap="flat" cmpd="sng" algn="ctr">
              <a:solidFill>
                <a:srgbClr val="0000FF"/>
              </a:solidFill>
              <a:prstDash val="lgDash"/>
              <a:round/>
              <a:headEnd type="none" w="med" len="med"/>
              <a:tailEnd type="arrow"/>
            </a:ln>
            <a:effectLst/>
          </p:spPr>
        </p:cxnSp>
      </p:grpSp>
      <p:grpSp>
        <p:nvGrpSpPr>
          <p:cNvPr id="40" name="Group 35"/>
          <p:cNvGrpSpPr>
            <a:grpSpLocks/>
          </p:cNvGrpSpPr>
          <p:nvPr/>
        </p:nvGrpSpPr>
        <p:grpSpPr bwMode="auto">
          <a:xfrm>
            <a:off x="2786063" y="2335212"/>
            <a:ext cx="3155950" cy="2008188"/>
            <a:chOff x="2786240" y="2549007"/>
            <a:chExt cx="3155268" cy="2009187"/>
          </a:xfrm>
        </p:grpSpPr>
        <p:grpSp>
          <p:nvGrpSpPr>
            <p:cNvPr id="43" name="Group 25"/>
            <p:cNvGrpSpPr>
              <a:grpSpLocks/>
            </p:cNvGrpSpPr>
            <p:nvPr/>
          </p:nvGrpSpPr>
          <p:grpSpPr bwMode="auto">
            <a:xfrm>
              <a:off x="3085537" y="2836217"/>
              <a:ext cx="2621165" cy="1037000"/>
              <a:chOff x="3563888" y="2595968"/>
              <a:chExt cx="1800200" cy="1152128"/>
            </a:xfrm>
          </p:grpSpPr>
          <p:sp>
            <p:nvSpPr>
              <p:cNvPr id="48" name="TextBox 47"/>
              <p:cNvSpPr txBox="1"/>
              <p:nvPr/>
            </p:nvSpPr>
            <p:spPr>
              <a:xfrm>
                <a:off x="3563888" y="2915923"/>
                <a:ext cx="1800200" cy="444530"/>
              </a:xfrm>
              <a:prstGeom prst="rect">
                <a:avLst/>
              </a:prstGeom>
              <a:noFill/>
              <a:ln>
                <a:noFill/>
              </a:ln>
            </p:spPr>
            <p:txBody>
              <a:bodyPr>
                <a:spAutoFit/>
              </a:bodyPr>
              <a:lstStyle/>
              <a:p>
                <a:pPr algn="ctr">
                  <a:defRPr/>
                </a:pPr>
                <a:r>
                  <a:rPr lang="en-US" dirty="0">
                    <a:ln>
                      <a:solidFill>
                        <a:srgbClr val="000000"/>
                      </a:solidFill>
                    </a:ln>
                    <a:solidFill>
                      <a:srgbClr val="000000"/>
                    </a:solidFill>
                  </a:rPr>
                  <a:t>Pattern formation </a:t>
                </a:r>
              </a:p>
            </p:txBody>
          </p:sp>
          <p:sp>
            <p:nvSpPr>
              <p:cNvPr id="49" name="Oval 48"/>
              <p:cNvSpPr/>
              <p:nvPr/>
            </p:nvSpPr>
            <p:spPr>
              <a:xfrm>
                <a:off x="3564351" y="2596269"/>
                <a:ext cx="1799672" cy="11522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0000"/>
                    </a:solidFill>
                  </a:ln>
                  <a:solidFill>
                    <a:srgbClr val="FFFFFF"/>
                  </a:solidFill>
                </a:endParaRPr>
              </a:p>
            </p:txBody>
          </p:sp>
        </p:grpSp>
        <p:cxnSp>
          <p:nvCxnSpPr>
            <p:cNvPr id="44" name="Straight Arrow Connector 43"/>
            <p:cNvCxnSpPr/>
            <p:nvPr/>
          </p:nvCxnSpPr>
          <p:spPr>
            <a:xfrm flipH="1" flipV="1">
              <a:off x="2786240" y="2549007"/>
              <a:ext cx="450753" cy="481252"/>
            </a:xfrm>
            <a:prstGeom prst="straightConnector1">
              <a:avLst/>
            </a:prstGeom>
            <a:ln w="38100">
              <a:solidFill>
                <a:srgbClr val="0000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359112" y="3949879"/>
              <a:ext cx="0" cy="608315"/>
            </a:xfrm>
            <a:prstGeom prst="straightConnector1">
              <a:avLst/>
            </a:prstGeom>
            <a:ln w="38100">
              <a:solidFill>
                <a:srgbClr val="0000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5546305" y="2549007"/>
              <a:ext cx="395203" cy="443133"/>
            </a:xfrm>
            <a:prstGeom prst="straightConnector1">
              <a:avLst/>
            </a:prstGeom>
            <a:ln w="38100">
              <a:solidFill>
                <a:srgbClr val="0000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501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dissolve">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7"/>
          <p:cNvSpPr txBox="1">
            <a:spLocks noChangeArrowheads="1"/>
          </p:cNvSpPr>
          <p:nvPr/>
        </p:nvSpPr>
        <p:spPr bwMode="auto">
          <a:xfrm>
            <a:off x="0" y="-1925"/>
            <a:ext cx="8763000" cy="430887"/>
          </a:xfrm>
          <a:prstGeom prst="rect">
            <a:avLst/>
          </a:prstGeom>
          <a:solidFill>
            <a:srgbClr val="B2B2B2"/>
          </a:solidFill>
          <a:ln w="9525">
            <a:noFill/>
            <a:miter lim="800000"/>
            <a:headEnd/>
            <a:tailEnd/>
          </a:ln>
        </p:spPr>
        <p:txBody>
          <a:bodyPr anchor="ctr">
            <a:spAutoFit/>
          </a:bodyPr>
          <a:lstStyle/>
          <a:p>
            <a:r>
              <a:rPr lang="en-US" sz="2200" b="1" dirty="0">
                <a:solidFill>
                  <a:srgbClr val="AC0000"/>
                </a:solidFill>
              </a:rPr>
              <a:t> Pattern formation – a missing link in studies of regime shifts</a:t>
            </a:r>
            <a:endParaRPr lang="en-US" altLang="en-US" sz="2200" b="1" dirty="0">
              <a:solidFill>
                <a:srgbClr val="AC0000"/>
              </a:solidFill>
            </a:endParaRPr>
          </a:p>
        </p:txBody>
      </p:sp>
      <p:grpSp>
        <p:nvGrpSpPr>
          <p:cNvPr id="2053" name="Group 40"/>
          <p:cNvGrpSpPr>
            <a:grpSpLocks/>
          </p:cNvGrpSpPr>
          <p:nvPr/>
        </p:nvGrpSpPr>
        <p:grpSpPr bwMode="auto">
          <a:xfrm>
            <a:off x="8720138" y="0"/>
            <a:ext cx="457200" cy="6858000"/>
            <a:chOff x="5493" y="0"/>
            <a:chExt cx="288" cy="4320"/>
          </a:xfrm>
        </p:grpSpPr>
        <p:sp>
          <p:nvSpPr>
            <p:cNvPr id="2080" name="Rectangle 41"/>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2081" name="Picture 42"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sp>
        <p:nvSpPr>
          <p:cNvPr id="2" name="Rectangle 21"/>
          <p:cNvSpPr>
            <a:spLocks noChangeArrowheads="1"/>
          </p:cNvSpPr>
          <p:nvPr/>
        </p:nvSpPr>
        <p:spPr bwMode="auto">
          <a:xfrm>
            <a:off x="152400" y="1086669"/>
            <a:ext cx="4724400" cy="1885131"/>
          </a:xfrm>
          <a:prstGeom prst="rect">
            <a:avLst/>
          </a:prstGeom>
          <a:noFill/>
          <a:ln w="9525" algn="ctr">
            <a:noFill/>
            <a:miter lim="800000"/>
            <a:headEnd/>
            <a:tailEnd/>
          </a:ln>
        </p:spPr>
        <p:txBody>
          <a:bodyPr wrap="square">
            <a:spAutoFit/>
          </a:bodyPr>
          <a:lstStyle/>
          <a:p>
            <a:pPr marL="457200" indent="-457200">
              <a:spcBef>
                <a:spcPts val="0"/>
              </a:spcBef>
              <a:defRPr/>
            </a:pPr>
            <a:r>
              <a:rPr lang="en-US" altLang="he-IL" dirty="0" smtClean="0"/>
              <a:t>Regime </a:t>
            </a:r>
            <a:r>
              <a:rPr lang="en-US" altLang="he-IL" dirty="0"/>
              <a:t>shift -</a:t>
            </a:r>
            <a:r>
              <a:rPr lang="en-US" altLang="he-IL" dirty="0" smtClean="0"/>
              <a:t> </a:t>
            </a:r>
            <a:r>
              <a:rPr lang="en-US" altLang="he-IL" dirty="0"/>
              <a:t>abrupt </a:t>
            </a:r>
            <a:r>
              <a:rPr lang="en-US" altLang="he-IL" dirty="0" smtClean="0"/>
              <a:t>transition from</a:t>
            </a:r>
          </a:p>
          <a:p>
            <a:pPr marL="457200" indent="-457200">
              <a:spcBef>
                <a:spcPts val="0"/>
              </a:spcBef>
              <a:defRPr/>
            </a:pPr>
            <a:r>
              <a:rPr lang="en-US" altLang="he-IL" dirty="0" smtClean="0"/>
              <a:t>a stable state </a:t>
            </a:r>
            <a:r>
              <a:rPr lang="en-US" altLang="he-IL" dirty="0"/>
              <a:t>to </a:t>
            </a:r>
            <a:r>
              <a:rPr lang="en-US" altLang="he-IL" dirty="0" smtClean="0"/>
              <a:t>an alternative stable</a:t>
            </a:r>
          </a:p>
          <a:p>
            <a:pPr marL="457200" indent="-457200">
              <a:spcBef>
                <a:spcPts val="0"/>
              </a:spcBef>
              <a:defRPr/>
            </a:pPr>
            <a:r>
              <a:rPr lang="en-US" altLang="he-IL" dirty="0" smtClean="0"/>
              <a:t>state, induced </a:t>
            </a:r>
            <a:r>
              <a:rPr lang="en-US" altLang="he-IL" dirty="0"/>
              <a:t>by </a:t>
            </a:r>
            <a:r>
              <a:rPr lang="en-US" altLang="he-IL" dirty="0" smtClean="0"/>
              <a:t>environmental </a:t>
            </a:r>
          </a:p>
          <a:p>
            <a:pPr marL="457200" indent="-457200">
              <a:spcBef>
                <a:spcPts val="0"/>
              </a:spcBef>
              <a:defRPr/>
            </a:pPr>
            <a:r>
              <a:rPr lang="en-US" altLang="he-IL" dirty="0" smtClean="0"/>
              <a:t>change or disturbance </a:t>
            </a:r>
          </a:p>
          <a:p>
            <a:pPr marL="457200" indent="-457200">
              <a:spcBef>
                <a:spcPts val="300"/>
              </a:spcBef>
              <a:defRPr/>
            </a:pPr>
            <a:r>
              <a:rPr lang="en-US" sz="1400" dirty="0" smtClean="0"/>
              <a:t>(</a:t>
            </a:r>
            <a:r>
              <a:rPr lang="en-US" sz="1400" dirty="0" err="1" smtClean="0"/>
              <a:t>Scheffer</a:t>
            </a:r>
            <a:r>
              <a:rPr lang="en-US" sz="1400" dirty="0" smtClean="0"/>
              <a:t> et al., Nature 2001)</a:t>
            </a:r>
            <a:endParaRPr lang="en-US" altLang="he-IL" sz="1400" dirty="0"/>
          </a:p>
          <a:p>
            <a:pPr marL="457200" indent="-457200">
              <a:spcBef>
                <a:spcPct val="0"/>
              </a:spcBef>
              <a:defRPr/>
            </a:pPr>
            <a:endParaRPr lang="en-US" dirty="0"/>
          </a:p>
        </p:txBody>
      </p:sp>
      <p:grpSp>
        <p:nvGrpSpPr>
          <p:cNvPr id="41" name="Group 40"/>
          <p:cNvGrpSpPr/>
          <p:nvPr/>
        </p:nvGrpSpPr>
        <p:grpSpPr>
          <a:xfrm>
            <a:off x="152400" y="3886200"/>
            <a:ext cx="8305800" cy="2286000"/>
            <a:chOff x="228600" y="2952690"/>
            <a:chExt cx="5105400" cy="2286000"/>
          </a:xfrm>
        </p:grpSpPr>
        <p:sp>
          <p:nvSpPr>
            <p:cNvPr id="2056" name="Rectangle 21"/>
            <p:cNvSpPr>
              <a:spLocks noChangeArrowheads="1"/>
            </p:cNvSpPr>
            <p:nvPr/>
          </p:nvSpPr>
          <p:spPr bwMode="auto">
            <a:xfrm>
              <a:off x="228600" y="2952690"/>
              <a:ext cx="4419600" cy="400110"/>
            </a:xfrm>
            <a:prstGeom prst="rect">
              <a:avLst/>
            </a:prstGeom>
            <a:noFill/>
            <a:ln w="9525" algn="ctr">
              <a:noFill/>
              <a:miter lim="800000"/>
              <a:headEnd/>
              <a:tailEnd/>
            </a:ln>
          </p:spPr>
          <p:txBody>
            <a:bodyPr>
              <a:spAutoFit/>
            </a:bodyPr>
            <a:lstStyle/>
            <a:p>
              <a:pPr marL="457200" indent="-457200">
                <a:spcBef>
                  <a:spcPct val="0"/>
                </a:spcBef>
              </a:pPr>
              <a:r>
                <a:rPr lang="en-US" altLang="he-IL" dirty="0">
                  <a:solidFill>
                    <a:srgbClr val="C00000"/>
                  </a:solidFill>
                </a:rPr>
                <a:t>Early indicators for </a:t>
              </a:r>
              <a:r>
                <a:rPr lang="en-US" altLang="he-IL" dirty="0" smtClean="0">
                  <a:solidFill>
                    <a:srgbClr val="C00000"/>
                  </a:solidFill>
                </a:rPr>
                <a:t>impending shifts</a:t>
              </a:r>
              <a:endParaRPr lang="en-US" altLang="he-IL" dirty="0">
                <a:solidFill>
                  <a:srgbClr val="C00000"/>
                </a:solidFill>
              </a:endParaRPr>
            </a:p>
          </p:txBody>
        </p:sp>
        <p:grpSp>
          <p:nvGrpSpPr>
            <p:cNvPr id="8" name="Group 11"/>
            <p:cNvGrpSpPr>
              <a:grpSpLocks/>
            </p:cNvGrpSpPr>
            <p:nvPr/>
          </p:nvGrpSpPr>
          <p:grpSpPr bwMode="auto">
            <a:xfrm>
              <a:off x="228600" y="3333690"/>
              <a:ext cx="5105400" cy="1905000"/>
              <a:chOff x="228600" y="3333690"/>
              <a:chExt cx="5105400" cy="1905000"/>
            </a:xfrm>
          </p:grpSpPr>
          <p:sp>
            <p:nvSpPr>
              <p:cNvPr id="2064" name="Rectangle 21"/>
              <p:cNvSpPr>
                <a:spLocks noChangeArrowheads="1"/>
              </p:cNvSpPr>
              <p:nvPr/>
            </p:nvSpPr>
            <p:spPr bwMode="auto">
              <a:xfrm>
                <a:off x="228600" y="3992195"/>
                <a:ext cx="4724400" cy="1246495"/>
              </a:xfrm>
              <a:prstGeom prst="rect">
                <a:avLst/>
              </a:prstGeom>
              <a:noFill/>
              <a:ln w="9525" algn="ctr">
                <a:noFill/>
                <a:miter lim="800000"/>
                <a:headEnd/>
                <a:tailEnd/>
              </a:ln>
            </p:spPr>
            <p:txBody>
              <a:bodyPr>
                <a:spAutoFit/>
              </a:bodyPr>
              <a:lstStyle/>
              <a:p>
                <a:pPr marL="457200" indent="-457200">
                  <a:spcBef>
                    <a:spcPct val="0"/>
                  </a:spcBef>
                  <a:spcAft>
                    <a:spcPts val="1200"/>
                  </a:spcAft>
                </a:pPr>
                <a:r>
                  <a:rPr lang="en-US" altLang="he-IL" dirty="0"/>
                  <a:t>Among the proposed indicators:</a:t>
                </a:r>
              </a:p>
              <a:p>
                <a:pPr marL="457200" indent="-457200">
                  <a:spcBef>
                    <a:spcPct val="0"/>
                  </a:spcBef>
                  <a:spcAft>
                    <a:spcPts val="600"/>
                  </a:spcAft>
                  <a:buFont typeface="Times New Roman" pitchFamily="18" charset="0"/>
                  <a:buAutoNum type="arabicPeriod"/>
                </a:pPr>
                <a:r>
                  <a:rPr lang="en-US" altLang="he-IL" dirty="0"/>
                  <a:t>Increase of temporal autocorrelation and variance</a:t>
                </a:r>
              </a:p>
              <a:p>
                <a:pPr marL="457200" indent="-457200">
                  <a:spcBef>
                    <a:spcPct val="0"/>
                  </a:spcBef>
                  <a:spcAft>
                    <a:spcPts val="600"/>
                  </a:spcAft>
                  <a:buFont typeface="Times New Roman" pitchFamily="18" charset="0"/>
                  <a:buAutoNum type="arabicPeriod"/>
                </a:pPr>
                <a:r>
                  <a:rPr lang="en-US" altLang="he-IL" dirty="0" err="1"/>
                  <a:t>Skewness</a:t>
                </a:r>
                <a:r>
                  <a:rPr lang="en-US" altLang="he-IL" dirty="0"/>
                  <a:t> of time-series </a:t>
                </a:r>
                <a:r>
                  <a:rPr lang="en-US" altLang="he-IL" dirty="0" smtClean="0"/>
                  <a:t>distributions</a:t>
                </a:r>
                <a:endParaRPr lang="en-US" altLang="he-IL" dirty="0"/>
              </a:p>
            </p:txBody>
          </p:sp>
          <p:sp>
            <p:nvSpPr>
              <p:cNvPr id="2065" name="Rectangle 9"/>
              <p:cNvSpPr>
                <a:spLocks noChangeArrowheads="1"/>
              </p:cNvSpPr>
              <p:nvPr/>
            </p:nvSpPr>
            <p:spPr bwMode="auto">
              <a:xfrm>
                <a:off x="228600" y="3333690"/>
                <a:ext cx="5105400" cy="523220"/>
              </a:xfrm>
              <a:prstGeom prst="rect">
                <a:avLst/>
              </a:prstGeom>
              <a:noFill/>
              <a:ln w="9525">
                <a:noFill/>
                <a:miter lim="800000"/>
                <a:headEnd/>
                <a:tailEnd/>
              </a:ln>
            </p:spPr>
            <p:txBody>
              <a:bodyPr>
                <a:spAutoFit/>
              </a:bodyPr>
              <a:lstStyle/>
              <a:p>
                <a:pPr>
                  <a:spcBef>
                    <a:spcPct val="0"/>
                  </a:spcBef>
                </a:pPr>
                <a:r>
                  <a:rPr lang="en-US" sz="1400" dirty="0" smtClean="0"/>
                  <a:t>(</a:t>
                </a:r>
                <a:r>
                  <a:rPr lang="en-US" sz="1400" dirty="0" err="1" smtClean="0"/>
                  <a:t>Dakos</a:t>
                </a:r>
                <a:r>
                  <a:rPr lang="en-US" sz="1400" dirty="0" smtClean="0"/>
                  <a:t> </a:t>
                </a:r>
                <a:r>
                  <a:rPr lang="en-US" sz="1400" dirty="0"/>
                  <a:t>et al 2008; Chisholm and </a:t>
                </a:r>
                <a:r>
                  <a:rPr lang="en-US" sz="1400" dirty="0" err="1"/>
                  <a:t>Filotas</a:t>
                </a:r>
                <a:r>
                  <a:rPr lang="en-US" sz="1400" dirty="0"/>
                  <a:t> 2009; </a:t>
                </a:r>
                <a:endParaRPr lang="en-US" sz="1400" dirty="0" smtClean="0"/>
              </a:p>
              <a:p>
                <a:pPr>
                  <a:spcBef>
                    <a:spcPct val="0"/>
                  </a:spcBef>
                </a:pPr>
                <a:r>
                  <a:rPr lang="en-US" sz="1400" dirty="0" err="1" smtClean="0"/>
                  <a:t>Guttal</a:t>
                </a:r>
                <a:r>
                  <a:rPr lang="en-US" sz="1400" dirty="0" smtClean="0"/>
                  <a:t> and </a:t>
                </a:r>
                <a:r>
                  <a:rPr lang="en-US" sz="1400" dirty="0" err="1"/>
                  <a:t>Jayaprakash</a:t>
                </a:r>
                <a:r>
                  <a:rPr lang="en-US" sz="1400" dirty="0"/>
                  <a:t> 2008, 2009; </a:t>
                </a:r>
                <a:r>
                  <a:rPr lang="en-US" sz="1400" dirty="0" err="1"/>
                  <a:t>Dakos</a:t>
                </a:r>
                <a:r>
                  <a:rPr lang="en-US" sz="1400" dirty="0"/>
                  <a:t> et al 2010; and </a:t>
                </a:r>
                <a:r>
                  <a:rPr lang="en-US" sz="1400" dirty="0" smtClean="0"/>
                  <a:t>others)</a:t>
                </a:r>
                <a:endParaRPr lang="en-US" sz="1400" dirty="0"/>
              </a:p>
            </p:txBody>
          </p:sp>
        </p:grpSp>
      </p:grpSp>
      <p:sp>
        <p:nvSpPr>
          <p:cNvPr id="2058" name="Rectangle 29"/>
          <p:cNvSpPr>
            <a:spLocks noChangeArrowheads="1"/>
          </p:cNvSpPr>
          <p:nvPr/>
        </p:nvSpPr>
        <p:spPr bwMode="auto">
          <a:xfrm>
            <a:off x="6781800" y="4572000"/>
            <a:ext cx="914400" cy="914400"/>
          </a:xfrm>
          <a:prstGeom prst="rect">
            <a:avLst/>
          </a:prstGeom>
          <a:noFill/>
          <a:ln w="9525" algn="ctr">
            <a:noFill/>
            <a:round/>
            <a:headEnd/>
            <a:tailEnd/>
          </a:ln>
        </p:spPr>
        <p:txBody>
          <a:bodyPr>
            <a:spAutoFit/>
          </a:bodyPr>
          <a:lstStyle/>
          <a:p>
            <a:pPr marL="457200" indent="-457200"/>
            <a:endParaRPr lang="en-US"/>
          </a:p>
        </p:txBody>
      </p:sp>
      <p:grpSp>
        <p:nvGrpSpPr>
          <p:cNvPr id="48" name="Group 47"/>
          <p:cNvGrpSpPr/>
          <p:nvPr/>
        </p:nvGrpSpPr>
        <p:grpSpPr>
          <a:xfrm>
            <a:off x="3922690" y="767267"/>
            <a:ext cx="4687913" cy="2930786"/>
            <a:chOff x="3922697" y="767267"/>
            <a:chExt cx="4687913" cy="2930786"/>
          </a:xfrm>
        </p:grpSpPr>
        <p:grpSp>
          <p:nvGrpSpPr>
            <p:cNvPr id="40" name="Group 39"/>
            <p:cNvGrpSpPr/>
            <p:nvPr/>
          </p:nvGrpSpPr>
          <p:grpSpPr>
            <a:xfrm>
              <a:off x="3922697" y="767267"/>
              <a:ext cx="4687913" cy="2930786"/>
              <a:chOff x="5212323" y="2590800"/>
              <a:chExt cx="5035180" cy="3139910"/>
            </a:xfrm>
          </p:grpSpPr>
          <p:grpSp>
            <p:nvGrpSpPr>
              <p:cNvPr id="2055" name="Group 43"/>
              <p:cNvGrpSpPr>
                <a:grpSpLocks/>
              </p:cNvGrpSpPr>
              <p:nvPr/>
            </p:nvGrpSpPr>
            <p:grpSpPr bwMode="auto">
              <a:xfrm>
                <a:off x="5212323" y="2590800"/>
                <a:ext cx="5035180" cy="3124200"/>
                <a:chOff x="5288524" y="1828800"/>
                <a:chExt cx="5035179" cy="3124200"/>
              </a:xfrm>
            </p:grpSpPr>
            <p:grpSp>
              <p:nvGrpSpPr>
                <p:cNvPr id="2066" name="Group 75"/>
                <p:cNvGrpSpPr>
                  <a:grpSpLocks/>
                </p:cNvGrpSpPr>
                <p:nvPr/>
              </p:nvGrpSpPr>
              <p:grpSpPr bwMode="auto">
                <a:xfrm>
                  <a:off x="5288524" y="1828800"/>
                  <a:ext cx="5035179" cy="3124200"/>
                  <a:chOff x="5288525" y="609600"/>
                  <a:chExt cx="5035178" cy="3124200"/>
                </a:xfrm>
              </p:grpSpPr>
              <p:grpSp>
                <p:nvGrpSpPr>
                  <p:cNvPr id="2069" name="Group 39"/>
                  <p:cNvGrpSpPr>
                    <a:grpSpLocks/>
                  </p:cNvGrpSpPr>
                  <p:nvPr/>
                </p:nvGrpSpPr>
                <p:grpSpPr bwMode="auto">
                  <a:xfrm>
                    <a:off x="5288525" y="609600"/>
                    <a:ext cx="5035178" cy="3124200"/>
                    <a:chOff x="4724400" y="609600"/>
                    <a:chExt cx="5890206" cy="3486150"/>
                  </a:xfrm>
                </p:grpSpPr>
                <p:pic>
                  <p:nvPicPr>
                    <p:cNvPr id="2076" name="Picture 2"/>
                    <p:cNvPicPr>
                      <a:picLocks noChangeAspect="1" noChangeArrowheads="1"/>
                    </p:cNvPicPr>
                    <p:nvPr/>
                  </p:nvPicPr>
                  <p:blipFill>
                    <a:blip r:embed="rId5" cstate="print"/>
                    <a:srcRect/>
                    <a:stretch>
                      <a:fillRect/>
                    </a:stretch>
                  </p:blipFill>
                  <p:spPr bwMode="auto">
                    <a:xfrm>
                      <a:off x="5899727" y="609600"/>
                      <a:ext cx="4714879" cy="3486150"/>
                    </a:xfrm>
                    <a:prstGeom prst="rect">
                      <a:avLst/>
                    </a:prstGeom>
                    <a:noFill/>
                    <a:ln w="9525" algn="ctr">
                      <a:noFill/>
                      <a:miter lim="800000"/>
                      <a:headEnd/>
                      <a:tailEnd/>
                    </a:ln>
                  </p:spPr>
                </p:pic>
                <p:sp>
                  <p:nvSpPr>
                    <p:cNvPr id="2077" name="Rectangle 34"/>
                    <p:cNvSpPr>
                      <a:spLocks noChangeArrowheads="1"/>
                    </p:cNvSpPr>
                    <p:nvPr/>
                  </p:nvSpPr>
                  <p:spPr bwMode="auto">
                    <a:xfrm>
                      <a:off x="4724400" y="3634450"/>
                      <a:ext cx="381000" cy="400110"/>
                    </a:xfrm>
                    <a:prstGeom prst="rect">
                      <a:avLst/>
                    </a:prstGeom>
                    <a:solidFill>
                      <a:schemeClr val="bg1"/>
                    </a:solidFill>
                    <a:ln w="9525" algn="ctr">
                      <a:noFill/>
                      <a:round/>
                      <a:headEnd/>
                      <a:tailEnd/>
                    </a:ln>
                  </p:spPr>
                  <p:txBody>
                    <a:bodyPr>
                      <a:spAutoFit/>
                    </a:bodyPr>
                    <a:lstStyle/>
                    <a:p>
                      <a:pPr marL="457200" indent="-457200"/>
                      <a:endParaRPr lang="en-US"/>
                    </a:p>
                  </p:txBody>
                </p:sp>
                <p:sp>
                  <p:nvSpPr>
                    <p:cNvPr id="2078" name="Rectangle 36"/>
                    <p:cNvSpPr>
                      <a:spLocks noChangeArrowheads="1"/>
                    </p:cNvSpPr>
                    <p:nvPr/>
                  </p:nvSpPr>
                  <p:spPr bwMode="auto">
                    <a:xfrm>
                      <a:off x="6705600" y="3646024"/>
                      <a:ext cx="457200" cy="400110"/>
                    </a:xfrm>
                    <a:prstGeom prst="rect">
                      <a:avLst/>
                    </a:prstGeom>
                    <a:solidFill>
                      <a:schemeClr val="bg1"/>
                    </a:solidFill>
                    <a:ln w="9525" algn="ctr">
                      <a:noFill/>
                      <a:round/>
                      <a:headEnd/>
                      <a:tailEnd/>
                    </a:ln>
                  </p:spPr>
                  <p:txBody>
                    <a:bodyPr>
                      <a:spAutoFit/>
                    </a:bodyPr>
                    <a:lstStyle/>
                    <a:p>
                      <a:pPr marL="457200" indent="-457200"/>
                      <a:endParaRPr lang="en-US"/>
                    </a:p>
                  </p:txBody>
                </p:sp>
                <p:sp>
                  <p:nvSpPr>
                    <p:cNvPr id="2079" name="Rectangle 37"/>
                    <p:cNvSpPr>
                      <a:spLocks noChangeArrowheads="1"/>
                    </p:cNvSpPr>
                    <p:nvPr/>
                  </p:nvSpPr>
                  <p:spPr bwMode="auto">
                    <a:xfrm>
                      <a:off x="5715000" y="3634450"/>
                      <a:ext cx="381000" cy="400110"/>
                    </a:xfrm>
                    <a:prstGeom prst="rect">
                      <a:avLst/>
                    </a:prstGeom>
                    <a:solidFill>
                      <a:schemeClr val="bg1"/>
                    </a:solidFill>
                    <a:ln w="9525" algn="ctr">
                      <a:noFill/>
                      <a:round/>
                      <a:headEnd/>
                      <a:tailEnd/>
                    </a:ln>
                  </p:spPr>
                  <p:txBody>
                    <a:bodyPr>
                      <a:spAutoFit/>
                    </a:bodyPr>
                    <a:lstStyle/>
                    <a:p>
                      <a:pPr marL="457200" indent="-457200"/>
                      <a:endParaRPr lang="en-US"/>
                    </a:p>
                  </p:txBody>
                </p:sp>
              </p:grpSp>
              <p:sp>
                <p:nvSpPr>
                  <p:cNvPr id="2070" name="Text Box 18"/>
                  <p:cNvSpPr txBox="1">
                    <a:spLocks noChangeArrowheads="1"/>
                  </p:cNvSpPr>
                  <p:nvPr/>
                </p:nvSpPr>
                <p:spPr bwMode="auto">
                  <a:xfrm>
                    <a:off x="8032050" y="3029501"/>
                    <a:ext cx="2089464" cy="276999"/>
                  </a:xfrm>
                  <a:prstGeom prst="rect">
                    <a:avLst/>
                  </a:prstGeom>
                  <a:noFill/>
                  <a:ln w="9525">
                    <a:noFill/>
                    <a:miter lim="800000"/>
                    <a:headEnd/>
                    <a:tailEnd/>
                  </a:ln>
                </p:spPr>
                <p:txBody>
                  <a:bodyPr>
                    <a:spAutoFit/>
                  </a:bodyPr>
                  <a:lstStyle/>
                  <a:p>
                    <a:r>
                      <a:rPr lang="en-US" sz="1200" dirty="0">
                        <a:solidFill>
                          <a:srgbClr val="0000FF"/>
                        </a:solidFill>
                      </a:rPr>
                      <a:t>unproductive state</a:t>
                    </a:r>
                  </a:p>
                </p:txBody>
              </p:sp>
              <p:sp>
                <p:nvSpPr>
                  <p:cNvPr id="2071" name="Text Box 18"/>
                  <p:cNvSpPr txBox="1">
                    <a:spLocks noChangeArrowheads="1"/>
                  </p:cNvSpPr>
                  <p:nvPr/>
                </p:nvSpPr>
                <p:spPr bwMode="auto">
                  <a:xfrm>
                    <a:off x="8152391" y="762000"/>
                    <a:ext cx="2089464" cy="276999"/>
                  </a:xfrm>
                  <a:prstGeom prst="rect">
                    <a:avLst/>
                  </a:prstGeom>
                  <a:noFill/>
                  <a:ln w="9525">
                    <a:noFill/>
                    <a:miter lim="800000"/>
                    <a:headEnd/>
                    <a:tailEnd/>
                  </a:ln>
                </p:spPr>
                <p:txBody>
                  <a:bodyPr>
                    <a:spAutoFit/>
                  </a:bodyPr>
                  <a:lstStyle/>
                  <a:p>
                    <a:r>
                      <a:rPr lang="en-US" sz="1200" dirty="0">
                        <a:solidFill>
                          <a:srgbClr val="0000FF"/>
                        </a:solidFill>
                      </a:rPr>
                      <a:t>productive state</a:t>
                    </a:r>
                  </a:p>
                </p:txBody>
              </p:sp>
              <p:sp>
                <p:nvSpPr>
                  <p:cNvPr id="2072" name="Rectangle 73"/>
                  <p:cNvSpPr>
                    <a:spLocks noChangeArrowheads="1"/>
                  </p:cNvSpPr>
                  <p:nvPr/>
                </p:nvSpPr>
                <p:spPr bwMode="auto">
                  <a:xfrm>
                    <a:off x="7377301" y="3318765"/>
                    <a:ext cx="2438400" cy="400110"/>
                  </a:xfrm>
                  <a:prstGeom prst="rect">
                    <a:avLst/>
                  </a:prstGeom>
                  <a:solidFill>
                    <a:schemeClr val="bg1"/>
                  </a:solidFill>
                  <a:ln w="9525" algn="ctr">
                    <a:noFill/>
                    <a:round/>
                    <a:headEnd/>
                    <a:tailEnd/>
                  </a:ln>
                </p:spPr>
                <p:txBody>
                  <a:bodyPr>
                    <a:spAutoFit/>
                  </a:bodyPr>
                  <a:lstStyle/>
                  <a:p>
                    <a:pPr marL="457200" indent="-457200"/>
                    <a:endParaRPr lang="en-US"/>
                  </a:p>
                </p:txBody>
              </p:sp>
            </p:grpSp>
            <p:grpSp>
              <p:nvGrpSpPr>
                <p:cNvPr id="2067" name="Group 42"/>
                <p:cNvGrpSpPr>
                  <a:grpSpLocks/>
                </p:cNvGrpSpPr>
                <p:nvPr/>
              </p:nvGrpSpPr>
              <p:grpSpPr bwMode="auto">
                <a:xfrm>
                  <a:off x="6063652" y="2968314"/>
                  <a:ext cx="533396" cy="479785"/>
                  <a:chOff x="5411171" y="3045146"/>
                  <a:chExt cx="272258" cy="403038"/>
                </a:xfrm>
              </p:grpSpPr>
              <p:sp>
                <p:nvSpPr>
                  <p:cNvPr id="2068" name="Rectangle 41"/>
                  <p:cNvSpPr>
                    <a:spLocks noChangeArrowheads="1"/>
                  </p:cNvSpPr>
                  <p:nvPr/>
                </p:nvSpPr>
                <p:spPr bwMode="auto">
                  <a:xfrm>
                    <a:off x="5411171" y="3048065"/>
                    <a:ext cx="272258" cy="400119"/>
                  </a:xfrm>
                  <a:prstGeom prst="rect">
                    <a:avLst/>
                  </a:prstGeom>
                  <a:solidFill>
                    <a:schemeClr val="bg1"/>
                  </a:solidFill>
                  <a:ln w="9525" algn="ctr">
                    <a:noFill/>
                    <a:round/>
                    <a:headEnd/>
                    <a:tailEnd/>
                  </a:ln>
                </p:spPr>
                <p:txBody>
                  <a:bodyPr>
                    <a:spAutoFit/>
                  </a:bodyPr>
                  <a:lstStyle/>
                  <a:p>
                    <a:pPr marL="457200" indent="-457200"/>
                    <a:endParaRPr lang="en-US"/>
                  </a:p>
                </p:txBody>
              </p:sp>
              <p:graphicFrame>
                <p:nvGraphicFramePr>
                  <p:cNvPr id="2051" name="Object 3"/>
                  <p:cNvGraphicFramePr>
                    <a:graphicFrameLocks noChangeAspect="1"/>
                  </p:cNvGraphicFramePr>
                  <p:nvPr/>
                </p:nvGraphicFramePr>
                <p:xfrm>
                  <a:off x="5496829" y="3045146"/>
                  <a:ext cx="162896" cy="272433"/>
                </p:xfrm>
                <a:graphic>
                  <a:graphicData uri="http://schemas.openxmlformats.org/presentationml/2006/ole">
                    <mc:AlternateContent xmlns:mc="http://schemas.openxmlformats.org/markup-compatibility/2006">
                      <mc:Choice xmlns:v="urn:schemas-microsoft-com:vml" Requires="v">
                        <p:oleObj spid="_x0000_s233743" name="משוואה" r:id="rId6" imgW="126720" imgH="177480" progId="Equation.3">
                          <p:embed/>
                        </p:oleObj>
                      </mc:Choice>
                      <mc:Fallback>
                        <p:oleObj name="משוואה" r:id="rId6" imgW="126720" imgH="177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6829" y="3045146"/>
                                <a:ext cx="162896" cy="272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37" name="TextBox 36"/>
              <p:cNvSpPr txBox="1"/>
              <p:nvPr/>
            </p:nvSpPr>
            <p:spPr bwMode="auto">
              <a:xfrm>
                <a:off x="7271935" y="5303520"/>
                <a:ext cx="423863" cy="338138"/>
              </a:xfrm>
              <a:prstGeom prst="rect">
                <a:avLst/>
              </a:prstGeom>
              <a:solidFill>
                <a:schemeClr val="bg1"/>
              </a:solidFill>
            </p:spPr>
            <p:txBody>
              <a:bodyPr>
                <a:spAutoFit/>
              </a:bodyPr>
              <a:lstStyle/>
              <a:p>
                <a:pPr>
                  <a:defRPr/>
                </a:pPr>
                <a:r>
                  <a:rPr lang="en-US" sz="1600" i="1" dirty="0" err="1">
                    <a:latin typeface="+mj-lt"/>
                    <a:sym typeface="Symbol"/>
                  </a:rPr>
                  <a:t>p</a:t>
                </a:r>
                <a:r>
                  <a:rPr lang="en-US" sz="1600" i="1" baseline="-25000" dirty="0" err="1">
                    <a:latin typeface="+mj-lt"/>
                  </a:rPr>
                  <a:t>f</a:t>
                </a:r>
                <a:endParaRPr lang="en-US" sz="1600" i="1" dirty="0">
                  <a:latin typeface="+mj-lt"/>
                </a:endParaRPr>
              </a:p>
            </p:txBody>
          </p:sp>
          <p:sp>
            <p:nvSpPr>
              <p:cNvPr id="38" name="TextBox 69"/>
              <p:cNvSpPr txBox="1">
                <a:spLocks noChangeArrowheads="1"/>
              </p:cNvSpPr>
              <p:nvPr/>
            </p:nvSpPr>
            <p:spPr bwMode="auto">
              <a:xfrm>
                <a:off x="8070341" y="5360822"/>
                <a:ext cx="393701" cy="369888"/>
              </a:xfrm>
              <a:prstGeom prst="rect">
                <a:avLst/>
              </a:prstGeom>
              <a:solidFill>
                <a:schemeClr val="bg1"/>
              </a:solidFill>
              <a:ln w="9525">
                <a:noFill/>
                <a:miter lim="800000"/>
                <a:headEnd/>
                <a:tailEnd/>
              </a:ln>
            </p:spPr>
            <p:txBody>
              <a:bodyPr>
                <a:spAutoFit/>
              </a:bodyPr>
              <a:lstStyle/>
              <a:p>
                <a:pPr>
                  <a:defRPr/>
                </a:pPr>
                <a:r>
                  <a:rPr lang="en-US" sz="1800" i="1" dirty="0">
                    <a:latin typeface="+mj-lt"/>
                    <a:sym typeface="Symbol" pitchFamily="18" charset="2"/>
                  </a:rPr>
                  <a:t>p</a:t>
                </a:r>
                <a:endParaRPr lang="en-US" sz="1800" i="1" dirty="0">
                  <a:latin typeface="+mj-lt"/>
                </a:endParaRPr>
              </a:p>
            </p:txBody>
          </p:sp>
          <p:sp>
            <p:nvSpPr>
              <p:cNvPr id="39" name="TextBox 38"/>
              <p:cNvSpPr txBox="1"/>
              <p:nvPr/>
            </p:nvSpPr>
            <p:spPr bwMode="auto">
              <a:xfrm>
                <a:off x="9344575" y="5303520"/>
                <a:ext cx="493712" cy="339725"/>
              </a:xfrm>
              <a:prstGeom prst="rect">
                <a:avLst/>
              </a:prstGeom>
              <a:solidFill>
                <a:schemeClr val="bg1"/>
              </a:solidFill>
            </p:spPr>
            <p:txBody>
              <a:bodyPr>
                <a:spAutoFit/>
              </a:bodyPr>
              <a:lstStyle/>
              <a:p>
                <a:pPr>
                  <a:defRPr/>
                </a:pPr>
                <a:r>
                  <a:rPr lang="en-US" sz="1600" i="1" dirty="0">
                    <a:latin typeface="+mj-lt"/>
                    <a:sym typeface="Symbol"/>
                  </a:rPr>
                  <a:t>p</a:t>
                </a:r>
                <a:r>
                  <a:rPr lang="en-US" sz="1600" i="1" baseline="-25000" dirty="0">
                    <a:latin typeface="+mj-lt"/>
                  </a:rPr>
                  <a:t>c</a:t>
                </a:r>
                <a:endParaRPr lang="en-US" sz="1600" i="1" dirty="0">
                  <a:latin typeface="+mj-lt"/>
                </a:endParaRPr>
              </a:p>
            </p:txBody>
          </p:sp>
        </p:grpSp>
        <p:grpSp>
          <p:nvGrpSpPr>
            <p:cNvPr id="47" name="Group 46"/>
            <p:cNvGrpSpPr/>
            <p:nvPr/>
          </p:nvGrpSpPr>
          <p:grpSpPr>
            <a:xfrm>
              <a:off x="5125720" y="1894840"/>
              <a:ext cx="990600" cy="461665"/>
              <a:chOff x="5125720" y="1894840"/>
              <a:chExt cx="990600" cy="461665"/>
            </a:xfrm>
          </p:grpSpPr>
          <p:sp>
            <p:nvSpPr>
              <p:cNvPr id="42" name="TextBox 41"/>
              <p:cNvSpPr txBox="1"/>
              <p:nvPr/>
            </p:nvSpPr>
            <p:spPr>
              <a:xfrm>
                <a:off x="5125720" y="1894840"/>
                <a:ext cx="990600" cy="461665"/>
              </a:xfrm>
              <a:prstGeom prst="rect">
                <a:avLst/>
              </a:prstGeom>
              <a:noFill/>
            </p:spPr>
            <p:txBody>
              <a:bodyPr wrap="square" rtlCol="0">
                <a:spAutoFit/>
              </a:bodyPr>
              <a:lstStyle/>
              <a:p>
                <a:r>
                  <a:rPr lang="en-US" sz="1200" dirty="0" smtClean="0"/>
                  <a:t>Fold bifurcation</a:t>
                </a:r>
                <a:endParaRPr lang="en-US" sz="1200" dirty="0"/>
              </a:p>
            </p:txBody>
          </p:sp>
          <p:cxnSp>
            <p:nvCxnSpPr>
              <p:cNvPr id="44" name="Straight Arrow Connector 43"/>
              <p:cNvCxnSpPr/>
              <p:nvPr/>
            </p:nvCxnSpPr>
            <p:spPr bwMode="auto">
              <a:xfrm>
                <a:off x="5603240" y="2047240"/>
                <a:ext cx="457200" cy="0"/>
              </a:xfrm>
              <a:prstGeom prst="straightConnector1">
                <a:avLst/>
              </a:prstGeom>
              <a:noFill/>
              <a:ln w="12700" cap="flat" cmpd="sng" algn="ctr">
                <a:solidFill>
                  <a:schemeClr val="tx1"/>
                </a:solidFill>
                <a:prstDash val="solid"/>
                <a:round/>
                <a:headEnd type="none" w="med" len="med"/>
                <a:tailEnd type="arrow"/>
              </a:ln>
              <a:effectLst/>
            </p:spPr>
          </p:cxnSp>
        </p:grpSp>
      </p:grpSp>
      <p:sp>
        <p:nvSpPr>
          <p:cNvPr id="3" name="TextBox 2"/>
          <p:cNvSpPr txBox="1"/>
          <p:nvPr/>
        </p:nvSpPr>
        <p:spPr>
          <a:xfrm>
            <a:off x="152400" y="643540"/>
            <a:ext cx="3276600" cy="400110"/>
          </a:xfrm>
          <a:prstGeom prst="rect">
            <a:avLst/>
          </a:prstGeom>
          <a:noFill/>
        </p:spPr>
        <p:txBody>
          <a:bodyPr wrap="square" rtlCol="0">
            <a:spAutoFit/>
          </a:bodyPr>
          <a:lstStyle/>
          <a:p>
            <a:r>
              <a:rPr lang="en-US" dirty="0" smtClean="0">
                <a:solidFill>
                  <a:srgbClr val="C00000"/>
                </a:solidFill>
              </a:rPr>
              <a:t>The common view</a:t>
            </a:r>
            <a:endParaRPr lang="en-US" dirty="0">
              <a:solidFill>
                <a:srgbClr val="C00000"/>
              </a:solidFill>
            </a:endParaRPr>
          </a:p>
        </p:txBody>
      </p:sp>
      <p:sp>
        <p:nvSpPr>
          <p:cNvPr id="36" name="Rectangle 35"/>
          <p:cNvSpPr/>
          <p:nvPr/>
        </p:nvSpPr>
        <p:spPr>
          <a:xfrm>
            <a:off x="152400" y="2718137"/>
            <a:ext cx="4495800" cy="1015663"/>
          </a:xfrm>
          <a:prstGeom prst="rect">
            <a:avLst/>
          </a:prstGeom>
        </p:spPr>
        <p:txBody>
          <a:bodyPr wrap="square">
            <a:spAutoFit/>
          </a:bodyPr>
          <a:lstStyle/>
          <a:p>
            <a:pPr marL="457200" indent="-457200">
              <a:spcBef>
                <a:spcPct val="0"/>
              </a:spcBef>
              <a:spcAft>
                <a:spcPts val="0"/>
              </a:spcAft>
              <a:defRPr/>
            </a:pPr>
            <a:r>
              <a:rPr lang="en-US" altLang="he-IL" dirty="0" smtClean="0"/>
              <a:t>Example: desertification</a:t>
            </a:r>
            <a:r>
              <a:rPr lang="en-US" altLang="he-IL" dirty="0" smtClean="0">
                <a:solidFill>
                  <a:srgbClr val="0000FF"/>
                </a:solidFill>
              </a:rPr>
              <a:t> </a:t>
            </a:r>
            <a:endParaRPr lang="en-US" altLang="he-IL" dirty="0">
              <a:solidFill>
                <a:srgbClr val="0000FF"/>
              </a:solidFill>
            </a:endParaRPr>
          </a:p>
          <a:p>
            <a:pPr marL="457200" indent="-457200">
              <a:spcBef>
                <a:spcPct val="0"/>
              </a:spcBef>
              <a:spcAft>
                <a:spcPts val="0"/>
              </a:spcAft>
              <a:defRPr/>
            </a:pPr>
            <a:r>
              <a:rPr lang="en-US" altLang="he-IL" dirty="0" smtClean="0"/>
              <a:t>A regime shift from a productive</a:t>
            </a:r>
          </a:p>
          <a:p>
            <a:pPr marL="457200" indent="-457200">
              <a:spcBef>
                <a:spcPct val="0"/>
              </a:spcBef>
              <a:spcAft>
                <a:spcPts val="0"/>
              </a:spcAft>
              <a:defRPr/>
            </a:pPr>
            <a:r>
              <a:rPr lang="en-US" altLang="he-IL" dirty="0" smtClean="0"/>
              <a:t>state to a less productive state.</a:t>
            </a:r>
            <a:r>
              <a:rPr lang="en-US" sz="1400" dirty="0" smtClean="0"/>
              <a:t> </a:t>
            </a:r>
            <a:endParaRPr lang="en-US" sz="1400" dirty="0"/>
          </a:p>
        </p:txBody>
      </p:sp>
      <p:grpSp>
        <p:nvGrpSpPr>
          <p:cNvPr id="5" name="Group 4"/>
          <p:cNvGrpSpPr/>
          <p:nvPr/>
        </p:nvGrpSpPr>
        <p:grpSpPr>
          <a:xfrm>
            <a:off x="7315200" y="1447801"/>
            <a:ext cx="1066800" cy="838200"/>
            <a:chOff x="7315200" y="1447801"/>
            <a:chExt cx="1066800" cy="838200"/>
          </a:xfrm>
        </p:grpSpPr>
        <p:grpSp>
          <p:nvGrpSpPr>
            <p:cNvPr id="58" name="Group 57"/>
            <p:cNvGrpSpPr/>
            <p:nvPr/>
          </p:nvGrpSpPr>
          <p:grpSpPr>
            <a:xfrm>
              <a:off x="7315200" y="1447801"/>
              <a:ext cx="1066800" cy="838200"/>
              <a:chOff x="9864525" y="1524000"/>
              <a:chExt cx="955875" cy="685800"/>
            </a:xfrm>
            <a:solidFill>
              <a:schemeClr val="bg1"/>
            </a:solidFill>
          </p:grpSpPr>
          <p:sp>
            <p:nvSpPr>
              <p:cNvPr id="59" name="Freeform 10"/>
              <p:cNvSpPr>
                <a:spLocks/>
              </p:cNvSpPr>
              <p:nvPr/>
            </p:nvSpPr>
            <p:spPr bwMode="auto">
              <a:xfrm flipH="1">
                <a:off x="9864525" y="1524000"/>
                <a:ext cx="955875" cy="685800"/>
              </a:xfrm>
              <a:custGeom>
                <a:avLst/>
                <a:gdLst>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192 w 10000"/>
                  <a:gd name="connsiteY11" fmla="*/ 8314 h 10000"/>
                  <a:gd name="connsiteX12" fmla="*/ 3200 w 10000"/>
                  <a:gd name="connsiteY12" fmla="*/ 8788 h 10000"/>
                  <a:gd name="connsiteX13" fmla="*/ 2514 w 10000"/>
                  <a:gd name="connsiteY13" fmla="*/ 9063 h 10000"/>
                  <a:gd name="connsiteX14" fmla="*/ 1686 w 10000"/>
                  <a:gd name="connsiteY14" fmla="*/ 8314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192 w 10000"/>
                  <a:gd name="connsiteY11" fmla="*/ 8314 h 10000"/>
                  <a:gd name="connsiteX12" fmla="*/ 3200 w 10000"/>
                  <a:gd name="connsiteY12" fmla="*/ 8788 h 10000"/>
                  <a:gd name="connsiteX13" fmla="*/ 2600 w 10000"/>
                  <a:gd name="connsiteY13" fmla="*/ 8788 h 10000"/>
                  <a:gd name="connsiteX14" fmla="*/ 1686 w 10000"/>
                  <a:gd name="connsiteY14" fmla="*/ 8314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192 w 10000"/>
                  <a:gd name="connsiteY11" fmla="*/ 8314 h 10000"/>
                  <a:gd name="connsiteX12" fmla="*/ 3400 w 10000"/>
                  <a:gd name="connsiteY12" fmla="*/ 8788 h 10000"/>
                  <a:gd name="connsiteX13" fmla="*/ 2600 w 10000"/>
                  <a:gd name="connsiteY13" fmla="*/ 8788 h 10000"/>
                  <a:gd name="connsiteX14" fmla="*/ 1686 w 10000"/>
                  <a:gd name="connsiteY14" fmla="*/ 8314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192 w 10000"/>
                  <a:gd name="connsiteY11" fmla="*/ 8314 h 10000"/>
                  <a:gd name="connsiteX12" fmla="*/ 3600 w 10000"/>
                  <a:gd name="connsiteY12" fmla="*/ 8485 h 10000"/>
                  <a:gd name="connsiteX13" fmla="*/ 2600 w 10000"/>
                  <a:gd name="connsiteY13" fmla="*/ 8788 h 10000"/>
                  <a:gd name="connsiteX14" fmla="*/ 1686 w 10000"/>
                  <a:gd name="connsiteY14" fmla="*/ 8314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192 w 10000"/>
                  <a:gd name="connsiteY11" fmla="*/ 8314 h 10000"/>
                  <a:gd name="connsiteX12" fmla="*/ 3600 w 10000"/>
                  <a:gd name="connsiteY12" fmla="*/ 8485 h 10000"/>
                  <a:gd name="connsiteX13" fmla="*/ 2597 w 10000"/>
                  <a:gd name="connsiteY13" fmla="*/ 8621 h 10000"/>
                  <a:gd name="connsiteX14" fmla="*/ 1686 w 10000"/>
                  <a:gd name="connsiteY14" fmla="*/ 8314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192 w 10000"/>
                  <a:gd name="connsiteY11" fmla="*/ 8314 h 10000"/>
                  <a:gd name="connsiteX12" fmla="*/ 3506 w 10000"/>
                  <a:gd name="connsiteY12" fmla="*/ 8448 h 10000"/>
                  <a:gd name="connsiteX13" fmla="*/ 2597 w 10000"/>
                  <a:gd name="connsiteY13" fmla="*/ 8621 h 10000"/>
                  <a:gd name="connsiteX14" fmla="*/ 1686 w 10000"/>
                  <a:gd name="connsiteY14" fmla="*/ 8314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286 w 10000"/>
                  <a:gd name="connsiteY11" fmla="*/ 8276 h 10000"/>
                  <a:gd name="connsiteX12" fmla="*/ 3506 w 10000"/>
                  <a:gd name="connsiteY12" fmla="*/ 8448 h 10000"/>
                  <a:gd name="connsiteX13" fmla="*/ 2597 w 10000"/>
                  <a:gd name="connsiteY13" fmla="*/ 8621 h 10000"/>
                  <a:gd name="connsiteX14" fmla="*/ 1686 w 10000"/>
                  <a:gd name="connsiteY14" fmla="*/ 8314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286 w 10000"/>
                  <a:gd name="connsiteY11" fmla="*/ 8276 h 10000"/>
                  <a:gd name="connsiteX12" fmla="*/ 3506 w 10000"/>
                  <a:gd name="connsiteY12" fmla="*/ 8448 h 10000"/>
                  <a:gd name="connsiteX13" fmla="*/ 2597 w 10000"/>
                  <a:gd name="connsiteY13" fmla="*/ 8621 h 10000"/>
                  <a:gd name="connsiteX14" fmla="*/ 1688 w 10000"/>
                  <a:gd name="connsiteY14" fmla="*/ 8276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286 w 10000"/>
                  <a:gd name="connsiteY11" fmla="*/ 8276 h 10000"/>
                  <a:gd name="connsiteX12" fmla="*/ 3506 w 10000"/>
                  <a:gd name="connsiteY12" fmla="*/ 8448 h 10000"/>
                  <a:gd name="connsiteX13" fmla="*/ 2597 w 10000"/>
                  <a:gd name="connsiteY13" fmla="*/ 8621 h 10000"/>
                  <a:gd name="connsiteX14" fmla="*/ 1818 w 10000"/>
                  <a:gd name="connsiteY14" fmla="*/ 8103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286 w 10000"/>
                  <a:gd name="connsiteY11" fmla="*/ 8276 h 10000"/>
                  <a:gd name="connsiteX12" fmla="*/ 3506 w 10000"/>
                  <a:gd name="connsiteY12" fmla="*/ 8448 h 10000"/>
                  <a:gd name="connsiteX13" fmla="*/ 2597 w 10000"/>
                  <a:gd name="connsiteY13" fmla="*/ 8621 h 10000"/>
                  <a:gd name="connsiteX14" fmla="*/ 1688 w 10000"/>
                  <a:gd name="connsiteY14" fmla="*/ 8103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286 w 10000"/>
                  <a:gd name="connsiteY11" fmla="*/ 8276 h 10000"/>
                  <a:gd name="connsiteX12" fmla="*/ 3506 w 10000"/>
                  <a:gd name="connsiteY12" fmla="*/ 8448 h 10000"/>
                  <a:gd name="connsiteX13" fmla="*/ 2597 w 10000"/>
                  <a:gd name="connsiteY13" fmla="*/ 8621 h 10000"/>
                  <a:gd name="connsiteX14" fmla="*/ 1688 w 10000"/>
                  <a:gd name="connsiteY14" fmla="*/ 8103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286 w 10000"/>
                  <a:gd name="connsiteY11" fmla="*/ 8276 h 10000"/>
                  <a:gd name="connsiteX12" fmla="*/ 3506 w 10000"/>
                  <a:gd name="connsiteY12" fmla="*/ 8448 h 10000"/>
                  <a:gd name="connsiteX13" fmla="*/ 2597 w 10000"/>
                  <a:gd name="connsiteY13" fmla="*/ 8621 h 10000"/>
                  <a:gd name="connsiteX14" fmla="*/ 1688 w 10000"/>
                  <a:gd name="connsiteY14" fmla="*/ 8103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286 w 10000"/>
                  <a:gd name="connsiteY11" fmla="*/ 8276 h 10000"/>
                  <a:gd name="connsiteX12" fmla="*/ 3506 w 10000"/>
                  <a:gd name="connsiteY12" fmla="*/ 8448 h 10000"/>
                  <a:gd name="connsiteX13" fmla="*/ 2597 w 10000"/>
                  <a:gd name="connsiteY13" fmla="*/ 8448 h 10000"/>
                  <a:gd name="connsiteX14" fmla="*/ 1688 w 10000"/>
                  <a:gd name="connsiteY14" fmla="*/ 8103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286 w 10000"/>
                  <a:gd name="connsiteY11" fmla="*/ 8276 h 10000"/>
                  <a:gd name="connsiteX12" fmla="*/ 4026 w 10000"/>
                  <a:gd name="connsiteY12" fmla="*/ 8448 h 10000"/>
                  <a:gd name="connsiteX13" fmla="*/ 2597 w 10000"/>
                  <a:gd name="connsiteY13" fmla="*/ 8448 h 10000"/>
                  <a:gd name="connsiteX14" fmla="*/ 1688 w 10000"/>
                  <a:gd name="connsiteY14" fmla="*/ 8103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286 w 10000"/>
                  <a:gd name="connsiteY11" fmla="*/ 8276 h 10000"/>
                  <a:gd name="connsiteX12" fmla="*/ 4026 w 10000"/>
                  <a:gd name="connsiteY12" fmla="*/ 8448 h 10000"/>
                  <a:gd name="connsiteX13" fmla="*/ 2597 w 10000"/>
                  <a:gd name="connsiteY13" fmla="*/ 8448 h 10000"/>
                  <a:gd name="connsiteX14" fmla="*/ 1688 w 10000"/>
                  <a:gd name="connsiteY14" fmla="*/ 8103 h 10000"/>
                  <a:gd name="connsiteX15" fmla="*/ 922 w 10000"/>
                  <a:gd name="connsiteY15" fmla="*/ 6572 h 10000"/>
                  <a:gd name="connsiteX16" fmla="*/ 489 w 10000"/>
                  <a:gd name="connsiteY16" fmla="*/ 4564 h 10000"/>
                  <a:gd name="connsiteX17" fmla="*/ 165 w 10000"/>
                  <a:gd name="connsiteY17" fmla="*/ 2083 h 10000"/>
                  <a:gd name="connsiteX18" fmla="*/ 0 w 10000"/>
                  <a:gd name="connsiteY18"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286 w 10000"/>
                  <a:gd name="connsiteY11" fmla="*/ 8276 h 10000"/>
                  <a:gd name="connsiteX12" fmla="*/ 2597 w 10000"/>
                  <a:gd name="connsiteY12" fmla="*/ 8448 h 10000"/>
                  <a:gd name="connsiteX13" fmla="*/ 1688 w 10000"/>
                  <a:gd name="connsiteY13" fmla="*/ 8103 h 10000"/>
                  <a:gd name="connsiteX14" fmla="*/ 922 w 10000"/>
                  <a:gd name="connsiteY14" fmla="*/ 6572 h 10000"/>
                  <a:gd name="connsiteX15" fmla="*/ 489 w 10000"/>
                  <a:gd name="connsiteY15" fmla="*/ 4564 h 10000"/>
                  <a:gd name="connsiteX16" fmla="*/ 165 w 10000"/>
                  <a:gd name="connsiteY16" fmla="*/ 2083 h 10000"/>
                  <a:gd name="connsiteX17" fmla="*/ 0 w 10000"/>
                  <a:gd name="connsiteY17" fmla="*/ 0 h 10000"/>
                  <a:gd name="connsiteX0" fmla="*/ 10000 w 10000"/>
                  <a:gd name="connsiteY0" fmla="*/ 237 h 10000"/>
                  <a:gd name="connsiteX1" fmla="*/ 9771 w 10000"/>
                  <a:gd name="connsiteY1" fmla="*/ 2244 h 10000"/>
                  <a:gd name="connsiteX2" fmla="*/ 9243 w 10000"/>
                  <a:gd name="connsiteY2" fmla="*/ 5331 h 10000"/>
                  <a:gd name="connsiteX3" fmla="*/ 8566 w 10000"/>
                  <a:gd name="connsiteY3" fmla="*/ 8059 h 10000"/>
                  <a:gd name="connsiteX4" fmla="*/ 7959 w 10000"/>
                  <a:gd name="connsiteY4" fmla="*/ 9328 h 10000"/>
                  <a:gd name="connsiteX5" fmla="*/ 7431 w 10000"/>
                  <a:gd name="connsiteY5" fmla="*/ 9877 h 10000"/>
                  <a:gd name="connsiteX6" fmla="*/ 6895 w 10000"/>
                  <a:gd name="connsiteY6" fmla="*/ 9972 h 10000"/>
                  <a:gd name="connsiteX7" fmla="*/ 6367 w 10000"/>
                  <a:gd name="connsiteY7" fmla="*/ 9697 h 10000"/>
                  <a:gd name="connsiteX8" fmla="*/ 5989 w 10000"/>
                  <a:gd name="connsiteY8" fmla="*/ 9242 h 10000"/>
                  <a:gd name="connsiteX9" fmla="*/ 5563 w 10000"/>
                  <a:gd name="connsiteY9" fmla="*/ 8731 h 10000"/>
                  <a:gd name="connsiteX10" fmla="*/ 4901 w 10000"/>
                  <a:gd name="connsiteY10" fmla="*/ 8258 h 10000"/>
                  <a:gd name="connsiteX11" fmla="*/ 4156 w 10000"/>
                  <a:gd name="connsiteY11" fmla="*/ 8276 h 10000"/>
                  <a:gd name="connsiteX12" fmla="*/ 2597 w 10000"/>
                  <a:gd name="connsiteY12" fmla="*/ 8448 h 10000"/>
                  <a:gd name="connsiteX13" fmla="*/ 1688 w 10000"/>
                  <a:gd name="connsiteY13" fmla="*/ 8103 h 10000"/>
                  <a:gd name="connsiteX14" fmla="*/ 922 w 10000"/>
                  <a:gd name="connsiteY14" fmla="*/ 6572 h 10000"/>
                  <a:gd name="connsiteX15" fmla="*/ 489 w 10000"/>
                  <a:gd name="connsiteY15" fmla="*/ 4564 h 10000"/>
                  <a:gd name="connsiteX16" fmla="*/ 165 w 10000"/>
                  <a:gd name="connsiteY16" fmla="*/ 2083 h 10000"/>
                  <a:gd name="connsiteX17" fmla="*/ 0 w 10000"/>
                  <a:gd name="connsiteY1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237"/>
                    </a:moveTo>
                    <a:cubicBezTo>
                      <a:pt x="9961" y="587"/>
                      <a:pt x="9898" y="1392"/>
                      <a:pt x="9771" y="2244"/>
                    </a:cubicBezTo>
                    <a:cubicBezTo>
                      <a:pt x="9645" y="3097"/>
                      <a:pt x="9441" y="4366"/>
                      <a:pt x="9243" y="5331"/>
                    </a:cubicBezTo>
                    <a:cubicBezTo>
                      <a:pt x="9046" y="6297"/>
                      <a:pt x="8779" y="7396"/>
                      <a:pt x="8566" y="8059"/>
                    </a:cubicBezTo>
                    <a:cubicBezTo>
                      <a:pt x="8353" y="8722"/>
                      <a:pt x="8148" y="9025"/>
                      <a:pt x="7959" y="9328"/>
                    </a:cubicBezTo>
                    <a:cubicBezTo>
                      <a:pt x="7770" y="9631"/>
                      <a:pt x="7604" y="9773"/>
                      <a:pt x="7431" y="9877"/>
                    </a:cubicBezTo>
                    <a:cubicBezTo>
                      <a:pt x="7258" y="9981"/>
                      <a:pt x="7069" y="10000"/>
                      <a:pt x="6895" y="9972"/>
                    </a:cubicBezTo>
                    <a:cubicBezTo>
                      <a:pt x="6722" y="9943"/>
                      <a:pt x="6517" y="9820"/>
                      <a:pt x="6367" y="9697"/>
                    </a:cubicBezTo>
                    <a:cubicBezTo>
                      <a:pt x="6217" y="9574"/>
                      <a:pt x="6123" y="9403"/>
                      <a:pt x="5989" y="9242"/>
                    </a:cubicBezTo>
                    <a:cubicBezTo>
                      <a:pt x="5855" y="9081"/>
                      <a:pt x="5745" y="8892"/>
                      <a:pt x="5563" y="8731"/>
                    </a:cubicBezTo>
                    <a:cubicBezTo>
                      <a:pt x="5382" y="8570"/>
                      <a:pt x="5130" y="8324"/>
                      <a:pt x="4901" y="8258"/>
                    </a:cubicBezTo>
                    <a:cubicBezTo>
                      <a:pt x="4681" y="8182"/>
                      <a:pt x="4540" y="8244"/>
                      <a:pt x="4156" y="8276"/>
                    </a:cubicBezTo>
                    <a:cubicBezTo>
                      <a:pt x="3772" y="8308"/>
                      <a:pt x="3008" y="8477"/>
                      <a:pt x="2597" y="8448"/>
                    </a:cubicBezTo>
                    <a:cubicBezTo>
                      <a:pt x="2186" y="8419"/>
                      <a:pt x="1967" y="8416"/>
                      <a:pt x="1688" y="8103"/>
                    </a:cubicBezTo>
                    <a:cubicBezTo>
                      <a:pt x="1409" y="7790"/>
                      <a:pt x="1127" y="7197"/>
                      <a:pt x="922" y="6572"/>
                    </a:cubicBezTo>
                    <a:cubicBezTo>
                      <a:pt x="725" y="5947"/>
                      <a:pt x="615" y="5313"/>
                      <a:pt x="489" y="4564"/>
                    </a:cubicBezTo>
                    <a:cubicBezTo>
                      <a:pt x="362" y="3816"/>
                      <a:pt x="252" y="2841"/>
                      <a:pt x="165" y="2083"/>
                    </a:cubicBezTo>
                    <a:cubicBezTo>
                      <a:pt x="87" y="1326"/>
                      <a:pt x="32" y="426"/>
                      <a:pt x="0" y="0"/>
                    </a:cubicBezTo>
                  </a:path>
                </a:pathLst>
              </a:custGeom>
              <a:grpFill/>
              <a:ln w="19050" cmpd="sng">
                <a:solidFill>
                  <a:schemeClr val="tx1"/>
                </a:solidFill>
                <a:round/>
                <a:headEnd/>
                <a:tailEnd/>
              </a:ln>
              <a:effectLst/>
            </p:spPr>
            <p:txBody>
              <a:bodyPr/>
              <a:lstStyle/>
              <a:p>
                <a:endParaRPr lang="en-US"/>
              </a:p>
            </p:txBody>
          </p:sp>
          <p:sp>
            <p:nvSpPr>
              <p:cNvPr id="60" name="Oval 14"/>
              <p:cNvSpPr>
                <a:spLocks noChangeArrowheads="1"/>
              </p:cNvSpPr>
              <p:nvPr/>
            </p:nvSpPr>
            <p:spPr bwMode="auto">
              <a:xfrm flipH="1" flipV="1">
                <a:off x="10513884" y="1992743"/>
                <a:ext cx="102318" cy="109579"/>
              </a:xfrm>
              <a:prstGeom prst="ellipse">
                <a:avLst/>
              </a:prstGeom>
              <a:solidFill>
                <a:schemeClr val="accent1"/>
              </a:solidFill>
              <a:ln w="9525">
                <a:solidFill>
                  <a:schemeClr val="tx1"/>
                </a:solidFill>
                <a:round/>
                <a:headEnd/>
                <a:tailEnd/>
              </a:ln>
              <a:effectLst/>
            </p:spPr>
            <p:txBody>
              <a:bodyPr wrap="none" anchor="ctr"/>
              <a:lstStyle/>
              <a:p>
                <a:endParaRPr lang="en-US"/>
              </a:p>
            </p:txBody>
          </p:sp>
          <p:cxnSp>
            <p:nvCxnSpPr>
              <p:cNvPr id="61" name="Straight Arrow Connector 60"/>
              <p:cNvCxnSpPr/>
              <p:nvPr/>
            </p:nvCxnSpPr>
            <p:spPr bwMode="auto">
              <a:xfrm flipH="1">
                <a:off x="10354373" y="1997335"/>
                <a:ext cx="143393" cy="0"/>
              </a:xfrm>
              <a:prstGeom prst="straightConnector1">
                <a:avLst/>
              </a:prstGeom>
              <a:grpFill/>
              <a:ln w="19050" cap="flat" cmpd="sng" algn="ctr">
                <a:solidFill>
                  <a:srgbClr val="004846"/>
                </a:solidFill>
                <a:prstDash val="solid"/>
                <a:round/>
                <a:headEnd type="none" w="med" len="med"/>
                <a:tailEnd type="arrow" w="sm" len="sm"/>
              </a:ln>
              <a:effectLst/>
            </p:spPr>
          </p:cxnSp>
        </p:grpSp>
        <p:sp>
          <p:nvSpPr>
            <p:cNvPr id="4" name="TextBox 3"/>
            <p:cNvSpPr txBox="1"/>
            <p:nvPr/>
          </p:nvSpPr>
          <p:spPr>
            <a:xfrm>
              <a:off x="7449679" y="1447801"/>
              <a:ext cx="932321" cy="461665"/>
            </a:xfrm>
            <a:prstGeom prst="rect">
              <a:avLst/>
            </a:prstGeom>
            <a:noFill/>
          </p:spPr>
          <p:txBody>
            <a:bodyPr wrap="square" rtlCol="0">
              <a:spAutoFit/>
            </a:bodyPr>
            <a:lstStyle/>
            <a:p>
              <a:r>
                <a:rPr lang="en-US" sz="1200" dirty="0" err="1" smtClean="0"/>
                <a:t>Lyapunov</a:t>
              </a:r>
              <a:r>
                <a:rPr lang="en-US" sz="1200" dirty="0" smtClean="0"/>
                <a:t> function</a:t>
              </a:r>
              <a:endParaRPr lang="en-US" sz="1200" dirty="0"/>
            </a:p>
          </p:txBody>
        </p:sp>
      </p:grpSp>
    </p:spTree>
    <p:extLst>
      <p:ext uri="{BB962C8B-B14F-4D97-AF65-F5344CB8AC3E}">
        <p14:creationId xmlns:p14="http://schemas.microsoft.com/office/powerpoint/2010/main" val="73407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96900" y="2458149"/>
            <a:ext cx="3399100" cy="1047051"/>
            <a:chOff x="-3124200" y="2526175"/>
            <a:chExt cx="3399100" cy="1047051"/>
          </a:xfrm>
        </p:grpSpPr>
        <p:sp>
          <p:nvSpPr>
            <p:cNvPr id="36" name="TextBox 35"/>
            <p:cNvSpPr txBox="1"/>
            <p:nvPr/>
          </p:nvSpPr>
          <p:spPr>
            <a:xfrm>
              <a:off x="-2209800" y="2732689"/>
              <a:ext cx="1752600" cy="707886"/>
            </a:xfrm>
            <a:prstGeom prst="rect">
              <a:avLst/>
            </a:prstGeom>
            <a:noFill/>
            <a:ln>
              <a:noFill/>
            </a:ln>
          </p:spPr>
          <p:txBody>
            <a:bodyPr wrap="square" rtlCol="0">
              <a:spAutoFit/>
            </a:bodyPr>
            <a:lstStyle/>
            <a:p>
              <a:pPr algn="ctr"/>
              <a:r>
                <a:rPr lang="en-US" dirty="0" smtClean="0"/>
                <a:t>Ecosystem response</a:t>
              </a:r>
              <a:endParaRPr lang="en-US" dirty="0"/>
            </a:p>
          </p:txBody>
        </p:sp>
        <p:sp>
          <p:nvSpPr>
            <p:cNvPr id="38" name="Rectangle 37"/>
            <p:cNvSpPr/>
            <p:nvPr/>
          </p:nvSpPr>
          <p:spPr bwMode="auto">
            <a:xfrm>
              <a:off x="-2438400" y="2526175"/>
              <a:ext cx="2133600" cy="104705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cxnSp>
          <p:nvCxnSpPr>
            <p:cNvPr id="39" name="Straight Arrow Connector 38"/>
            <p:cNvCxnSpPr/>
            <p:nvPr/>
          </p:nvCxnSpPr>
          <p:spPr bwMode="auto">
            <a:xfrm>
              <a:off x="-3124200" y="3017247"/>
              <a:ext cx="381000" cy="0"/>
            </a:xfrm>
            <a:prstGeom prst="straightConnector1">
              <a:avLst/>
            </a:prstGeom>
            <a:noFill/>
            <a:ln w="19050"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a:off x="-106100" y="3017247"/>
              <a:ext cx="381000" cy="0"/>
            </a:xfrm>
            <a:prstGeom prst="straightConnector1">
              <a:avLst/>
            </a:prstGeom>
            <a:noFill/>
            <a:ln w="19050" cap="flat" cmpd="sng" algn="ctr">
              <a:solidFill>
                <a:schemeClr val="tx1"/>
              </a:solidFill>
              <a:prstDash val="solid"/>
              <a:round/>
              <a:headEnd type="none" w="med" len="med"/>
              <a:tailEnd type="arrow"/>
            </a:ln>
            <a:effectLst/>
          </p:spPr>
        </p:cxnSp>
      </p:grpSp>
      <p:sp>
        <p:nvSpPr>
          <p:cNvPr id="4098" name="Text Box 47"/>
          <p:cNvSpPr txBox="1">
            <a:spLocks noChangeArrowheads="1"/>
          </p:cNvSpPr>
          <p:nvPr/>
        </p:nvSpPr>
        <p:spPr bwMode="auto">
          <a:xfrm>
            <a:off x="0" y="-1924"/>
            <a:ext cx="8763000" cy="43088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n-US" altLang="en-US" sz="2200" b="1" dirty="0" smtClean="0">
                <a:solidFill>
                  <a:srgbClr val="AC0000"/>
                </a:solidFill>
                <a:latin typeface="Comic Sans MS" pitchFamily="66" charset="0"/>
              </a:rPr>
              <a:t>  </a:t>
            </a:r>
            <a:r>
              <a:rPr lang="en-US" sz="2200" b="1" dirty="0" smtClean="0">
                <a:solidFill>
                  <a:srgbClr val="AC0000"/>
                </a:solidFill>
                <a:latin typeface="Comic Sans MS" pitchFamily="66" charset="0"/>
              </a:rPr>
              <a:t>Pattern </a:t>
            </a:r>
            <a:r>
              <a:rPr lang="en-US" sz="2200" b="1" dirty="0">
                <a:solidFill>
                  <a:srgbClr val="AC0000"/>
                </a:solidFill>
                <a:latin typeface="Comic Sans MS" pitchFamily="66" charset="0"/>
              </a:rPr>
              <a:t>formation -</a:t>
            </a:r>
            <a:r>
              <a:rPr lang="en-US" sz="2200" b="1" dirty="0" smtClean="0">
                <a:solidFill>
                  <a:srgbClr val="AC0000"/>
                </a:solidFill>
                <a:latin typeface="Comic Sans MS" pitchFamily="66" charset="0"/>
              </a:rPr>
              <a:t> </a:t>
            </a:r>
            <a:r>
              <a:rPr lang="en-US" sz="2200" b="1" dirty="0">
                <a:solidFill>
                  <a:srgbClr val="AC0000"/>
                </a:solidFill>
                <a:latin typeface="Comic Sans MS" pitchFamily="66" charset="0"/>
              </a:rPr>
              <a:t>a </a:t>
            </a:r>
            <a:r>
              <a:rPr lang="en-US" sz="2200" b="1" dirty="0" smtClean="0">
                <a:solidFill>
                  <a:srgbClr val="AC0000"/>
                </a:solidFill>
                <a:latin typeface="Comic Sans MS" pitchFamily="66" charset="0"/>
              </a:rPr>
              <a:t>landscape-level ecosystem response</a:t>
            </a:r>
            <a:endParaRPr lang="en-US" altLang="en-US" sz="2200" b="1" dirty="0">
              <a:solidFill>
                <a:srgbClr val="AC0000"/>
              </a:solidFill>
              <a:latin typeface="Comic Sans MS" pitchFamily="66" charset="0"/>
            </a:endParaRPr>
          </a:p>
        </p:txBody>
      </p:sp>
      <p:grpSp>
        <p:nvGrpSpPr>
          <p:cNvPr id="4099" name="Group 3"/>
          <p:cNvGrpSpPr>
            <a:grpSpLocks/>
          </p:cNvGrpSpPr>
          <p:nvPr/>
        </p:nvGrpSpPr>
        <p:grpSpPr bwMode="auto">
          <a:xfrm>
            <a:off x="8720138" y="0"/>
            <a:ext cx="457200" cy="6858000"/>
            <a:chOff x="5493" y="0"/>
            <a:chExt cx="288" cy="4320"/>
          </a:xfrm>
        </p:grpSpPr>
        <p:sp>
          <p:nvSpPr>
            <p:cNvPr id="4123" name="Rectangle 4"/>
            <p:cNvSpPr>
              <a:spLocks noChangeArrowheads="1"/>
            </p:cNvSpPr>
            <p:nvPr/>
          </p:nvSpPr>
          <p:spPr bwMode="auto">
            <a:xfrm rot="5400000">
              <a:off x="3469" y="2038"/>
              <a:ext cx="4320" cy="243"/>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40000"/>
                </a:lnSpc>
                <a:spcBef>
                  <a:spcPct val="50000"/>
                </a:spcBef>
                <a:buFontTx/>
                <a:buNone/>
              </a:pPr>
              <a:endParaRPr lang="en-US" altLang="he-IL" sz="1200" b="1">
                <a:solidFill>
                  <a:schemeClr val="bg1"/>
                </a:solidFill>
                <a:latin typeface="Comic Sans MS" pitchFamily="66" charset="0"/>
              </a:endParaRPr>
            </a:p>
            <a:p>
              <a:pPr algn="ctr">
                <a:lnSpc>
                  <a:spcPct val="40000"/>
                </a:lnSpc>
                <a:spcBef>
                  <a:spcPct val="50000"/>
                </a:spcBef>
                <a:buFontTx/>
                <a:buNone/>
              </a:pPr>
              <a:r>
                <a:rPr lang="en-US" altLang="he-IL" sz="1600" b="1">
                  <a:solidFill>
                    <a:schemeClr val="bg1"/>
                  </a:solidFill>
                  <a:latin typeface="Comic Sans MS" pitchFamily="66" charset="0"/>
                </a:rPr>
                <a:t>     </a:t>
              </a:r>
              <a:r>
                <a:rPr lang="en-US" altLang="he-IL" sz="1600">
                  <a:solidFill>
                    <a:schemeClr val="bg1"/>
                  </a:solidFill>
                  <a:latin typeface="Comic Sans MS" pitchFamily="66" charset="0"/>
                </a:rPr>
                <a:t>Ben Gurion University,  Ehud Meron -  www.bgu.ac.il/~ehud</a:t>
              </a:r>
              <a:endParaRPr lang="en-US" altLang="en-US" sz="1600">
                <a:solidFill>
                  <a:schemeClr val="bg1"/>
                </a:solidFill>
                <a:latin typeface="Comic Sans MS" pitchFamily="66" charset="0"/>
              </a:endParaRPr>
            </a:p>
          </p:txBody>
        </p:sp>
        <p:pic>
          <p:nvPicPr>
            <p:cNvPr id="4124" name="Picture 5" descr="bgu_logo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 y="21"/>
              <a:ext cx="288"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609600" y="2656489"/>
            <a:ext cx="1752600" cy="707886"/>
          </a:xfrm>
          <a:prstGeom prst="rect">
            <a:avLst/>
          </a:prstGeom>
          <a:noFill/>
          <a:ln>
            <a:noFill/>
          </a:ln>
        </p:spPr>
        <p:txBody>
          <a:bodyPr wrap="square" rtlCol="0">
            <a:spAutoFit/>
          </a:bodyPr>
          <a:lstStyle/>
          <a:p>
            <a:pPr algn="ctr"/>
            <a:r>
              <a:rPr lang="en-US" dirty="0" smtClean="0"/>
              <a:t>Abiotic environment</a:t>
            </a:r>
            <a:endParaRPr lang="en-US" dirty="0"/>
          </a:p>
        </p:txBody>
      </p:sp>
      <p:sp>
        <p:nvSpPr>
          <p:cNvPr id="27" name="TextBox 26"/>
          <p:cNvSpPr txBox="1"/>
          <p:nvPr/>
        </p:nvSpPr>
        <p:spPr>
          <a:xfrm>
            <a:off x="6389225" y="2656489"/>
            <a:ext cx="1752600" cy="707886"/>
          </a:xfrm>
          <a:prstGeom prst="rect">
            <a:avLst/>
          </a:prstGeom>
          <a:noFill/>
          <a:ln>
            <a:noFill/>
          </a:ln>
        </p:spPr>
        <p:txBody>
          <a:bodyPr wrap="square" rtlCol="0">
            <a:spAutoFit/>
          </a:bodyPr>
          <a:lstStyle/>
          <a:p>
            <a:pPr algn="ctr"/>
            <a:r>
              <a:rPr lang="en-US" dirty="0" smtClean="0"/>
              <a:t>Ecosystem function</a:t>
            </a:r>
            <a:endParaRPr lang="en-US" dirty="0"/>
          </a:p>
        </p:txBody>
      </p:sp>
      <p:grpSp>
        <p:nvGrpSpPr>
          <p:cNvPr id="2" name="Group 1"/>
          <p:cNvGrpSpPr/>
          <p:nvPr/>
        </p:nvGrpSpPr>
        <p:grpSpPr>
          <a:xfrm>
            <a:off x="2696900" y="2327475"/>
            <a:ext cx="3399100" cy="1253925"/>
            <a:chOff x="2696900" y="2289760"/>
            <a:chExt cx="3399100" cy="1082397"/>
          </a:xfrm>
        </p:grpSpPr>
        <p:pic>
          <p:nvPicPr>
            <p:cNvPr id="3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2289760"/>
              <a:ext cx="2385381" cy="108239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nvGrpSpPr>
            <p:cNvPr id="20" name="Group 19"/>
            <p:cNvGrpSpPr/>
            <p:nvPr/>
          </p:nvGrpSpPr>
          <p:grpSpPr>
            <a:xfrm>
              <a:off x="2696900" y="2289760"/>
              <a:ext cx="3399100" cy="1075984"/>
              <a:chOff x="2703650" y="2670760"/>
              <a:chExt cx="3399100" cy="1075984"/>
            </a:xfrm>
          </p:grpSpPr>
          <p:sp>
            <p:nvSpPr>
              <p:cNvPr id="26" name="TextBox 25"/>
              <p:cNvSpPr txBox="1"/>
              <p:nvPr/>
            </p:nvSpPr>
            <p:spPr>
              <a:xfrm>
                <a:off x="3207151" y="2670760"/>
                <a:ext cx="2385380" cy="1075984"/>
              </a:xfrm>
              <a:prstGeom prst="rect">
                <a:avLst/>
              </a:prstGeom>
              <a:noFill/>
              <a:ln>
                <a:noFill/>
              </a:ln>
            </p:spPr>
            <p:txBody>
              <a:bodyPr wrap="square" rtlCol="0">
                <a:spAutoFit/>
              </a:bodyPr>
              <a:lstStyle/>
              <a:p>
                <a:pPr algn="ctr"/>
                <a:r>
                  <a:rPr lang="en-US" b="1" dirty="0" smtClean="0">
                    <a:solidFill>
                      <a:schemeClr val="bg1"/>
                    </a:solidFill>
                  </a:rPr>
                  <a:t>Organism level</a:t>
                </a:r>
              </a:p>
              <a:p>
                <a:pPr algn="ctr"/>
                <a:endParaRPr lang="en-US" b="1" dirty="0" smtClean="0">
                  <a:solidFill>
                    <a:schemeClr val="bg1"/>
                  </a:solidFill>
                </a:endParaRPr>
              </a:p>
              <a:p>
                <a:pPr algn="ctr">
                  <a:spcBef>
                    <a:spcPts val="600"/>
                  </a:spcBef>
                </a:pPr>
                <a:r>
                  <a:rPr lang="en-US" b="1" dirty="0" smtClean="0"/>
                  <a:t>Phenotype change</a:t>
                </a:r>
                <a:endParaRPr lang="en-US" b="1" dirty="0"/>
              </a:p>
            </p:txBody>
          </p:sp>
          <p:cxnSp>
            <p:nvCxnSpPr>
              <p:cNvPr id="19" name="Straight Arrow Connector 18"/>
              <p:cNvCxnSpPr/>
              <p:nvPr/>
            </p:nvCxnSpPr>
            <p:spPr bwMode="auto">
              <a:xfrm>
                <a:off x="2703650" y="3200400"/>
                <a:ext cx="381000" cy="0"/>
              </a:xfrm>
              <a:prstGeom prst="straightConnector1">
                <a:avLst/>
              </a:prstGeom>
              <a:noFill/>
              <a:ln w="19050"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a:off x="5721750" y="3200400"/>
                <a:ext cx="381000" cy="0"/>
              </a:xfrm>
              <a:prstGeom prst="straightConnector1">
                <a:avLst/>
              </a:prstGeom>
              <a:noFill/>
              <a:ln w="19050" cap="flat" cmpd="sng" algn="ctr">
                <a:solidFill>
                  <a:schemeClr val="tx1"/>
                </a:solidFill>
                <a:prstDash val="solid"/>
                <a:round/>
                <a:headEnd type="none" w="med" len="med"/>
                <a:tailEnd type="arrow"/>
              </a:ln>
              <a:effectLst/>
            </p:spPr>
          </p:cxnSp>
        </p:grpSp>
      </p:grpSp>
      <p:grpSp>
        <p:nvGrpSpPr>
          <p:cNvPr id="3" name="Group 2"/>
          <p:cNvGrpSpPr/>
          <p:nvPr/>
        </p:nvGrpSpPr>
        <p:grpSpPr>
          <a:xfrm>
            <a:off x="1447800" y="914400"/>
            <a:ext cx="5824540" cy="2133600"/>
            <a:chOff x="1447800" y="838200"/>
            <a:chExt cx="5824540" cy="2133600"/>
          </a:xfrm>
        </p:grpSpPr>
        <p:pic>
          <p:nvPicPr>
            <p:cNvPr id="3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881" t="3004" r="469" b="2259"/>
            <a:stretch/>
          </p:blipFill>
          <p:spPr bwMode="auto">
            <a:xfrm>
              <a:off x="3200400" y="838200"/>
              <a:ext cx="2385381" cy="1295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nvGrpSpPr>
            <p:cNvPr id="42" name="Group 41"/>
            <p:cNvGrpSpPr/>
            <p:nvPr/>
          </p:nvGrpSpPr>
          <p:grpSpPr>
            <a:xfrm>
              <a:off x="1447800" y="838200"/>
              <a:ext cx="5824540" cy="2133600"/>
              <a:chOff x="1447800" y="1131425"/>
              <a:chExt cx="5824540" cy="2133600"/>
            </a:xfrm>
          </p:grpSpPr>
          <p:sp>
            <p:nvSpPr>
              <p:cNvPr id="29" name="TextBox 28"/>
              <p:cNvSpPr txBox="1"/>
              <p:nvPr/>
            </p:nvSpPr>
            <p:spPr>
              <a:xfrm>
                <a:off x="3276600" y="1131425"/>
                <a:ext cx="2175075" cy="1323439"/>
              </a:xfrm>
              <a:prstGeom prst="rect">
                <a:avLst/>
              </a:prstGeom>
              <a:noFill/>
              <a:ln>
                <a:noFill/>
              </a:ln>
            </p:spPr>
            <p:txBody>
              <a:bodyPr wrap="square" rtlCol="0">
                <a:spAutoFit/>
              </a:bodyPr>
              <a:lstStyle/>
              <a:p>
                <a:pPr algn="ctr"/>
                <a:r>
                  <a:rPr lang="en-US" b="1" dirty="0" smtClean="0">
                    <a:solidFill>
                      <a:schemeClr val="bg1"/>
                    </a:solidFill>
                  </a:rPr>
                  <a:t>Community level</a:t>
                </a:r>
              </a:p>
              <a:p>
                <a:pPr algn="ctr">
                  <a:spcBef>
                    <a:spcPts val="2400"/>
                  </a:spcBef>
                </a:pPr>
                <a:r>
                  <a:rPr lang="en-US" b="1" dirty="0" smtClean="0">
                    <a:solidFill>
                      <a:srgbClr val="1C150E"/>
                    </a:solidFill>
                  </a:rPr>
                  <a:t>Biodiversity change</a:t>
                </a:r>
                <a:endParaRPr lang="en-US" b="1" dirty="0">
                  <a:solidFill>
                    <a:srgbClr val="1C150E"/>
                  </a:solidFill>
                </a:endParaRPr>
              </a:p>
            </p:txBody>
          </p:sp>
          <p:sp>
            <p:nvSpPr>
              <p:cNvPr id="41" name="Arc 40"/>
              <p:cNvSpPr/>
              <p:nvPr/>
            </p:nvSpPr>
            <p:spPr bwMode="auto">
              <a:xfrm>
                <a:off x="4399827" y="1664825"/>
                <a:ext cx="2872513" cy="1600200"/>
              </a:xfrm>
              <a:prstGeom prst="arc">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49" name="Arc 48"/>
              <p:cNvSpPr/>
              <p:nvPr/>
            </p:nvSpPr>
            <p:spPr bwMode="auto">
              <a:xfrm flipH="1">
                <a:off x="1447800" y="1661932"/>
                <a:ext cx="2872513" cy="1600200"/>
              </a:xfrm>
              <a:prstGeom prst="arc">
                <a:avLst/>
              </a:prstGeom>
              <a:noFill/>
              <a:ln w="19050" cap="flat" cmpd="sng" algn="ctr">
                <a:solidFill>
                  <a:schemeClr val="tx1"/>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grpSp>
      <p:grpSp>
        <p:nvGrpSpPr>
          <p:cNvPr id="4" name="Group 3"/>
          <p:cNvGrpSpPr/>
          <p:nvPr/>
        </p:nvGrpSpPr>
        <p:grpSpPr>
          <a:xfrm>
            <a:off x="1447800" y="2895600"/>
            <a:ext cx="5832738" cy="2133600"/>
            <a:chOff x="1447800" y="2779285"/>
            <a:chExt cx="5832738" cy="2133600"/>
          </a:xfrm>
        </p:grpSpPr>
        <p:pic>
          <p:nvPicPr>
            <p:cNvPr id="3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311"/>
            <a:stretch/>
          </p:blipFill>
          <p:spPr bwMode="auto">
            <a:xfrm>
              <a:off x="3200400" y="3604768"/>
              <a:ext cx="2385381" cy="130811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nvGrpSpPr>
            <p:cNvPr id="43" name="Group 42"/>
            <p:cNvGrpSpPr/>
            <p:nvPr/>
          </p:nvGrpSpPr>
          <p:grpSpPr>
            <a:xfrm>
              <a:off x="1447800" y="2779285"/>
              <a:ext cx="5832738" cy="1600200"/>
              <a:chOff x="1447800" y="3072510"/>
              <a:chExt cx="5832738" cy="1600200"/>
            </a:xfrm>
          </p:grpSpPr>
          <p:sp>
            <p:nvSpPr>
              <p:cNvPr id="32" name="TextBox 31"/>
              <p:cNvSpPr txBox="1"/>
              <p:nvPr/>
            </p:nvSpPr>
            <p:spPr>
              <a:xfrm>
                <a:off x="3090893" y="3921143"/>
                <a:ext cx="2635682" cy="746358"/>
              </a:xfrm>
              <a:prstGeom prst="rect">
                <a:avLst/>
              </a:prstGeom>
              <a:noFill/>
              <a:ln>
                <a:noFill/>
              </a:ln>
            </p:spPr>
            <p:txBody>
              <a:bodyPr wrap="square" rtlCol="0">
                <a:spAutoFit/>
              </a:bodyPr>
              <a:lstStyle/>
              <a:p>
                <a:pPr algn="ctr">
                  <a:spcBef>
                    <a:spcPts val="0"/>
                  </a:spcBef>
                  <a:spcAft>
                    <a:spcPts val="300"/>
                  </a:spcAft>
                </a:pPr>
                <a:r>
                  <a:rPr lang="en-US" b="1" dirty="0" smtClean="0">
                    <a:solidFill>
                      <a:schemeClr val="bg1"/>
                    </a:solidFill>
                  </a:rPr>
                  <a:t>Landscape level</a:t>
                </a:r>
              </a:p>
              <a:p>
                <a:pPr algn="ctr">
                  <a:spcBef>
                    <a:spcPts val="0"/>
                  </a:spcBef>
                </a:pPr>
                <a:r>
                  <a:rPr lang="en-US" b="1" dirty="0" smtClean="0">
                    <a:solidFill>
                      <a:srgbClr val="1C150E"/>
                    </a:solidFill>
                  </a:rPr>
                  <a:t>Pattern formation</a:t>
                </a:r>
                <a:endParaRPr lang="en-US" b="1" dirty="0">
                  <a:solidFill>
                    <a:srgbClr val="1C150E"/>
                  </a:solidFill>
                </a:endParaRPr>
              </a:p>
            </p:txBody>
          </p:sp>
          <p:sp>
            <p:nvSpPr>
              <p:cNvPr id="50" name="Arc 49"/>
              <p:cNvSpPr/>
              <p:nvPr/>
            </p:nvSpPr>
            <p:spPr bwMode="auto">
              <a:xfrm flipH="1" flipV="1">
                <a:off x="1447800" y="3072510"/>
                <a:ext cx="2872513" cy="1600200"/>
              </a:xfrm>
              <a:prstGeom prst="arc">
                <a:avLst/>
              </a:prstGeom>
              <a:noFill/>
              <a:ln w="19050" cap="flat" cmpd="sng" algn="ctr">
                <a:solidFill>
                  <a:schemeClr val="tx1"/>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51" name="Arc 50"/>
              <p:cNvSpPr/>
              <p:nvPr/>
            </p:nvSpPr>
            <p:spPr bwMode="auto">
              <a:xfrm flipV="1">
                <a:off x="4408025" y="3072510"/>
                <a:ext cx="2872513" cy="1600200"/>
              </a:xfrm>
              <a:prstGeom prst="arc">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grpSp>
      <p:sp>
        <p:nvSpPr>
          <p:cNvPr id="6" name="Rectangle 5"/>
          <p:cNvSpPr/>
          <p:nvPr/>
        </p:nvSpPr>
        <p:spPr bwMode="auto">
          <a:xfrm>
            <a:off x="381000" y="2449975"/>
            <a:ext cx="2133600" cy="104705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34" name="Rectangle 33"/>
          <p:cNvSpPr/>
          <p:nvPr/>
        </p:nvSpPr>
        <p:spPr bwMode="auto">
          <a:xfrm>
            <a:off x="6248400" y="2438400"/>
            <a:ext cx="2133600" cy="104705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7" name="TextBox 6"/>
          <p:cNvSpPr txBox="1"/>
          <p:nvPr/>
        </p:nvSpPr>
        <p:spPr>
          <a:xfrm>
            <a:off x="381000" y="5334000"/>
            <a:ext cx="8339138" cy="1323439"/>
          </a:xfrm>
          <a:prstGeom prst="rect">
            <a:avLst/>
          </a:prstGeom>
          <a:noFill/>
        </p:spPr>
        <p:txBody>
          <a:bodyPr wrap="square" rtlCol="0">
            <a:spAutoFit/>
          </a:bodyPr>
          <a:lstStyle/>
          <a:p>
            <a:r>
              <a:rPr lang="en-US" dirty="0" smtClean="0"/>
              <a:t>We discussed two general mechanisms of pattern formation: non-uniform instability and uniform instability leading to multi-stability. </a:t>
            </a:r>
            <a:r>
              <a:rPr lang="en-US" dirty="0" smtClean="0">
                <a:solidFill>
                  <a:srgbClr val="0000FF"/>
                </a:solidFill>
              </a:rPr>
              <a:t>Which of these mechanisms applies to vegetation pattern formation and what are the positive feedbacks involved? </a:t>
            </a:r>
            <a:endParaRPr lang="en-US" dirty="0">
              <a:solidFill>
                <a:srgbClr val="0000FF"/>
              </a:solidFill>
            </a:endParaRPr>
          </a:p>
        </p:txBody>
      </p:sp>
    </p:spTree>
    <p:extLst>
      <p:ext uri="{BB962C8B-B14F-4D97-AF65-F5344CB8AC3E}">
        <p14:creationId xmlns:p14="http://schemas.microsoft.com/office/powerpoint/2010/main" val="74449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5" name="Group 2"/>
          <p:cNvGrpSpPr>
            <a:grpSpLocks/>
          </p:cNvGrpSpPr>
          <p:nvPr/>
        </p:nvGrpSpPr>
        <p:grpSpPr bwMode="auto">
          <a:xfrm>
            <a:off x="8720138" y="0"/>
            <a:ext cx="457200" cy="6858000"/>
            <a:chOff x="5493" y="0"/>
            <a:chExt cx="288" cy="4320"/>
          </a:xfrm>
        </p:grpSpPr>
        <p:sp>
          <p:nvSpPr>
            <p:cNvPr id="3118"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dirty="0">
                <a:solidFill>
                  <a:schemeClr val="bg1"/>
                </a:solidFill>
              </a:endParaRPr>
            </a:p>
            <a:p>
              <a:pPr algn="ctr">
                <a:lnSpc>
                  <a:spcPct val="40000"/>
                </a:lnSpc>
              </a:pPr>
              <a:r>
                <a:rPr lang="en-US" altLang="he-IL" sz="1600" b="1" dirty="0">
                  <a:solidFill>
                    <a:schemeClr val="bg1"/>
                  </a:solidFill>
                </a:rPr>
                <a:t>     </a:t>
              </a:r>
              <a:r>
                <a:rPr lang="en-US" altLang="he-IL" sz="1600" dirty="0">
                  <a:solidFill>
                    <a:schemeClr val="bg1"/>
                  </a:solidFill>
                </a:rPr>
                <a:t>Ben </a:t>
              </a:r>
              <a:r>
                <a:rPr lang="en-US" altLang="he-IL" sz="1600" dirty="0" err="1">
                  <a:solidFill>
                    <a:schemeClr val="bg1"/>
                  </a:solidFill>
                </a:rPr>
                <a:t>Gurion</a:t>
              </a:r>
              <a:r>
                <a:rPr lang="en-US" altLang="he-IL" sz="1600" dirty="0">
                  <a:solidFill>
                    <a:schemeClr val="bg1"/>
                  </a:solidFill>
                </a:rPr>
                <a:t> University,  Ehud Meron -  www.bgu.ac.il/~ehud</a:t>
              </a:r>
              <a:endParaRPr lang="en-US" altLang="en-US" sz="1600" dirty="0">
                <a:solidFill>
                  <a:schemeClr val="bg1"/>
                </a:solidFill>
              </a:endParaRPr>
            </a:p>
          </p:txBody>
        </p:sp>
        <p:pic>
          <p:nvPicPr>
            <p:cNvPr id="3119" name="Picture 4"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sp>
        <p:nvSpPr>
          <p:cNvPr id="3076" name="Text Box 5"/>
          <p:cNvSpPr txBox="1">
            <a:spLocks noChangeArrowheads="1"/>
          </p:cNvSpPr>
          <p:nvPr/>
        </p:nvSpPr>
        <p:spPr bwMode="auto">
          <a:xfrm>
            <a:off x="-2315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Pattern formation – a missing link in studies of regime shifts</a:t>
            </a:r>
          </a:p>
        </p:txBody>
      </p:sp>
      <p:sp>
        <p:nvSpPr>
          <p:cNvPr id="3077" name="Rectangle 21"/>
          <p:cNvSpPr>
            <a:spLocks noChangeArrowheads="1"/>
          </p:cNvSpPr>
          <p:nvPr/>
        </p:nvSpPr>
        <p:spPr bwMode="auto">
          <a:xfrm>
            <a:off x="228600" y="1339850"/>
            <a:ext cx="5029200" cy="1708150"/>
          </a:xfrm>
          <a:prstGeom prst="rect">
            <a:avLst/>
          </a:prstGeom>
          <a:noFill/>
          <a:ln w="9525" algn="ctr">
            <a:noFill/>
            <a:miter lim="800000"/>
            <a:headEnd/>
            <a:tailEnd/>
          </a:ln>
        </p:spPr>
        <p:txBody>
          <a:bodyPr>
            <a:spAutoFit/>
          </a:bodyPr>
          <a:lstStyle/>
          <a:p>
            <a:pPr marL="457200" indent="-457200">
              <a:spcBef>
                <a:spcPts val="600"/>
              </a:spcBef>
            </a:pPr>
            <a:r>
              <a:rPr lang="en-US" altLang="he-IL" dirty="0">
                <a:solidFill>
                  <a:srgbClr val="C00000"/>
                </a:solidFill>
              </a:rPr>
              <a:t>Disturbances are likely to be local:</a:t>
            </a:r>
          </a:p>
          <a:p>
            <a:pPr marL="457200" indent="-457200">
              <a:spcBef>
                <a:spcPts val="600"/>
              </a:spcBef>
            </a:pPr>
            <a:r>
              <a:rPr lang="en-US" altLang="he-IL" dirty="0">
                <a:sym typeface="Symbol" pitchFamily="18" charset="2"/>
              </a:rPr>
              <a:t>rather than shifting the whole system</a:t>
            </a:r>
          </a:p>
          <a:p>
            <a:pPr marL="457200" indent="-457200">
              <a:spcBef>
                <a:spcPct val="0"/>
              </a:spcBef>
            </a:pPr>
            <a:r>
              <a:rPr lang="en-US" altLang="he-IL" dirty="0">
                <a:sym typeface="Symbol" pitchFamily="18" charset="2"/>
              </a:rPr>
              <a:t>to the alternative stable state, the </a:t>
            </a:r>
          </a:p>
          <a:p>
            <a:pPr marL="457200" indent="-457200">
              <a:spcBef>
                <a:spcPct val="0"/>
              </a:spcBef>
            </a:pPr>
            <a:r>
              <a:rPr lang="en-US" altLang="he-IL" dirty="0">
                <a:sym typeface="Symbol" pitchFamily="18" charset="2"/>
              </a:rPr>
              <a:t>disturbances can create local domains </a:t>
            </a:r>
          </a:p>
          <a:p>
            <a:pPr marL="457200" indent="-457200">
              <a:spcBef>
                <a:spcPct val="0"/>
              </a:spcBef>
            </a:pPr>
            <a:r>
              <a:rPr lang="en-US" altLang="he-IL" dirty="0">
                <a:sym typeface="Symbol" pitchFamily="18" charset="2"/>
              </a:rPr>
              <a:t>of the alternative state</a:t>
            </a:r>
            <a:r>
              <a:rPr lang="en-US" altLang="he-IL" dirty="0"/>
              <a:t>.</a:t>
            </a:r>
          </a:p>
        </p:txBody>
      </p:sp>
      <p:sp>
        <p:nvSpPr>
          <p:cNvPr id="3078" name="Rectangle 25"/>
          <p:cNvSpPr>
            <a:spLocks noChangeArrowheads="1"/>
          </p:cNvSpPr>
          <p:nvPr/>
        </p:nvSpPr>
        <p:spPr bwMode="auto">
          <a:xfrm>
            <a:off x="209549" y="609600"/>
            <a:ext cx="5127141" cy="707886"/>
          </a:xfrm>
          <a:prstGeom prst="rect">
            <a:avLst/>
          </a:prstGeom>
          <a:noFill/>
          <a:ln w="9525">
            <a:noFill/>
            <a:miter lim="800000"/>
            <a:headEnd/>
            <a:tailEnd/>
          </a:ln>
        </p:spPr>
        <p:txBody>
          <a:bodyPr wrap="square">
            <a:spAutoFit/>
          </a:bodyPr>
          <a:lstStyle/>
          <a:p>
            <a:pPr marL="457200" indent="-457200">
              <a:spcBef>
                <a:spcPct val="0"/>
              </a:spcBef>
            </a:pPr>
            <a:r>
              <a:rPr lang="en-US" altLang="he-IL" dirty="0" smtClean="0"/>
              <a:t>The common view does </a:t>
            </a:r>
            <a:r>
              <a:rPr lang="en-US" altLang="he-IL" dirty="0"/>
              <a:t>not </a:t>
            </a:r>
            <a:r>
              <a:rPr lang="en-US" altLang="he-IL" dirty="0" smtClean="0"/>
              <a:t>capture</a:t>
            </a:r>
          </a:p>
          <a:p>
            <a:pPr marL="457200" indent="-457200">
              <a:spcBef>
                <a:spcPct val="0"/>
              </a:spcBef>
            </a:pPr>
            <a:r>
              <a:rPr lang="en-US" altLang="he-IL" dirty="0" smtClean="0"/>
              <a:t>two spatial </a:t>
            </a:r>
            <a:r>
              <a:rPr lang="en-US" altLang="he-IL" dirty="0"/>
              <a:t>aspects:</a:t>
            </a:r>
          </a:p>
        </p:txBody>
      </p:sp>
      <p:grpSp>
        <p:nvGrpSpPr>
          <p:cNvPr id="4" name="Group 32"/>
          <p:cNvGrpSpPr>
            <a:grpSpLocks/>
          </p:cNvGrpSpPr>
          <p:nvPr/>
        </p:nvGrpSpPr>
        <p:grpSpPr bwMode="auto">
          <a:xfrm>
            <a:off x="304800" y="3276600"/>
            <a:ext cx="8124825" cy="3352800"/>
            <a:chOff x="381001" y="2838450"/>
            <a:chExt cx="8312502" cy="3714750"/>
          </a:xfrm>
        </p:grpSpPr>
        <p:grpSp>
          <p:nvGrpSpPr>
            <p:cNvPr id="3106" name="Group 28"/>
            <p:cNvGrpSpPr>
              <a:grpSpLocks/>
            </p:cNvGrpSpPr>
            <p:nvPr/>
          </p:nvGrpSpPr>
          <p:grpSpPr bwMode="auto">
            <a:xfrm>
              <a:off x="381001" y="2838450"/>
              <a:ext cx="8312502" cy="3714750"/>
              <a:chOff x="381001" y="2838450"/>
              <a:chExt cx="8312502" cy="3714750"/>
            </a:xfrm>
          </p:grpSpPr>
          <p:grpSp>
            <p:nvGrpSpPr>
              <p:cNvPr id="3109" name="Group 31"/>
              <p:cNvGrpSpPr>
                <a:grpSpLocks/>
              </p:cNvGrpSpPr>
              <p:nvPr/>
            </p:nvGrpSpPr>
            <p:grpSpPr bwMode="auto">
              <a:xfrm>
                <a:off x="381001" y="2838450"/>
                <a:ext cx="8312502" cy="3714750"/>
                <a:chOff x="381001" y="2838449"/>
                <a:chExt cx="8312502" cy="3714751"/>
              </a:xfrm>
            </p:grpSpPr>
            <p:pic>
              <p:nvPicPr>
                <p:cNvPr id="3114" name="Picture 4" descr="http://www.cserc.org/main/issues/forests/BlueCreek.jpg"/>
                <p:cNvPicPr>
                  <a:picLocks noChangeAspect="1" noChangeArrowheads="1"/>
                </p:cNvPicPr>
                <p:nvPr/>
              </p:nvPicPr>
              <p:blipFill>
                <a:blip r:embed="rId5" cstate="print"/>
                <a:srcRect/>
                <a:stretch>
                  <a:fillRect/>
                </a:stretch>
              </p:blipFill>
              <p:spPr bwMode="auto">
                <a:xfrm>
                  <a:off x="381001" y="2838449"/>
                  <a:ext cx="5691607" cy="3714751"/>
                </a:xfrm>
                <a:prstGeom prst="rect">
                  <a:avLst/>
                </a:prstGeom>
                <a:noFill/>
                <a:ln w="9525">
                  <a:noFill/>
                  <a:miter lim="800000"/>
                  <a:headEnd/>
                  <a:tailEnd/>
                </a:ln>
              </p:spPr>
            </p:pic>
            <p:sp>
              <p:nvSpPr>
                <p:cNvPr id="3115" name="Rectangle 28"/>
                <p:cNvSpPr>
                  <a:spLocks noChangeArrowheads="1"/>
                </p:cNvSpPr>
                <p:nvPr/>
              </p:nvSpPr>
              <p:spPr bwMode="auto">
                <a:xfrm>
                  <a:off x="6576510" y="5788223"/>
                  <a:ext cx="2093842" cy="307777"/>
                </a:xfrm>
                <a:prstGeom prst="rect">
                  <a:avLst/>
                </a:prstGeom>
                <a:noFill/>
                <a:ln w="9525">
                  <a:noFill/>
                  <a:miter lim="800000"/>
                  <a:headEnd/>
                  <a:tailEnd/>
                </a:ln>
              </p:spPr>
              <p:txBody>
                <a:bodyPr wrap="none">
                  <a:spAutoFit/>
                </a:bodyPr>
                <a:lstStyle/>
                <a:p>
                  <a:r>
                    <a:rPr lang="en-US" sz="1400"/>
                    <a:t>Montana-Idaho border</a:t>
                  </a:r>
                </a:p>
              </p:txBody>
            </p:sp>
            <p:sp>
              <p:nvSpPr>
                <p:cNvPr id="3116" name="Rectangle 29"/>
                <p:cNvSpPr>
                  <a:spLocks noChangeArrowheads="1"/>
                </p:cNvSpPr>
                <p:nvPr/>
              </p:nvSpPr>
              <p:spPr bwMode="auto">
                <a:xfrm>
                  <a:off x="6559904" y="5344180"/>
                  <a:ext cx="2133599" cy="523219"/>
                </a:xfrm>
                <a:prstGeom prst="rect">
                  <a:avLst/>
                </a:prstGeom>
                <a:noFill/>
                <a:ln w="9525">
                  <a:noFill/>
                  <a:miter lim="800000"/>
                  <a:headEnd/>
                  <a:tailEnd/>
                </a:ln>
              </p:spPr>
              <p:txBody>
                <a:bodyPr>
                  <a:spAutoFit/>
                </a:bodyPr>
                <a:lstStyle/>
                <a:p>
                  <a:r>
                    <a:rPr lang="en-US" sz="1400"/>
                    <a:t>Clear cutting in Blue Creek Watershed near</a:t>
                  </a:r>
                </a:p>
              </p:txBody>
            </p:sp>
            <p:sp>
              <p:nvSpPr>
                <p:cNvPr id="3117" name="Rectangle 30"/>
                <p:cNvSpPr>
                  <a:spLocks noChangeArrowheads="1"/>
                </p:cNvSpPr>
                <p:nvPr/>
              </p:nvSpPr>
              <p:spPr bwMode="auto">
                <a:xfrm>
                  <a:off x="6594629" y="6091535"/>
                  <a:ext cx="1905000" cy="461665"/>
                </a:xfrm>
                <a:prstGeom prst="rect">
                  <a:avLst/>
                </a:prstGeom>
                <a:noFill/>
                <a:ln w="9525">
                  <a:noFill/>
                  <a:miter lim="800000"/>
                  <a:headEnd/>
                  <a:tailEnd/>
                </a:ln>
              </p:spPr>
              <p:txBody>
                <a:bodyPr>
                  <a:spAutoFit/>
                </a:bodyPr>
                <a:lstStyle/>
                <a:p>
                  <a:r>
                    <a:rPr lang="en-US" sz="1200"/>
                    <a:t>Photo courtesy of Bruse Castle - EPFW</a:t>
                  </a:r>
                </a:p>
              </p:txBody>
            </p:sp>
          </p:grpSp>
          <p:grpSp>
            <p:nvGrpSpPr>
              <p:cNvPr id="3110" name="Group 27"/>
              <p:cNvGrpSpPr>
                <a:grpSpLocks/>
              </p:cNvGrpSpPr>
              <p:nvPr/>
            </p:nvGrpSpPr>
            <p:grpSpPr bwMode="auto">
              <a:xfrm>
                <a:off x="6384477" y="3176155"/>
                <a:ext cx="2092325" cy="1772949"/>
                <a:chOff x="6578152" y="3176155"/>
                <a:chExt cx="2092325" cy="1772949"/>
              </a:xfrm>
            </p:grpSpPr>
            <p:pic>
              <p:nvPicPr>
                <p:cNvPr id="3111" name="Picture 3"/>
                <p:cNvPicPr>
                  <a:picLocks noChangeAspect="1" noChangeArrowheads="1"/>
                </p:cNvPicPr>
                <p:nvPr/>
              </p:nvPicPr>
              <p:blipFill>
                <a:blip r:embed="rId6" cstate="print"/>
                <a:srcRect l="16997" t="10532" r="29887" b="25436"/>
                <a:stretch>
                  <a:fillRect/>
                </a:stretch>
              </p:blipFill>
              <p:spPr bwMode="auto">
                <a:xfrm>
                  <a:off x="6765477" y="3505200"/>
                  <a:ext cx="1905000" cy="1143000"/>
                </a:xfrm>
                <a:prstGeom prst="rect">
                  <a:avLst/>
                </a:prstGeom>
                <a:noFill/>
                <a:ln w="9525" algn="ctr">
                  <a:noFill/>
                  <a:miter lim="800000"/>
                  <a:headEnd/>
                  <a:tailEnd/>
                </a:ln>
              </p:spPr>
            </p:pic>
            <p:sp>
              <p:nvSpPr>
                <p:cNvPr id="3112" name="Text Box 18"/>
                <p:cNvSpPr txBox="1">
                  <a:spLocks noChangeArrowheads="1"/>
                </p:cNvSpPr>
                <p:nvPr/>
              </p:nvSpPr>
              <p:spPr bwMode="auto">
                <a:xfrm>
                  <a:off x="6578152" y="3176155"/>
                  <a:ext cx="1078752" cy="306902"/>
                </a:xfrm>
                <a:prstGeom prst="rect">
                  <a:avLst/>
                </a:prstGeom>
                <a:noFill/>
                <a:ln w="9525">
                  <a:noFill/>
                  <a:miter lim="800000"/>
                  <a:headEnd/>
                  <a:tailEnd/>
                </a:ln>
              </p:spPr>
              <p:txBody>
                <a:bodyPr>
                  <a:spAutoFit/>
                </a:bodyPr>
                <a:lstStyle/>
                <a:p>
                  <a:pPr algn="ctr"/>
                  <a:r>
                    <a:rPr lang="en-US" sz="1200">
                      <a:solidFill>
                        <a:srgbClr val="0000FF"/>
                      </a:solidFill>
                    </a:rPr>
                    <a:t>productive </a:t>
                  </a:r>
                </a:p>
              </p:txBody>
            </p:sp>
            <p:sp>
              <p:nvSpPr>
                <p:cNvPr id="3113" name="Text Box 18"/>
                <p:cNvSpPr txBox="1">
                  <a:spLocks noChangeArrowheads="1"/>
                </p:cNvSpPr>
                <p:nvPr/>
              </p:nvSpPr>
              <p:spPr bwMode="auto">
                <a:xfrm>
                  <a:off x="7199527" y="4672879"/>
                  <a:ext cx="1219200" cy="276225"/>
                </a:xfrm>
                <a:prstGeom prst="rect">
                  <a:avLst/>
                </a:prstGeom>
                <a:noFill/>
                <a:ln w="9525">
                  <a:noFill/>
                  <a:miter lim="800000"/>
                  <a:headEnd/>
                  <a:tailEnd/>
                </a:ln>
              </p:spPr>
              <p:txBody>
                <a:bodyPr>
                  <a:spAutoFit/>
                </a:bodyPr>
                <a:lstStyle/>
                <a:p>
                  <a:pPr algn="ctr"/>
                  <a:r>
                    <a:rPr lang="en-US" sz="1200">
                      <a:solidFill>
                        <a:srgbClr val="0000FF"/>
                      </a:solidFill>
                    </a:rPr>
                    <a:t>unproductive </a:t>
                  </a:r>
                </a:p>
              </p:txBody>
            </p:sp>
          </p:grpSp>
        </p:grpSp>
        <p:cxnSp>
          <p:nvCxnSpPr>
            <p:cNvPr id="3107" name="Straight Arrow Connector 30"/>
            <p:cNvCxnSpPr>
              <a:cxnSpLocks noChangeShapeType="1"/>
            </p:cNvCxnSpPr>
            <p:nvPr/>
          </p:nvCxnSpPr>
          <p:spPr bwMode="auto">
            <a:xfrm>
              <a:off x="6881905" y="5185930"/>
              <a:ext cx="1066800" cy="1588"/>
            </a:xfrm>
            <a:prstGeom prst="straightConnector1">
              <a:avLst/>
            </a:prstGeom>
            <a:noFill/>
            <a:ln w="9525" algn="ctr">
              <a:solidFill>
                <a:schemeClr val="tx1"/>
              </a:solidFill>
              <a:round/>
              <a:headEnd/>
              <a:tailEnd type="arrow" w="med" len="med"/>
            </a:ln>
          </p:spPr>
        </p:cxnSp>
        <p:sp>
          <p:nvSpPr>
            <p:cNvPr id="3108" name="TextBox 31"/>
            <p:cNvSpPr txBox="1">
              <a:spLocks noChangeArrowheads="1"/>
            </p:cNvSpPr>
            <p:nvPr/>
          </p:nvSpPr>
          <p:spPr bwMode="auto">
            <a:xfrm>
              <a:off x="7836950" y="5033530"/>
              <a:ext cx="838200" cy="307776"/>
            </a:xfrm>
            <a:prstGeom prst="rect">
              <a:avLst/>
            </a:prstGeom>
            <a:noFill/>
            <a:ln w="9525">
              <a:noFill/>
              <a:miter lim="800000"/>
              <a:headEnd/>
              <a:tailEnd/>
            </a:ln>
          </p:spPr>
          <p:txBody>
            <a:bodyPr>
              <a:spAutoFit/>
            </a:bodyPr>
            <a:lstStyle/>
            <a:p>
              <a:pPr algn="ctr"/>
              <a:r>
                <a:rPr lang="en-US" sz="1400"/>
                <a:t>space</a:t>
              </a:r>
            </a:p>
          </p:txBody>
        </p:sp>
      </p:grpSp>
      <p:grpSp>
        <p:nvGrpSpPr>
          <p:cNvPr id="3080" name="Group 43"/>
          <p:cNvGrpSpPr>
            <a:grpSpLocks/>
          </p:cNvGrpSpPr>
          <p:nvPr/>
        </p:nvGrpSpPr>
        <p:grpSpPr bwMode="auto">
          <a:xfrm>
            <a:off x="4876800" y="609600"/>
            <a:ext cx="3783013" cy="2732088"/>
            <a:chOff x="4267201" y="1828800"/>
            <a:chExt cx="4387657" cy="3186787"/>
          </a:xfrm>
        </p:grpSpPr>
        <p:grpSp>
          <p:nvGrpSpPr>
            <p:cNvPr id="3092" name="Group 75"/>
            <p:cNvGrpSpPr>
              <a:grpSpLocks/>
            </p:cNvGrpSpPr>
            <p:nvPr/>
          </p:nvGrpSpPr>
          <p:grpSpPr bwMode="auto">
            <a:xfrm>
              <a:off x="4580140" y="1828800"/>
              <a:ext cx="4074718" cy="3186787"/>
              <a:chOff x="4580141" y="609600"/>
              <a:chExt cx="4074717" cy="3186787"/>
            </a:xfrm>
          </p:grpSpPr>
          <p:grpSp>
            <p:nvGrpSpPr>
              <p:cNvPr id="3095" name="Group 39"/>
              <p:cNvGrpSpPr>
                <a:grpSpLocks/>
              </p:cNvGrpSpPr>
              <p:nvPr/>
            </p:nvGrpSpPr>
            <p:grpSpPr bwMode="auto">
              <a:xfrm>
                <a:off x="4580141" y="609600"/>
                <a:ext cx="4030457" cy="3124200"/>
                <a:chOff x="3895725" y="609600"/>
                <a:chExt cx="4714875" cy="3486150"/>
              </a:xfrm>
            </p:grpSpPr>
            <p:pic>
              <p:nvPicPr>
                <p:cNvPr id="3102" name="Picture 2"/>
                <p:cNvPicPr>
                  <a:picLocks noChangeAspect="1" noChangeArrowheads="1"/>
                </p:cNvPicPr>
                <p:nvPr/>
              </p:nvPicPr>
              <p:blipFill>
                <a:blip r:embed="rId7" cstate="print"/>
                <a:srcRect/>
                <a:stretch>
                  <a:fillRect/>
                </a:stretch>
              </p:blipFill>
              <p:spPr bwMode="auto">
                <a:xfrm>
                  <a:off x="3895725" y="609600"/>
                  <a:ext cx="4714875" cy="3486150"/>
                </a:xfrm>
                <a:prstGeom prst="rect">
                  <a:avLst/>
                </a:prstGeom>
                <a:noFill/>
                <a:ln w="9525" algn="ctr">
                  <a:noFill/>
                  <a:miter lim="800000"/>
                  <a:headEnd/>
                  <a:tailEnd/>
                </a:ln>
              </p:spPr>
            </p:pic>
            <p:sp>
              <p:nvSpPr>
                <p:cNvPr id="3103" name="Rectangle 34"/>
                <p:cNvSpPr>
                  <a:spLocks noChangeArrowheads="1"/>
                </p:cNvSpPr>
                <p:nvPr/>
              </p:nvSpPr>
              <p:spPr bwMode="auto">
                <a:xfrm>
                  <a:off x="4724400" y="3634450"/>
                  <a:ext cx="381000" cy="400110"/>
                </a:xfrm>
                <a:prstGeom prst="rect">
                  <a:avLst/>
                </a:prstGeom>
                <a:solidFill>
                  <a:schemeClr val="bg1"/>
                </a:solidFill>
                <a:ln w="9525" algn="ctr">
                  <a:noFill/>
                  <a:round/>
                  <a:headEnd/>
                  <a:tailEnd/>
                </a:ln>
              </p:spPr>
              <p:txBody>
                <a:bodyPr>
                  <a:spAutoFit/>
                </a:bodyPr>
                <a:lstStyle/>
                <a:p>
                  <a:pPr marL="457200" indent="-457200"/>
                  <a:endParaRPr lang="en-US"/>
                </a:p>
              </p:txBody>
            </p:sp>
            <p:sp>
              <p:nvSpPr>
                <p:cNvPr id="3104" name="Rectangle 36"/>
                <p:cNvSpPr>
                  <a:spLocks noChangeArrowheads="1"/>
                </p:cNvSpPr>
                <p:nvPr/>
              </p:nvSpPr>
              <p:spPr bwMode="auto">
                <a:xfrm>
                  <a:off x="6705600" y="3646024"/>
                  <a:ext cx="457200" cy="400110"/>
                </a:xfrm>
                <a:prstGeom prst="rect">
                  <a:avLst/>
                </a:prstGeom>
                <a:solidFill>
                  <a:schemeClr val="bg1"/>
                </a:solidFill>
                <a:ln w="9525" algn="ctr">
                  <a:noFill/>
                  <a:round/>
                  <a:headEnd/>
                  <a:tailEnd/>
                </a:ln>
              </p:spPr>
              <p:txBody>
                <a:bodyPr>
                  <a:spAutoFit/>
                </a:bodyPr>
                <a:lstStyle/>
                <a:p>
                  <a:pPr marL="457200" indent="-457200"/>
                  <a:endParaRPr lang="en-US"/>
                </a:p>
              </p:txBody>
            </p:sp>
            <p:sp>
              <p:nvSpPr>
                <p:cNvPr id="3105" name="Rectangle 37"/>
                <p:cNvSpPr>
                  <a:spLocks noChangeArrowheads="1"/>
                </p:cNvSpPr>
                <p:nvPr/>
              </p:nvSpPr>
              <p:spPr bwMode="auto">
                <a:xfrm>
                  <a:off x="5715000" y="3634450"/>
                  <a:ext cx="381000" cy="400110"/>
                </a:xfrm>
                <a:prstGeom prst="rect">
                  <a:avLst/>
                </a:prstGeom>
                <a:solidFill>
                  <a:schemeClr val="bg1"/>
                </a:solidFill>
                <a:ln w="9525" algn="ctr">
                  <a:noFill/>
                  <a:round/>
                  <a:headEnd/>
                  <a:tailEnd/>
                </a:ln>
              </p:spPr>
              <p:txBody>
                <a:bodyPr>
                  <a:spAutoFit/>
                </a:bodyPr>
                <a:lstStyle/>
                <a:p>
                  <a:pPr marL="457200" indent="-457200"/>
                  <a:endParaRPr lang="en-US"/>
                </a:p>
              </p:txBody>
            </p:sp>
          </p:grpSp>
          <p:sp>
            <p:nvSpPr>
              <p:cNvPr id="3096" name="Text Box 18"/>
              <p:cNvSpPr txBox="1">
                <a:spLocks noChangeArrowheads="1"/>
              </p:cNvSpPr>
              <p:nvPr/>
            </p:nvSpPr>
            <p:spPr bwMode="auto">
              <a:xfrm>
                <a:off x="4997135" y="3029501"/>
                <a:ext cx="2089465" cy="276999"/>
              </a:xfrm>
              <a:prstGeom prst="rect">
                <a:avLst/>
              </a:prstGeom>
              <a:noFill/>
              <a:ln w="9525">
                <a:noFill/>
                <a:miter lim="800000"/>
                <a:headEnd/>
                <a:tailEnd/>
              </a:ln>
            </p:spPr>
            <p:txBody>
              <a:bodyPr>
                <a:spAutoFit/>
              </a:bodyPr>
              <a:lstStyle/>
              <a:p>
                <a:r>
                  <a:rPr lang="en-US" sz="1200">
                    <a:solidFill>
                      <a:srgbClr val="0000FF"/>
                    </a:solidFill>
                  </a:rPr>
                  <a:t>unproductive state</a:t>
                </a:r>
              </a:p>
            </p:txBody>
          </p:sp>
          <p:sp>
            <p:nvSpPr>
              <p:cNvPr id="3097" name="Text Box 18"/>
              <p:cNvSpPr txBox="1">
                <a:spLocks noChangeArrowheads="1"/>
              </p:cNvSpPr>
              <p:nvPr/>
            </p:nvSpPr>
            <p:spPr bwMode="auto">
              <a:xfrm>
                <a:off x="6565393" y="698500"/>
                <a:ext cx="2089465" cy="276999"/>
              </a:xfrm>
              <a:prstGeom prst="rect">
                <a:avLst/>
              </a:prstGeom>
              <a:noFill/>
              <a:ln w="9525">
                <a:noFill/>
                <a:miter lim="800000"/>
                <a:headEnd/>
                <a:tailEnd/>
              </a:ln>
            </p:spPr>
            <p:txBody>
              <a:bodyPr>
                <a:spAutoFit/>
              </a:bodyPr>
              <a:lstStyle/>
              <a:p>
                <a:r>
                  <a:rPr lang="en-US" sz="1200">
                    <a:solidFill>
                      <a:srgbClr val="0000FF"/>
                    </a:solidFill>
                  </a:rPr>
                  <a:t>productive state</a:t>
                </a:r>
              </a:p>
            </p:txBody>
          </p:sp>
          <p:sp>
            <p:nvSpPr>
              <p:cNvPr id="3098" name="Rectangle 73"/>
              <p:cNvSpPr>
                <a:spLocks noChangeArrowheads="1"/>
              </p:cNvSpPr>
              <p:nvPr/>
            </p:nvSpPr>
            <p:spPr bwMode="auto">
              <a:xfrm>
                <a:off x="5791200" y="3329650"/>
                <a:ext cx="2438400" cy="400110"/>
              </a:xfrm>
              <a:prstGeom prst="rect">
                <a:avLst/>
              </a:prstGeom>
              <a:solidFill>
                <a:schemeClr val="bg1"/>
              </a:solidFill>
              <a:ln w="9525" algn="ctr">
                <a:noFill/>
                <a:round/>
                <a:headEnd/>
                <a:tailEnd/>
              </a:ln>
            </p:spPr>
            <p:txBody>
              <a:bodyPr>
                <a:spAutoFit/>
              </a:bodyPr>
              <a:lstStyle/>
              <a:p>
                <a:pPr marL="457200" indent="-457200"/>
                <a:endParaRPr lang="en-US"/>
              </a:p>
            </p:txBody>
          </p:sp>
          <p:sp>
            <p:nvSpPr>
              <p:cNvPr id="40" name="TextBox 39"/>
              <p:cNvSpPr txBox="1"/>
              <p:nvPr/>
            </p:nvSpPr>
            <p:spPr>
              <a:xfrm>
                <a:off x="5681268" y="3235319"/>
                <a:ext cx="491609" cy="394414"/>
              </a:xfrm>
              <a:prstGeom prst="rect">
                <a:avLst/>
              </a:prstGeom>
              <a:noFill/>
            </p:spPr>
            <p:txBody>
              <a:bodyPr>
                <a:spAutoFit/>
              </a:bodyPr>
              <a:lstStyle/>
              <a:p>
                <a:pPr>
                  <a:defRPr/>
                </a:pPr>
                <a:r>
                  <a:rPr lang="en-US" sz="1600" i="1" dirty="0" err="1">
                    <a:latin typeface="+mj-lt"/>
                    <a:sym typeface="Symbol"/>
                  </a:rPr>
                  <a:t>p</a:t>
                </a:r>
                <a:r>
                  <a:rPr lang="en-US" sz="1600" i="1" baseline="-25000" dirty="0" err="1">
                    <a:latin typeface="+mj-lt"/>
                  </a:rPr>
                  <a:t>f</a:t>
                </a:r>
                <a:endParaRPr lang="en-US" sz="1600" i="1" dirty="0">
                  <a:latin typeface="+mj-lt"/>
                </a:endParaRPr>
              </a:p>
            </p:txBody>
          </p:sp>
          <p:sp>
            <p:nvSpPr>
              <p:cNvPr id="2" name="TextBox 69"/>
              <p:cNvSpPr txBox="1">
                <a:spLocks noChangeArrowheads="1"/>
              </p:cNvSpPr>
              <p:nvPr/>
            </p:nvSpPr>
            <p:spPr bwMode="auto">
              <a:xfrm>
                <a:off x="6554012" y="3364939"/>
                <a:ext cx="456625" cy="431448"/>
              </a:xfrm>
              <a:prstGeom prst="rect">
                <a:avLst/>
              </a:prstGeom>
              <a:solidFill>
                <a:schemeClr val="bg1"/>
              </a:solidFill>
              <a:ln w="9525">
                <a:noFill/>
                <a:miter lim="800000"/>
                <a:headEnd/>
                <a:tailEnd/>
              </a:ln>
            </p:spPr>
            <p:txBody>
              <a:bodyPr>
                <a:spAutoFit/>
              </a:bodyPr>
              <a:lstStyle/>
              <a:p>
                <a:pPr>
                  <a:defRPr/>
                </a:pPr>
                <a:r>
                  <a:rPr lang="en-US" sz="1800" i="1" dirty="0">
                    <a:latin typeface="+mj-lt"/>
                    <a:sym typeface="Symbol" pitchFamily="18" charset="2"/>
                  </a:rPr>
                  <a:t>p</a:t>
                </a:r>
                <a:endParaRPr lang="en-US" sz="1800" i="1" dirty="0">
                  <a:latin typeface="+mj-lt"/>
                </a:endParaRPr>
              </a:p>
            </p:txBody>
          </p:sp>
          <p:sp>
            <p:nvSpPr>
              <p:cNvPr id="42" name="TextBox 41"/>
              <p:cNvSpPr txBox="1"/>
              <p:nvPr/>
            </p:nvSpPr>
            <p:spPr>
              <a:xfrm>
                <a:off x="7848399" y="3235319"/>
                <a:ext cx="572622" cy="396265"/>
              </a:xfrm>
              <a:prstGeom prst="rect">
                <a:avLst/>
              </a:prstGeom>
              <a:noFill/>
            </p:spPr>
            <p:txBody>
              <a:bodyPr>
                <a:spAutoFit/>
              </a:bodyPr>
              <a:lstStyle/>
              <a:p>
                <a:pPr>
                  <a:defRPr/>
                </a:pPr>
                <a:r>
                  <a:rPr lang="en-US" sz="1600" i="1" dirty="0">
                    <a:latin typeface="+mj-lt"/>
                    <a:sym typeface="Symbol"/>
                  </a:rPr>
                  <a:t>p</a:t>
                </a:r>
                <a:r>
                  <a:rPr lang="en-US" sz="1600" i="1" baseline="-25000" dirty="0">
                    <a:latin typeface="+mj-lt"/>
                  </a:rPr>
                  <a:t>c</a:t>
                </a:r>
                <a:endParaRPr lang="en-US" sz="1600" i="1" dirty="0">
                  <a:latin typeface="+mj-lt"/>
                </a:endParaRPr>
              </a:p>
            </p:txBody>
          </p:sp>
        </p:grpSp>
        <p:grpSp>
          <p:nvGrpSpPr>
            <p:cNvPr id="3093" name="Group 42"/>
            <p:cNvGrpSpPr>
              <a:grpSpLocks/>
            </p:cNvGrpSpPr>
            <p:nvPr/>
          </p:nvGrpSpPr>
          <p:grpSpPr bwMode="auto">
            <a:xfrm>
              <a:off x="4267201" y="2971800"/>
              <a:ext cx="533399" cy="476310"/>
              <a:chOff x="4494213" y="3048000"/>
              <a:chExt cx="272259" cy="400110"/>
            </a:xfrm>
          </p:grpSpPr>
          <p:sp>
            <p:nvSpPr>
              <p:cNvPr id="3094" name="Rectangle 41"/>
              <p:cNvSpPr>
                <a:spLocks noChangeArrowheads="1"/>
              </p:cNvSpPr>
              <p:nvPr/>
            </p:nvSpPr>
            <p:spPr bwMode="auto">
              <a:xfrm>
                <a:off x="4494213" y="3048000"/>
                <a:ext cx="272257" cy="400110"/>
              </a:xfrm>
              <a:prstGeom prst="rect">
                <a:avLst/>
              </a:prstGeom>
              <a:solidFill>
                <a:schemeClr val="bg1"/>
              </a:solidFill>
              <a:ln w="9525" algn="ctr">
                <a:noFill/>
                <a:round/>
                <a:headEnd/>
                <a:tailEnd/>
              </a:ln>
            </p:spPr>
            <p:txBody>
              <a:bodyPr>
                <a:spAutoFit/>
              </a:bodyPr>
              <a:lstStyle/>
              <a:p>
                <a:pPr marL="457200" indent="-457200"/>
                <a:endParaRPr lang="en-US"/>
              </a:p>
            </p:txBody>
          </p:sp>
          <p:graphicFrame>
            <p:nvGraphicFramePr>
              <p:cNvPr id="3074" name="Object 3"/>
              <p:cNvGraphicFramePr>
                <a:graphicFrameLocks noChangeAspect="1"/>
              </p:cNvGraphicFramePr>
              <p:nvPr/>
            </p:nvGraphicFramePr>
            <p:xfrm>
              <a:off x="4572001" y="3124200"/>
              <a:ext cx="194471" cy="255588"/>
            </p:xfrm>
            <a:graphic>
              <a:graphicData uri="http://schemas.openxmlformats.org/presentationml/2006/ole">
                <mc:AlternateContent xmlns:mc="http://schemas.openxmlformats.org/markup-compatibility/2006">
                  <mc:Choice xmlns:v="urn:schemas-microsoft-com:vml" Requires="v">
                    <p:oleObj spid="_x0000_s234767" name="משוואה" r:id="rId8" imgW="126720" imgH="139680" progId="Equation.3">
                      <p:embed/>
                    </p:oleObj>
                  </mc:Choice>
                  <mc:Fallback>
                    <p:oleObj name="משוואה" r:id="rId8" imgW="126720" imgH="1396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1" y="3124200"/>
                            <a:ext cx="194471" cy="255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0" name="Group 49"/>
          <p:cNvGrpSpPr/>
          <p:nvPr/>
        </p:nvGrpSpPr>
        <p:grpSpPr>
          <a:xfrm>
            <a:off x="6248400" y="3872864"/>
            <a:ext cx="2188572" cy="1035256"/>
            <a:chOff x="9426571" y="3883024"/>
            <a:chExt cx="2188572" cy="1035256"/>
          </a:xfrm>
        </p:grpSpPr>
        <p:grpSp>
          <p:nvGrpSpPr>
            <p:cNvPr id="3088" name="Group 52"/>
            <p:cNvGrpSpPr>
              <a:grpSpLocks/>
            </p:cNvGrpSpPr>
            <p:nvPr/>
          </p:nvGrpSpPr>
          <p:grpSpPr bwMode="auto">
            <a:xfrm>
              <a:off x="9426571" y="3883024"/>
              <a:ext cx="2188572" cy="1035256"/>
              <a:chOff x="9339579" y="4027023"/>
              <a:chExt cx="2189123" cy="1035392"/>
            </a:xfrm>
          </p:grpSpPr>
          <p:pic>
            <p:nvPicPr>
              <p:cNvPr id="3090" name="Picture 3"/>
              <p:cNvPicPr>
                <a:picLocks noChangeAspect="1" noChangeArrowheads="1"/>
              </p:cNvPicPr>
              <p:nvPr/>
            </p:nvPicPr>
            <p:blipFill>
              <a:blip r:embed="rId6" cstate="print"/>
              <a:srcRect l="16997" t="10532" r="51627" b="25436"/>
              <a:stretch>
                <a:fillRect/>
              </a:stretch>
            </p:blipFill>
            <p:spPr bwMode="auto">
              <a:xfrm>
                <a:off x="9339579" y="4030784"/>
                <a:ext cx="1099821" cy="1031631"/>
              </a:xfrm>
              <a:prstGeom prst="rect">
                <a:avLst/>
              </a:prstGeom>
              <a:noFill/>
              <a:ln w="9525" algn="ctr">
                <a:noFill/>
                <a:miter lim="800000"/>
                <a:headEnd/>
                <a:tailEnd/>
              </a:ln>
            </p:spPr>
          </p:pic>
          <p:pic>
            <p:nvPicPr>
              <p:cNvPr id="3091" name="Picture 3"/>
              <p:cNvPicPr>
                <a:picLocks noChangeAspect="1" noChangeArrowheads="1"/>
              </p:cNvPicPr>
              <p:nvPr/>
            </p:nvPicPr>
            <p:blipFill>
              <a:blip r:embed="rId6" cstate="print"/>
              <a:srcRect l="16997" t="10532" r="51627" b="25436"/>
              <a:stretch>
                <a:fillRect/>
              </a:stretch>
            </p:blipFill>
            <p:spPr bwMode="auto">
              <a:xfrm flipH="1">
                <a:off x="10428881" y="4027023"/>
                <a:ext cx="1099821" cy="1031631"/>
              </a:xfrm>
              <a:prstGeom prst="rect">
                <a:avLst/>
              </a:prstGeom>
              <a:noFill/>
              <a:ln w="9525" algn="ctr">
                <a:noFill/>
                <a:miter lim="800000"/>
                <a:headEnd/>
                <a:tailEnd/>
              </a:ln>
            </p:spPr>
          </p:pic>
        </p:grpSp>
        <p:cxnSp>
          <p:nvCxnSpPr>
            <p:cNvPr id="3086" name="Straight Arrow Connector 44"/>
            <p:cNvCxnSpPr>
              <a:cxnSpLocks noChangeShapeType="1"/>
            </p:cNvCxnSpPr>
            <p:nvPr/>
          </p:nvCxnSpPr>
          <p:spPr bwMode="auto">
            <a:xfrm>
              <a:off x="10643713" y="4419600"/>
              <a:ext cx="481487" cy="0"/>
            </a:xfrm>
            <a:prstGeom prst="straightConnector1">
              <a:avLst/>
            </a:prstGeom>
            <a:noFill/>
            <a:ln w="12700" algn="ctr">
              <a:solidFill>
                <a:srgbClr val="FF0000"/>
              </a:solidFill>
              <a:round/>
              <a:headEnd/>
              <a:tailEnd type="arrow" w="med" len="med"/>
            </a:ln>
          </p:spPr>
        </p:cxnSp>
        <p:cxnSp>
          <p:nvCxnSpPr>
            <p:cNvPr id="3087" name="Straight Arrow Connector 45"/>
            <p:cNvCxnSpPr>
              <a:cxnSpLocks noChangeShapeType="1"/>
            </p:cNvCxnSpPr>
            <p:nvPr/>
          </p:nvCxnSpPr>
          <p:spPr bwMode="auto">
            <a:xfrm flipH="1">
              <a:off x="9906000" y="4419600"/>
              <a:ext cx="481487" cy="0"/>
            </a:xfrm>
            <a:prstGeom prst="straightConnector1">
              <a:avLst/>
            </a:prstGeom>
            <a:noFill/>
            <a:ln w="12700" algn="ctr">
              <a:solidFill>
                <a:srgbClr val="FF0000"/>
              </a:solidFill>
              <a:round/>
              <a:headEnd/>
              <a:tailEnd type="arrow" w="med" len="med"/>
            </a:ln>
          </p:spPr>
        </p:cxnSp>
      </p:grpSp>
      <p:grpSp>
        <p:nvGrpSpPr>
          <p:cNvPr id="51" name="Group 50"/>
          <p:cNvGrpSpPr/>
          <p:nvPr/>
        </p:nvGrpSpPr>
        <p:grpSpPr>
          <a:xfrm>
            <a:off x="6249311" y="3876040"/>
            <a:ext cx="2198729" cy="1035255"/>
            <a:chOff x="9578975" y="5365545"/>
            <a:chExt cx="1970129" cy="1035255"/>
          </a:xfrm>
        </p:grpSpPr>
        <p:pic>
          <p:nvPicPr>
            <p:cNvPr id="48" name="Picture 3"/>
            <p:cNvPicPr>
              <a:picLocks noChangeAspect="1" noChangeArrowheads="1"/>
            </p:cNvPicPr>
            <p:nvPr/>
          </p:nvPicPr>
          <p:blipFill>
            <a:blip r:embed="rId6" cstate="print"/>
            <a:srcRect l="16997" t="10532" r="51627" b="25436"/>
            <a:stretch>
              <a:fillRect/>
            </a:stretch>
          </p:blipFill>
          <p:spPr bwMode="auto">
            <a:xfrm>
              <a:off x="9578975" y="5369304"/>
              <a:ext cx="1099544" cy="1031496"/>
            </a:xfrm>
            <a:prstGeom prst="rect">
              <a:avLst/>
            </a:prstGeom>
            <a:noFill/>
            <a:ln w="9525" algn="ctr">
              <a:noFill/>
              <a:miter lim="800000"/>
              <a:headEnd/>
              <a:tailEnd/>
            </a:ln>
          </p:spPr>
        </p:pic>
        <p:pic>
          <p:nvPicPr>
            <p:cNvPr id="49" name="Picture 3"/>
            <p:cNvPicPr>
              <a:picLocks noChangeAspect="1" noChangeArrowheads="1"/>
            </p:cNvPicPr>
            <p:nvPr/>
          </p:nvPicPr>
          <p:blipFill>
            <a:blip r:embed="rId6" cstate="print"/>
            <a:srcRect l="16997" t="10532" r="51627" b="25436"/>
            <a:stretch>
              <a:fillRect/>
            </a:stretch>
          </p:blipFill>
          <p:spPr bwMode="auto">
            <a:xfrm flipH="1">
              <a:off x="10449560" y="5365545"/>
              <a:ext cx="1099544" cy="1031496"/>
            </a:xfrm>
            <a:prstGeom prst="rect">
              <a:avLst/>
            </a:prstGeom>
            <a:noFill/>
            <a:ln w="9525" algn="ctr">
              <a:noFill/>
              <a:miter lim="800000"/>
              <a:headEnd/>
              <a:tailEnd/>
            </a:ln>
          </p:spPr>
        </p:pic>
        <p:cxnSp>
          <p:nvCxnSpPr>
            <p:cNvPr id="3084" name="Straight Arrow Connector 43"/>
            <p:cNvCxnSpPr>
              <a:cxnSpLocks noChangeShapeType="1"/>
            </p:cNvCxnSpPr>
            <p:nvPr/>
          </p:nvCxnSpPr>
          <p:spPr bwMode="auto">
            <a:xfrm>
              <a:off x="10006031" y="5867400"/>
              <a:ext cx="481701" cy="0"/>
            </a:xfrm>
            <a:prstGeom prst="straightConnector1">
              <a:avLst/>
            </a:prstGeom>
            <a:noFill/>
            <a:ln w="12700" algn="ctr">
              <a:solidFill>
                <a:srgbClr val="FF0000"/>
              </a:solidFill>
              <a:round/>
              <a:headEnd/>
              <a:tailEnd type="arrow" w="med" len="med"/>
            </a:ln>
          </p:spPr>
        </p:cxnSp>
        <p:cxnSp>
          <p:nvCxnSpPr>
            <p:cNvPr id="3085" name="Straight Arrow Connector 46"/>
            <p:cNvCxnSpPr>
              <a:cxnSpLocks noChangeShapeType="1"/>
            </p:cNvCxnSpPr>
            <p:nvPr/>
          </p:nvCxnSpPr>
          <p:spPr bwMode="auto">
            <a:xfrm flipH="1">
              <a:off x="10629633" y="5867400"/>
              <a:ext cx="481701" cy="0"/>
            </a:xfrm>
            <a:prstGeom prst="straightConnector1">
              <a:avLst/>
            </a:prstGeom>
            <a:noFill/>
            <a:ln w="12700" algn="ctr">
              <a:solidFill>
                <a:srgbClr val="FF0000"/>
              </a:solidFill>
              <a:round/>
              <a:headEnd/>
              <a:tailEnd type="arrow" w="med" len="med"/>
            </a:ln>
          </p:spPr>
        </p:cxnSp>
      </p:grpSp>
    </p:spTree>
    <p:extLst>
      <p:ext uri="{BB962C8B-B14F-4D97-AF65-F5344CB8AC3E}">
        <p14:creationId xmlns:p14="http://schemas.microsoft.com/office/powerpoint/2010/main" val="416556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48"/>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Pattern formation – a missing link in studies of regime shifts</a:t>
            </a:r>
          </a:p>
        </p:txBody>
      </p:sp>
      <p:grpSp>
        <p:nvGrpSpPr>
          <p:cNvPr id="20486" name="Group 49"/>
          <p:cNvGrpSpPr>
            <a:grpSpLocks/>
          </p:cNvGrpSpPr>
          <p:nvPr/>
        </p:nvGrpSpPr>
        <p:grpSpPr bwMode="auto">
          <a:xfrm>
            <a:off x="8736344" y="0"/>
            <a:ext cx="457200" cy="6858000"/>
            <a:chOff x="5493" y="0"/>
            <a:chExt cx="288" cy="4320"/>
          </a:xfrm>
        </p:grpSpPr>
        <p:sp>
          <p:nvSpPr>
            <p:cNvPr id="20508" name="Rectangle 50"/>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dirty="0">
                <a:solidFill>
                  <a:schemeClr val="bg1"/>
                </a:solidFill>
              </a:endParaRPr>
            </a:p>
            <a:p>
              <a:pPr algn="ctr">
                <a:lnSpc>
                  <a:spcPct val="40000"/>
                </a:lnSpc>
              </a:pPr>
              <a:r>
                <a:rPr lang="en-US" altLang="he-IL" sz="1600" b="1" dirty="0">
                  <a:solidFill>
                    <a:schemeClr val="bg1"/>
                  </a:solidFill>
                </a:rPr>
                <a:t>     </a:t>
              </a:r>
              <a:r>
                <a:rPr lang="en-US" altLang="he-IL" sz="1600" dirty="0">
                  <a:solidFill>
                    <a:schemeClr val="bg1"/>
                  </a:solidFill>
                </a:rPr>
                <a:t>Ben </a:t>
              </a:r>
              <a:r>
                <a:rPr lang="en-US" altLang="he-IL" sz="1600" dirty="0" err="1">
                  <a:solidFill>
                    <a:schemeClr val="bg1"/>
                  </a:solidFill>
                </a:rPr>
                <a:t>Gurion</a:t>
              </a:r>
              <a:r>
                <a:rPr lang="en-US" altLang="he-IL" sz="1600" dirty="0">
                  <a:solidFill>
                    <a:schemeClr val="bg1"/>
                  </a:solidFill>
                </a:rPr>
                <a:t> University,  Ehud </a:t>
              </a:r>
              <a:r>
                <a:rPr lang="en-US" altLang="he-IL" sz="1600" dirty="0" err="1">
                  <a:solidFill>
                    <a:schemeClr val="bg1"/>
                  </a:solidFill>
                </a:rPr>
                <a:t>Meron</a:t>
              </a:r>
              <a:r>
                <a:rPr lang="en-US" altLang="he-IL" sz="1600" dirty="0">
                  <a:solidFill>
                    <a:schemeClr val="bg1"/>
                  </a:solidFill>
                </a:rPr>
                <a:t> -  www.bgu.ac.il/~ehud</a:t>
              </a:r>
              <a:endParaRPr lang="en-US" altLang="en-US" sz="1600" dirty="0">
                <a:solidFill>
                  <a:schemeClr val="bg1"/>
                </a:solidFill>
              </a:endParaRPr>
            </a:p>
          </p:txBody>
        </p:sp>
        <p:pic>
          <p:nvPicPr>
            <p:cNvPr id="20509" name="Picture 51"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23" name="Rectangle 21"/>
          <p:cNvSpPr>
            <a:spLocks noChangeArrowheads="1"/>
          </p:cNvSpPr>
          <p:nvPr/>
        </p:nvSpPr>
        <p:spPr bwMode="auto">
          <a:xfrm>
            <a:off x="228600" y="533400"/>
            <a:ext cx="5029200" cy="707886"/>
          </a:xfrm>
          <a:prstGeom prst="rect">
            <a:avLst/>
          </a:prstGeom>
          <a:noFill/>
          <a:ln w="9525" algn="ctr">
            <a:noFill/>
            <a:miter lim="800000"/>
            <a:headEnd/>
            <a:tailEnd/>
          </a:ln>
        </p:spPr>
        <p:txBody>
          <a:bodyPr>
            <a:spAutoFit/>
          </a:bodyPr>
          <a:lstStyle/>
          <a:p>
            <a:pPr>
              <a:spcBef>
                <a:spcPts val="600"/>
              </a:spcBef>
            </a:pPr>
            <a:r>
              <a:rPr lang="en-US" altLang="he-IL" dirty="0" smtClean="0">
                <a:solidFill>
                  <a:srgbClr val="C00000"/>
                </a:solidFill>
              </a:rPr>
              <a:t>Regime shifts in drylands generally involve patterned states:</a:t>
            </a:r>
            <a:endParaRPr lang="en-US" altLang="he-IL" dirty="0">
              <a:solidFill>
                <a:srgbClr val="C00000"/>
              </a:solidFill>
            </a:endParaRPr>
          </a:p>
        </p:txBody>
      </p:sp>
      <p:grpSp>
        <p:nvGrpSpPr>
          <p:cNvPr id="6" name="Group 5"/>
          <p:cNvGrpSpPr/>
          <p:nvPr/>
        </p:nvGrpSpPr>
        <p:grpSpPr>
          <a:xfrm>
            <a:off x="4526280" y="685800"/>
            <a:ext cx="4160520" cy="2724402"/>
            <a:chOff x="4331825" y="762000"/>
            <a:chExt cx="4160520" cy="2724402"/>
          </a:xfrm>
        </p:grpSpPr>
        <p:pic>
          <p:nvPicPr>
            <p:cNvPr id="20482" name="Picture 2" descr="bif_diag_plain"/>
            <p:cNvPicPr>
              <a:picLocks noChangeAspect="1" noChangeArrowheads="1"/>
            </p:cNvPicPr>
            <p:nvPr/>
          </p:nvPicPr>
          <p:blipFill rotWithShape="1">
            <a:blip r:embed="rId4" cstate="print"/>
            <a:srcRect t="33905"/>
            <a:stretch/>
          </p:blipFill>
          <p:spPr bwMode="auto">
            <a:xfrm>
              <a:off x="4331825" y="1371601"/>
              <a:ext cx="4160520" cy="2114801"/>
            </a:xfrm>
            <a:prstGeom prst="rect">
              <a:avLst/>
            </a:prstGeom>
            <a:noFill/>
            <a:ln w="9525">
              <a:noFill/>
              <a:miter lim="800000"/>
              <a:headEnd/>
              <a:tailEnd/>
            </a:ln>
          </p:spPr>
        </p:pic>
        <p:pic>
          <p:nvPicPr>
            <p:cNvPr id="24" name="Picture 22" descr="basic_states"/>
            <p:cNvPicPr>
              <a:picLocks noChangeAspect="1" noChangeArrowheads="1"/>
            </p:cNvPicPr>
            <p:nvPr/>
          </p:nvPicPr>
          <p:blipFill>
            <a:blip r:embed="rId5" cstate="print"/>
            <a:srcRect/>
            <a:stretch>
              <a:fillRect/>
            </a:stretch>
          </p:blipFill>
          <p:spPr bwMode="auto">
            <a:xfrm>
              <a:off x="5008563" y="762000"/>
              <a:ext cx="3373437" cy="609600"/>
            </a:xfrm>
            <a:prstGeom prst="rect">
              <a:avLst/>
            </a:prstGeom>
            <a:noFill/>
            <a:ln w="9525">
              <a:noFill/>
              <a:miter lim="800000"/>
              <a:headEnd/>
              <a:tailEnd/>
            </a:ln>
          </p:spPr>
        </p:pic>
      </p:grpSp>
      <p:grpSp>
        <p:nvGrpSpPr>
          <p:cNvPr id="3" name="Group 2"/>
          <p:cNvGrpSpPr/>
          <p:nvPr/>
        </p:nvGrpSpPr>
        <p:grpSpPr>
          <a:xfrm>
            <a:off x="4613475" y="3666618"/>
            <a:ext cx="3997125" cy="2962782"/>
            <a:chOff x="4572000" y="3657600"/>
            <a:chExt cx="3997125" cy="2962782"/>
          </a:xfrm>
        </p:grpSpPr>
        <p:pic>
          <p:nvPicPr>
            <p:cNvPr id="25" name="Picture 6" descr="DSC04450"/>
            <p:cNvPicPr>
              <a:picLocks noChangeAspect="1" noChangeArrowheads="1"/>
            </p:cNvPicPr>
            <p:nvPr/>
          </p:nvPicPr>
          <p:blipFill>
            <a:blip r:embed="rId6" cstate="print"/>
            <a:srcRect/>
            <a:stretch>
              <a:fillRect/>
            </a:stretch>
          </p:blipFill>
          <p:spPr bwMode="auto">
            <a:xfrm>
              <a:off x="4572000" y="3657600"/>
              <a:ext cx="3950825" cy="2962782"/>
            </a:xfrm>
            <a:prstGeom prst="rect">
              <a:avLst/>
            </a:prstGeom>
            <a:noFill/>
            <a:ln w="9525">
              <a:noFill/>
              <a:miter lim="800000"/>
              <a:headEnd/>
              <a:tailEnd/>
            </a:ln>
          </p:spPr>
        </p:pic>
        <p:sp>
          <p:nvSpPr>
            <p:cNvPr id="27" name="Rectangle 11"/>
            <p:cNvSpPr>
              <a:spLocks noChangeArrowheads="1"/>
            </p:cNvSpPr>
            <p:nvPr/>
          </p:nvSpPr>
          <p:spPr bwMode="auto">
            <a:xfrm>
              <a:off x="4640871" y="3680750"/>
              <a:ext cx="3928254" cy="523220"/>
            </a:xfrm>
            <a:prstGeom prst="rect">
              <a:avLst/>
            </a:prstGeom>
            <a:noFill/>
            <a:ln w="9525">
              <a:noFill/>
              <a:miter lim="800000"/>
              <a:headEnd/>
              <a:tailEnd/>
            </a:ln>
          </p:spPr>
          <p:txBody>
            <a:bodyPr wrap="square">
              <a:spAutoFit/>
            </a:bodyPr>
            <a:lstStyle/>
            <a:p>
              <a:pPr algn="r"/>
              <a:r>
                <a:rPr lang="en-US" sz="1400" dirty="0"/>
                <a:t>Desertification in northern </a:t>
              </a:r>
              <a:r>
                <a:rPr lang="en-US" sz="1400" dirty="0" smtClean="0"/>
                <a:t>Negev – spot pattern </a:t>
              </a:r>
              <a:r>
                <a:rPr lang="en-US" sz="1400" dirty="0" smtClean="0">
                  <a:sym typeface="Mathematica1"/>
                </a:rPr>
                <a:t></a:t>
              </a:r>
              <a:r>
                <a:rPr lang="en-US" sz="1400" dirty="0" smtClean="0"/>
                <a:t> bare soil</a:t>
              </a:r>
              <a:r>
                <a:rPr lang="en-US" sz="1400" dirty="0"/>
                <a:t> </a:t>
              </a:r>
              <a:r>
                <a:rPr lang="en-US" sz="1400" dirty="0" smtClean="0"/>
                <a:t>(Moshe </a:t>
              </a:r>
              <a:r>
                <a:rPr lang="en-US" sz="1400" dirty="0" err="1" smtClean="0"/>
                <a:t>Shachak</a:t>
              </a:r>
              <a:r>
                <a:rPr lang="en-US" sz="1400" dirty="0" smtClean="0"/>
                <a:t>)</a:t>
              </a:r>
              <a:endParaRPr lang="en-US" sz="1400" dirty="0"/>
            </a:p>
          </p:txBody>
        </p:sp>
      </p:grpSp>
      <p:sp>
        <p:nvSpPr>
          <p:cNvPr id="31" name="Rectangle 30"/>
          <p:cNvSpPr/>
          <p:nvPr/>
        </p:nvSpPr>
        <p:spPr>
          <a:xfrm>
            <a:off x="194808" y="2032337"/>
            <a:ext cx="4605792" cy="1015663"/>
          </a:xfrm>
          <a:prstGeom prst="rect">
            <a:avLst/>
          </a:prstGeom>
          <a:solidFill>
            <a:schemeClr val="bg1"/>
          </a:solidFill>
          <a:ln>
            <a:noFill/>
          </a:ln>
        </p:spPr>
        <p:txBody>
          <a:bodyPr wrap="square">
            <a:spAutoFit/>
          </a:bodyPr>
          <a:lstStyle/>
          <a:p>
            <a:pPr>
              <a:spcBef>
                <a:spcPts val="0"/>
              </a:spcBef>
              <a:defRPr/>
            </a:pPr>
            <a:r>
              <a:rPr lang="en-US" dirty="0" smtClean="0">
                <a:cs typeface="Times New Roman" pitchFamily="18" charset="0"/>
              </a:rPr>
              <a:t>Take these two aspects into account in a concrete context – the </a:t>
            </a:r>
            <a:r>
              <a:rPr lang="en-US" dirty="0">
                <a:cs typeface="Times New Roman" pitchFamily="18" charset="0"/>
              </a:rPr>
              <a:t>Namibian fairy-circle </a:t>
            </a:r>
            <a:r>
              <a:rPr lang="en-US" dirty="0" smtClean="0">
                <a:cs typeface="Times New Roman" pitchFamily="18" charset="0"/>
              </a:rPr>
              <a:t>(NFC) ecosystem:</a:t>
            </a:r>
          </a:p>
        </p:txBody>
      </p:sp>
      <p:grpSp>
        <p:nvGrpSpPr>
          <p:cNvPr id="2" name="Group 1"/>
          <p:cNvGrpSpPr/>
          <p:nvPr/>
        </p:nvGrpSpPr>
        <p:grpSpPr>
          <a:xfrm>
            <a:off x="-304800" y="7295305"/>
            <a:ext cx="5367166" cy="1162895"/>
            <a:chOff x="-271008" y="4979405"/>
            <a:chExt cx="5367166" cy="1162895"/>
          </a:xfrm>
        </p:grpSpPr>
        <p:grpSp>
          <p:nvGrpSpPr>
            <p:cNvPr id="28" name="Group 27"/>
            <p:cNvGrpSpPr/>
            <p:nvPr/>
          </p:nvGrpSpPr>
          <p:grpSpPr>
            <a:xfrm>
              <a:off x="228600" y="4979405"/>
              <a:ext cx="3749103" cy="735595"/>
              <a:chOff x="2423097" y="8382000"/>
              <a:chExt cx="3749103" cy="735595"/>
            </a:xfrm>
          </p:grpSpPr>
          <mc:AlternateContent xmlns:mc="http://schemas.openxmlformats.org/markup-compatibility/2006" xmlns:a14="http://schemas.microsoft.com/office/drawing/2010/main">
            <mc:Choice Requires="a14">
              <p:sp>
                <p:nvSpPr>
                  <p:cNvPr id="29" name="TextBox 28"/>
                  <p:cNvSpPr txBox="1"/>
                  <p:nvPr/>
                </p:nvSpPr>
                <p:spPr>
                  <a:xfrm>
                    <a:off x="2423097" y="8382000"/>
                    <a:ext cx="366273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a:rPr>
                              </m:ctrlPr>
                            </m:sSubPr>
                            <m:e>
                              <m:r>
                                <a:rPr lang="en-US" b="0" i="1" smtClean="0">
                                  <a:solidFill>
                                    <a:schemeClr val="tx1"/>
                                  </a:solidFill>
                                  <a:latin typeface="Cambria Math"/>
                                </a:rPr>
                                <m:t>𝜕</m:t>
                              </m:r>
                            </m:e>
                            <m:sub>
                              <m:r>
                                <a:rPr lang="en-US" b="0" i="1" smtClean="0">
                                  <a:solidFill>
                                    <a:schemeClr val="tx1"/>
                                  </a:solidFill>
                                  <a:latin typeface="Cambria Math"/>
                                </a:rPr>
                                <m:t>𝑡</m:t>
                              </m:r>
                            </m:sub>
                          </m:sSub>
                          <m:r>
                            <a:rPr lang="en-US" b="0" i="1" smtClean="0">
                              <a:solidFill>
                                <a:schemeClr val="tx1"/>
                              </a:solidFill>
                              <a:latin typeface="Cambria Math"/>
                            </a:rPr>
                            <m:t>𝑏</m:t>
                          </m:r>
                          <m:r>
                            <a:rPr lang="en-US" b="0" i="1" smtClean="0">
                              <a:solidFill>
                                <a:schemeClr val="tx1"/>
                              </a:solidFill>
                              <a:latin typeface="Cambria Math"/>
                            </a:rPr>
                            <m:t>=</m:t>
                          </m:r>
                          <m:sSub>
                            <m:sSubPr>
                              <m:ctrlPr>
                                <a:rPr lang="en-US" b="0" i="1" smtClean="0">
                                  <a:solidFill>
                                    <a:schemeClr val="tx1"/>
                                  </a:solidFill>
                                  <a:latin typeface="Cambria Math"/>
                                </a:rPr>
                              </m:ctrlPr>
                            </m:sSubPr>
                            <m:e>
                              <m:r>
                                <a:rPr lang="en-US" b="0" i="1" smtClean="0">
                                  <a:solidFill>
                                    <a:schemeClr val="tx1"/>
                                  </a:solidFill>
                                  <a:latin typeface="Cambria Math"/>
                                </a:rPr>
                                <m:t>𝐺</m:t>
                              </m:r>
                            </m:e>
                            <m:sub>
                              <m:r>
                                <a:rPr lang="en-US" b="0" i="1" smtClean="0">
                                  <a:solidFill>
                                    <a:schemeClr val="tx1"/>
                                  </a:solidFill>
                                  <a:latin typeface="Cambria Math"/>
                                </a:rPr>
                                <m:t>𝑏</m:t>
                              </m:r>
                            </m:sub>
                          </m:sSub>
                          <m:r>
                            <a:rPr lang="en-US" b="0" i="1" smtClean="0">
                              <a:solidFill>
                                <a:schemeClr val="tx1"/>
                              </a:solidFill>
                              <a:latin typeface="Cambria Math"/>
                            </a:rPr>
                            <m:t>𝑏</m:t>
                          </m:r>
                          <m:d>
                            <m:dPr>
                              <m:ctrlPr>
                                <a:rPr lang="en-US" b="0" i="1" smtClean="0">
                                  <a:solidFill>
                                    <a:schemeClr val="tx1"/>
                                  </a:solidFill>
                                  <a:latin typeface="Cambria Math"/>
                                </a:rPr>
                              </m:ctrlPr>
                            </m:dPr>
                            <m:e>
                              <m:r>
                                <a:rPr lang="en-US" b="0" i="1" smtClean="0">
                                  <a:solidFill>
                                    <a:schemeClr val="tx1"/>
                                  </a:solidFill>
                                  <a:latin typeface="Cambria Math"/>
                                </a:rPr>
                                <m:t>1−</m:t>
                              </m:r>
                              <m:r>
                                <a:rPr lang="en-US" b="0" i="1" smtClean="0">
                                  <a:solidFill>
                                    <a:schemeClr val="tx1"/>
                                  </a:solidFill>
                                  <a:latin typeface="Cambria Math"/>
                                </a:rPr>
                                <m:t>𝑏</m:t>
                              </m:r>
                              <m:r>
                                <a:rPr lang="en-US" b="0" i="1" smtClean="0">
                                  <a:solidFill>
                                    <a:schemeClr val="tx1"/>
                                  </a:solidFill>
                                  <a:latin typeface="Cambria Math"/>
                                </a:rPr>
                                <m:t>/</m:t>
                              </m:r>
                              <m:r>
                                <a:rPr lang="en-US" b="0" i="1" smtClean="0">
                                  <a:solidFill>
                                    <a:schemeClr val="tx1"/>
                                  </a:solidFill>
                                  <a:latin typeface="Cambria Math"/>
                                </a:rPr>
                                <m:t>𝜅</m:t>
                              </m:r>
                            </m:e>
                          </m:d>
                          <m:r>
                            <a:rPr lang="en-US" b="0" i="1" smtClean="0">
                              <a:solidFill>
                                <a:schemeClr val="tx1"/>
                              </a:solidFill>
                              <a:latin typeface="Cambria Math"/>
                            </a:rPr>
                            <m:t>−</m:t>
                          </m:r>
                          <m:r>
                            <a:rPr lang="en-US" b="0" i="1" smtClean="0">
                              <a:solidFill>
                                <a:schemeClr val="tx1"/>
                              </a:solidFill>
                              <a:latin typeface="Cambria Math"/>
                            </a:rPr>
                            <m:t>𝑏</m:t>
                          </m:r>
                          <m:r>
                            <a:rPr lang="en-US" b="0" i="1" smtClean="0">
                              <a:solidFill>
                                <a:schemeClr val="tx1"/>
                              </a:solidFill>
                              <a:latin typeface="Cambria Math"/>
                            </a:rPr>
                            <m:t>+</m:t>
                          </m:r>
                          <m:sSup>
                            <m:sSupPr>
                              <m:ctrlPr>
                                <a:rPr lang="en-US" b="0" i="1" smtClean="0">
                                  <a:solidFill>
                                    <a:schemeClr val="tx1"/>
                                  </a:solidFill>
                                  <a:latin typeface="Cambria Math"/>
                                </a:rPr>
                              </m:ctrlPr>
                            </m:sSupPr>
                            <m:e>
                              <m:r>
                                <a:rPr lang="en-US" b="0" i="0" smtClean="0">
                                  <a:solidFill>
                                    <a:schemeClr val="tx1"/>
                                  </a:solidFill>
                                  <a:latin typeface="Cambria Math"/>
                                </a:rPr>
                                <m:t>𝛻</m:t>
                              </m:r>
                            </m:e>
                            <m:sup>
                              <m:r>
                                <a:rPr lang="en-US" b="0" i="1" smtClean="0">
                                  <a:solidFill>
                                    <a:schemeClr val="tx1"/>
                                  </a:solidFill>
                                  <a:latin typeface="Cambria Math"/>
                                </a:rPr>
                                <m:t>2</m:t>
                              </m:r>
                            </m:sup>
                          </m:sSup>
                          <m:r>
                            <a:rPr lang="en-US" b="0" i="1" smtClean="0">
                              <a:solidFill>
                                <a:schemeClr val="tx1"/>
                              </a:solidFill>
                              <a:latin typeface="Cambria Math"/>
                            </a:rPr>
                            <m:t>𝑏</m:t>
                          </m:r>
                        </m:oMath>
                      </m:oMathPara>
                    </a14:m>
                    <a:endParaRPr lang="en-US" b="0" dirty="0" smtClean="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423097" y="8382000"/>
                    <a:ext cx="3662733" cy="400110"/>
                  </a:xfrm>
                  <a:prstGeom prst="rect">
                    <a:avLst/>
                  </a:prstGeom>
                  <a:blipFill rotWithShape="1">
                    <a:blip r:embed="rId7"/>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2423097" y="8717485"/>
                    <a:ext cx="374910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a:rPr>
                              </m:ctrlPr>
                            </m:sSubPr>
                            <m:e>
                              <m:r>
                                <a:rPr lang="en-US" i="1">
                                  <a:solidFill>
                                    <a:schemeClr val="tx1"/>
                                  </a:solidFill>
                                  <a:latin typeface="Cambria Math"/>
                                </a:rPr>
                                <m:t>𝜕</m:t>
                              </m:r>
                            </m:e>
                            <m:sub>
                              <m:r>
                                <a:rPr lang="en-US" i="1">
                                  <a:solidFill>
                                    <a:schemeClr val="tx1"/>
                                  </a:solidFill>
                                  <a:latin typeface="Cambria Math"/>
                                </a:rPr>
                                <m:t>𝑡</m:t>
                              </m:r>
                            </m:sub>
                          </m:sSub>
                          <m:r>
                            <a:rPr lang="en-US" b="0" i="1" smtClean="0">
                              <a:solidFill>
                                <a:schemeClr val="tx1"/>
                              </a:solidFill>
                              <a:latin typeface="Cambria Math"/>
                            </a:rPr>
                            <m:t>𝑤</m:t>
                          </m:r>
                          <m:r>
                            <a:rPr lang="en-US" i="1">
                              <a:solidFill>
                                <a:schemeClr val="tx1"/>
                              </a:solidFill>
                              <a:latin typeface="Cambria Math"/>
                            </a:rPr>
                            <m:t>=</m:t>
                          </m:r>
                          <m:sSub>
                            <m:sSubPr>
                              <m:ctrlPr>
                                <a:rPr lang="en-US" b="0" i="1" smtClean="0">
                                  <a:solidFill>
                                    <a:schemeClr val="tx1"/>
                                  </a:solidFill>
                                  <a:latin typeface="Cambria Math"/>
                                </a:rPr>
                              </m:ctrlPr>
                            </m:sSubPr>
                            <m:e>
                              <m:r>
                                <a:rPr lang="en-US" b="0" i="1" smtClean="0">
                                  <a:solidFill>
                                    <a:schemeClr val="tx1"/>
                                  </a:solidFill>
                                  <a:latin typeface="Cambria Math"/>
                                </a:rPr>
                                <m:t>𝑝</m:t>
                              </m:r>
                              <m:r>
                                <a:rPr lang="en-US" b="0" i="1" smtClean="0">
                                  <a:solidFill>
                                    <a:schemeClr val="tx1"/>
                                  </a:solidFill>
                                  <a:latin typeface="Cambria Math"/>
                                </a:rPr>
                                <m:t>−</m:t>
                              </m:r>
                              <m:r>
                                <a:rPr lang="en-US" b="0" i="1" smtClean="0">
                                  <a:solidFill>
                                    <a:schemeClr val="tx1"/>
                                  </a:solidFill>
                                  <a:latin typeface="Cambria Math"/>
                                </a:rPr>
                                <m:t>𝐿𝑤</m:t>
                              </m:r>
                              <m:r>
                                <a:rPr lang="en-US" b="0" i="1" smtClean="0">
                                  <a:solidFill>
                                    <a:schemeClr val="tx1"/>
                                  </a:solidFill>
                                  <a:latin typeface="Cambria Math"/>
                                </a:rPr>
                                <m:t>−</m:t>
                              </m:r>
                              <m:sSub>
                                <m:sSubPr>
                                  <m:ctrlPr>
                                    <a:rPr lang="en-US" b="0" i="1" smtClean="0">
                                      <a:solidFill>
                                        <a:schemeClr val="tx1"/>
                                      </a:solidFill>
                                      <a:latin typeface="Cambria Math"/>
                                    </a:rPr>
                                  </m:ctrlPr>
                                </m:sSubPr>
                                <m:e>
                                  <m:r>
                                    <a:rPr lang="en-US" b="0" i="1" smtClean="0">
                                      <a:solidFill>
                                        <a:schemeClr val="tx1"/>
                                      </a:solidFill>
                                      <a:latin typeface="Cambria Math"/>
                                    </a:rPr>
                                    <m:t>𝐺</m:t>
                                  </m:r>
                                </m:e>
                                <m:sub>
                                  <m:r>
                                    <a:rPr lang="en-US" b="0" i="1" smtClean="0">
                                      <a:solidFill>
                                        <a:schemeClr val="tx1"/>
                                      </a:solidFill>
                                      <a:latin typeface="Cambria Math"/>
                                    </a:rPr>
                                    <m:t>𝑤</m:t>
                                  </m:r>
                                </m:sub>
                              </m:sSub>
                              <m:r>
                                <a:rPr lang="en-US" b="0" i="1" smtClean="0">
                                  <a:solidFill>
                                    <a:schemeClr val="tx1"/>
                                  </a:solidFill>
                                  <a:latin typeface="Cambria Math"/>
                                </a:rPr>
                                <m:t>𝑤</m:t>
                              </m:r>
                            </m:e>
                            <m:sub>
                              <m:r>
                                <a:rPr lang="en-US" b="0" i="1" smtClean="0">
                                  <a:solidFill>
                                    <a:schemeClr val="tx1"/>
                                  </a:solidFill>
                                  <a:latin typeface="Cambria Math"/>
                                </a:rPr>
                                <m:t> </m:t>
                              </m:r>
                            </m:sub>
                          </m:sSub>
                          <m:r>
                            <a:rPr lang="en-US" b="0" i="1" smtClean="0">
                              <a:solidFill>
                                <a:schemeClr val="tx1"/>
                              </a:solidFill>
                              <a:latin typeface="Cambria Math"/>
                            </a:rPr>
                            <m:t>+</m:t>
                          </m:r>
                          <m:sSub>
                            <m:sSubPr>
                              <m:ctrlPr>
                                <a:rPr lang="en-US" b="0" i="1" smtClean="0">
                                  <a:solidFill>
                                    <a:schemeClr val="tx1"/>
                                  </a:solidFill>
                                  <a:latin typeface="Cambria Math"/>
                                </a:rPr>
                              </m:ctrlPr>
                            </m:sSubPr>
                            <m:e>
                              <m:r>
                                <a:rPr lang="en-US" b="0" i="1" smtClean="0">
                                  <a:solidFill>
                                    <a:schemeClr val="tx1"/>
                                  </a:solidFill>
                                  <a:latin typeface="Cambria Math"/>
                                </a:rPr>
                                <m:t>𝛿</m:t>
                              </m:r>
                            </m:e>
                            <m:sub>
                              <m:r>
                                <a:rPr lang="en-US" b="0" i="1" smtClean="0">
                                  <a:solidFill>
                                    <a:schemeClr val="tx1"/>
                                  </a:solidFill>
                                  <a:latin typeface="Cambria Math"/>
                                </a:rPr>
                                <m:t>𝑤</m:t>
                              </m:r>
                            </m:sub>
                          </m:sSub>
                          <m:sSup>
                            <m:sSupPr>
                              <m:ctrlPr>
                                <a:rPr lang="en-US" b="0" i="1" smtClean="0">
                                  <a:solidFill>
                                    <a:schemeClr val="tx1"/>
                                  </a:solidFill>
                                  <a:latin typeface="Cambria Math"/>
                                </a:rPr>
                              </m:ctrlPr>
                            </m:sSupPr>
                            <m:e>
                              <m:r>
                                <a:rPr lang="en-US" b="0" i="0" smtClean="0">
                                  <a:solidFill>
                                    <a:schemeClr val="tx1"/>
                                  </a:solidFill>
                                  <a:latin typeface="Cambria Math"/>
                                </a:rPr>
                                <m:t>𝛻</m:t>
                              </m:r>
                            </m:e>
                            <m:sup>
                              <m:r>
                                <a:rPr lang="en-US" b="0" i="1" smtClean="0">
                                  <a:solidFill>
                                    <a:schemeClr val="tx1"/>
                                  </a:solidFill>
                                  <a:latin typeface="Cambria Math"/>
                                </a:rPr>
                                <m:t>2</m:t>
                              </m:r>
                            </m:sup>
                          </m:sSup>
                          <m:r>
                            <a:rPr lang="en-US" b="0" i="1" smtClean="0">
                              <a:solidFill>
                                <a:schemeClr val="tx1"/>
                              </a:solidFill>
                              <a:latin typeface="Cambria Math"/>
                            </a:rPr>
                            <m:t>𝑤</m:t>
                          </m:r>
                        </m:oMath>
                      </m:oMathPara>
                    </a14:m>
                    <a:endParaRPr lang="en-US" b="0" dirty="0" smtClean="0">
                      <a:solidFill>
                        <a:schemeClr val="tx1"/>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2423097" y="8717485"/>
                    <a:ext cx="3749103" cy="400110"/>
                  </a:xfrm>
                  <a:prstGeom prst="rect">
                    <a:avLst/>
                  </a:prstGeom>
                  <a:blipFill rotWithShape="1">
                    <a:blip r:embed="rId8"/>
                    <a:stretch>
                      <a:fillRect b="-757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2" name="TextBox 31"/>
                <p:cNvSpPr txBox="1"/>
                <p:nvPr/>
              </p:nvSpPr>
              <p:spPr>
                <a:xfrm>
                  <a:off x="-271008" y="5741405"/>
                  <a:ext cx="324280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𝐺</m:t>
                            </m:r>
                          </m:e>
                          <m:sub>
                            <m:r>
                              <a:rPr lang="en-US" b="0" i="1" smtClean="0">
                                <a:latin typeface="Cambria Math"/>
                              </a:rPr>
                              <m:t>𝑏</m:t>
                            </m:r>
                          </m:sub>
                        </m:sSub>
                        <m:r>
                          <a:rPr lang="en-US" b="0" i="1" smtClean="0">
                            <a:latin typeface="Cambria Math"/>
                          </a:rPr>
                          <m:t>≈</m:t>
                        </m:r>
                        <m:r>
                          <a:rPr lang="en-US" b="0" i="1" smtClean="0">
                            <a:latin typeface="Cambria Math"/>
                          </a:rPr>
                          <m:t>𝜈</m:t>
                        </m:r>
                        <m:r>
                          <a:rPr lang="en-US" b="0" i="1" smtClean="0">
                            <a:latin typeface="Cambria Math"/>
                          </a:rPr>
                          <m:t>𝑤</m:t>
                        </m:r>
                        <m:sSup>
                          <m:sSupPr>
                            <m:ctrlPr>
                              <a:rPr lang="en-US" b="0" i="1" smtClean="0">
                                <a:latin typeface="Cambria Math"/>
                              </a:rPr>
                            </m:ctrlPr>
                          </m:sSupPr>
                          <m:e>
                            <m:d>
                              <m:dPr>
                                <m:ctrlPr>
                                  <a:rPr lang="en-US" b="0" i="1" smtClean="0">
                                    <a:latin typeface="Cambria Math"/>
                                  </a:rPr>
                                </m:ctrlPr>
                              </m:dPr>
                              <m:e>
                                <m:r>
                                  <a:rPr lang="en-US" b="0" i="1" smtClean="0">
                                    <a:latin typeface="Cambria Math"/>
                                  </a:rPr>
                                  <m:t>1+</m:t>
                                </m:r>
                                <m:r>
                                  <a:rPr lang="en-US" b="0" i="1" smtClean="0">
                                    <a:latin typeface="Cambria Math"/>
                                  </a:rPr>
                                  <m:t>𝜂</m:t>
                                </m:r>
                                <m:r>
                                  <a:rPr lang="en-US" b="0" i="1" smtClean="0">
                                    <a:latin typeface="Cambria Math"/>
                                  </a:rPr>
                                  <m:t>𝑏</m:t>
                                </m:r>
                              </m:e>
                            </m:d>
                          </m:e>
                          <m:sup>
                            <m:r>
                              <a:rPr lang="en-US" b="0" i="1" smtClean="0">
                                <a:latin typeface="Cambria Math"/>
                              </a:rPr>
                              <m:t>2</m:t>
                            </m:r>
                          </m:sup>
                        </m:sSup>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271008" y="5741405"/>
                  <a:ext cx="3242808" cy="400110"/>
                </a:xfrm>
                <a:prstGeom prst="rect">
                  <a:avLst/>
                </a:prstGeom>
                <a:blipFill rotWithShape="1">
                  <a:blip r:embed="rId9"/>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804717" y="5742190"/>
                  <a:ext cx="329144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𝐺</m:t>
                            </m:r>
                          </m:e>
                          <m:sub>
                            <m:r>
                              <a:rPr lang="en-US" b="0" i="1" smtClean="0">
                                <a:latin typeface="Cambria Math"/>
                              </a:rPr>
                              <m:t>𝑤</m:t>
                            </m:r>
                          </m:sub>
                        </m:sSub>
                        <m:r>
                          <a:rPr lang="en-US" b="0" i="1" smtClean="0">
                            <a:latin typeface="Cambria Math"/>
                          </a:rPr>
                          <m:t>≈</m:t>
                        </m:r>
                        <m:r>
                          <a:rPr lang="en-US" b="0" i="1" smtClean="0">
                            <a:latin typeface="Cambria Math"/>
                          </a:rPr>
                          <m:t>𝜈</m:t>
                        </m:r>
                        <m:r>
                          <a:rPr lang="en-US" b="0" i="1" smtClean="0">
                            <a:latin typeface="Cambria Math"/>
                          </a:rPr>
                          <m:t>𝑏</m:t>
                        </m:r>
                        <m:sSup>
                          <m:sSupPr>
                            <m:ctrlPr>
                              <a:rPr lang="en-US" b="0" i="1" smtClean="0">
                                <a:latin typeface="Cambria Math"/>
                              </a:rPr>
                            </m:ctrlPr>
                          </m:sSupPr>
                          <m:e>
                            <m:d>
                              <m:dPr>
                                <m:ctrlPr>
                                  <a:rPr lang="en-US" b="0" i="1" smtClean="0">
                                    <a:latin typeface="Cambria Math"/>
                                  </a:rPr>
                                </m:ctrlPr>
                              </m:dPr>
                              <m:e>
                                <m:r>
                                  <a:rPr lang="en-US" b="0" i="1" smtClean="0">
                                    <a:latin typeface="Cambria Math"/>
                                  </a:rPr>
                                  <m:t>1+</m:t>
                                </m:r>
                                <m:r>
                                  <a:rPr lang="en-US" b="0" i="1" smtClean="0">
                                    <a:latin typeface="Cambria Math"/>
                                  </a:rPr>
                                  <m:t>𝜂</m:t>
                                </m:r>
                                <m:r>
                                  <a:rPr lang="en-US" b="0" i="1" smtClean="0">
                                    <a:latin typeface="Cambria Math"/>
                                  </a:rPr>
                                  <m:t>𝑏</m:t>
                                </m:r>
                              </m:e>
                            </m:d>
                          </m:e>
                          <m:sup>
                            <m:r>
                              <a:rPr lang="en-US" b="0" i="1" smtClean="0">
                                <a:latin typeface="Cambria Math"/>
                              </a:rPr>
                              <m:t>2</m:t>
                            </m:r>
                          </m:sup>
                        </m:sSup>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804717" y="5742190"/>
                  <a:ext cx="3291441" cy="400110"/>
                </a:xfrm>
                <a:prstGeom prst="rect">
                  <a:avLst/>
                </a:prstGeom>
                <a:blipFill rotWithShape="1">
                  <a:blip r:embed="rId10"/>
                  <a:stretch>
                    <a:fillRect b="-15152"/>
                  </a:stretch>
                </a:blipFill>
              </p:spPr>
              <p:txBody>
                <a:bodyPr/>
                <a:lstStyle/>
                <a:p>
                  <a:r>
                    <a:rPr lang="en-US">
                      <a:noFill/>
                    </a:rPr>
                    <a:t> </a:t>
                  </a:r>
                </a:p>
              </p:txBody>
            </p:sp>
          </mc:Fallback>
        </mc:AlternateContent>
      </p:grpSp>
      <p:sp>
        <p:nvSpPr>
          <p:cNvPr id="26" name="Rectangle 25"/>
          <p:cNvSpPr/>
          <p:nvPr/>
        </p:nvSpPr>
        <p:spPr>
          <a:xfrm>
            <a:off x="194808" y="1273314"/>
            <a:ext cx="4453391" cy="707886"/>
          </a:xfrm>
          <a:prstGeom prst="rect">
            <a:avLst/>
          </a:prstGeom>
          <a:solidFill>
            <a:schemeClr val="bg1"/>
          </a:solidFill>
          <a:ln>
            <a:noFill/>
          </a:ln>
        </p:spPr>
        <p:txBody>
          <a:bodyPr wrap="square">
            <a:spAutoFit/>
          </a:bodyPr>
          <a:lstStyle/>
          <a:p>
            <a:pPr>
              <a:spcBef>
                <a:spcPts val="0"/>
              </a:spcBef>
              <a:defRPr/>
            </a:pPr>
            <a:r>
              <a:rPr lang="en-US" dirty="0" smtClean="0">
                <a:cs typeface="Times New Roman" pitchFamily="18" charset="0"/>
              </a:rPr>
              <a:t>Uniform vegetation </a:t>
            </a:r>
            <a:r>
              <a:rPr lang="en-US" dirty="0" smtClean="0">
                <a:cs typeface="Times New Roman" pitchFamily="18" charset="0"/>
                <a:sym typeface="Mathematica1"/>
              </a:rPr>
              <a:t> gap pattern</a:t>
            </a:r>
          </a:p>
          <a:p>
            <a:pPr>
              <a:spcBef>
                <a:spcPts val="0"/>
              </a:spcBef>
              <a:defRPr/>
            </a:pPr>
            <a:r>
              <a:rPr lang="en-US" dirty="0" smtClean="0">
                <a:cs typeface="Times New Roman" pitchFamily="18" charset="0"/>
                <a:sym typeface="Mathematica1"/>
              </a:rPr>
              <a:t>Spot pattern </a:t>
            </a:r>
            <a:r>
              <a:rPr lang="en-US" dirty="0" smtClean="0">
                <a:solidFill>
                  <a:srgbClr val="000000"/>
                </a:solidFill>
                <a:cs typeface="Times New Roman" pitchFamily="18" charset="0"/>
                <a:sym typeface="Mathematica1"/>
              </a:rPr>
              <a:t> bare soil</a:t>
            </a:r>
          </a:p>
        </p:txBody>
      </p:sp>
      <p:pic>
        <p:nvPicPr>
          <p:cNvPr id="39" name="Picture 11"/>
          <p:cNvPicPr preferRelativeResize="0">
            <a:picLocks noChangeArrowheads="1"/>
          </p:cNvPicPr>
          <p:nvPr/>
        </p:nvPicPr>
        <p:blipFill rotWithShape="1">
          <a:blip r:embed="rId11" cstate="print"/>
          <a:srcRect l="8184" t="25452" r="33076"/>
          <a:stretch/>
        </p:blipFill>
        <p:spPr bwMode="auto">
          <a:xfrm>
            <a:off x="542082" y="3200400"/>
            <a:ext cx="3344118" cy="2030232"/>
          </a:xfrm>
          <a:prstGeom prst="rect">
            <a:avLst/>
          </a:prstGeom>
          <a:noFill/>
          <a:ln w="9525" algn="ctr">
            <a:noFill/>
            <a:miter lim="800000"/>
            <a:headEnd/>
            <a:tailEnd/>
          </a:ln>
        </p:spPr>
      </p:pic>
      <p:grpSp>
        <p:nvGrpSpPr>
          <p:cNvPr id="40" name="Group 39"/>
          <p:cNvGrpSpPr/>
          <p:nvPr/>
        </p:nvGrpSpPr>
        <p:grpSpPr>
          <a:xfrm>
            <a:off x="546903" y="5284216"/>
            <a:ext cx="3339297" cy="1357723"/>
            <a:chOff x="3899961" y="3142954"/>
            <a:chExt cx="3999964" cy="1555829"/>
          </a:xfrm>
        </p:grpSpPr>
        <p:pic>
          <p:nvPicPr>
            <p:cNvPr id="41" name="Picture 5"/>
            <p:cNvPicPr>
              <a:picLocks noChangeAspect="1" noChangeArrowheads="1"/>
            </p:cNvPicPr>
            <p:nvPr/>
          </p:nvPicPr>
          <p:blipFill rotWithShape="1">
            <a:blip r:embed="rId12">
              <a:extLst>
                <a:ext uri="{28A0092B-C50C-407E-A947-70E740481C1C}">
                  <a14:useLocalDpi xmlns:a14="http://schemas.microsoft.com/office/drawing/2010/main" val="0"/>
                </a:ext>
              </a:extLst>
            </a:blip>
            <a:srcRect l="35890" t="12077" r="15900" b="56108"/>
            <a:stretch/>
          </p:blipFill>
          <p:spPr bwMode="auto">
            <a:xfrm>
              <a:off x="3899962" y="3142954"/>
              <a:ext cx="3999963" cy="1555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a:xfrm>
              <a:off x="3899961" y="3540200"/>
              <a:ext cx="2772356" cy="700403"/>
            </a:xfrm>
            <a:prstGeom prst="rect">
              <a:avLst/>
            </a:prstGeom>
          </p:spPr>
          <p:txBody>
            <a:bodyPr wrap="square">
              <a:spAutoFit/>
            </a:bodyPr>
            <a:lstStyle/>
            <a:p>
              <a:pPr>
                <a:spcBef>
                  <a:spcPts val="0"/>
                </a:spcBef>
              </a:pPr>
              <a:r>
                <a:rPr lang="en-US" sz="1500" dirty="0" smtClean="0"/>
                <a:t>Fairy circles </a:t>
              </a:r>
              <a:r>
                <a:rPr lang="en-US" sz="1500" dirty="0"/>
                <a:t>-</a:t>
              </a:r>
              <a:r>
                <a:rPr lang="en-US" sz="1500" dirty="0" smtClean="0"/>
                <a:t> bare patches of sandy soil</a:t>
              </a:r>
              <a:endParaRPr lang="en-US" sz="1500" dirty="0"/>
            </a:p>
          </p:txBody>
        </p:sp>
        <p:cxnSp>
          <p:nvCxnSpPr>
            <p:cNvPr id="43" name="Straight Arrow Connector 42"/>
            <p:cNvCxnSpPr/>
            <p:nvPr/>
          </p:nvCxnSpPr>
          <p:spPr bwMode="auto">
            <a:xfrm flipV="1">
              <a:off x="6271605" y="3740090"/>
              <a:ext cx="513435" cy="1"/>
            </a:xfrm>
            <a:prstGeom prst="straightConnector1">
              <a:avLst/>
            </a:prstGeom>
            <a:noFill/>
            <a:ln w="19050"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139804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48"/>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Pattern </a:t>
            </a:r>
            <a:r>
              <a:rPr lang="en-US" altLang="en-US" sz="2200" b="1" dirty="0">
                <a:solidFill>
                  <a:srgbClr val="AC0000"/>
                </a:solidFill>
              </a:rPr>
              <a:t>formation – a missing link in studies of regime shifts</a:t>
            </a:r>
          </a:p>
        </p:txBody>
      </p:sp>
      <p:grpSp>
        <p:nvGrpSpPr>
          <p:cNvPr id="20486" name="Group 49"/>
          <p:cNvGrpSpPr>
            <a:grpSpLocks/>
          </p:cNvGrpSpPr>
          <p:nvPr/>
        </p:nvGrpSpPr>
        <p:grpSpPr bwMode="auto">
          <a:xfrm>
            <a:off x="8736344" y="0"/>
            <a:ext cx="457200" cy="6858000"/>
            <a:chOff x="5493" y="0"/>
            <a:chExt cx="288" cy="4320"/>
          </a:xfrm>
        </p:grpSpPr>
        <p:sp>
          <p:nvSpPr>
            <p:cNvPr id="20508" name="Rectangle 50"/>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dirty="0">
                <a:solidFill>
                  <a:schemeClr val="bg1"/>
                </a:solidFill>
              </a:endParaRPr>
            </a:p>
            <a:p>
              <a:pPr algn="ctr">
                <a:lnSpc>
                  <a:spcPct val="40000"/>
                </a:lnSpc>
              </a:pPr>
              <a:r>
                <a:rPr lang="en-US" altLang="he-IL" sz="1600" b="1" dirty="0">
                  <a:solidFill>
                    <a:schemeClr val="bg1"/>
                  </a:solidFill>
                </a:rPr>
                <a:t>     </a:t>
              </a:r>
              <a:r>
                <a:rPr lang="en-US" altLang="he-IL" sz="1600" dirty="0">
                  <a:solidFill>
                    <a:schemeClr val="bg1"/>
                  </a:solidFill>
                </a:rPr>
                <a:t>Ben </a:t>
              </a:r>
              <a:r>
                <a:rPr lang="en-US" altLang="he-IL" sz="1600" dirty="0" err="1">
                  <a:solidFill>
                    <a:schemeClr val="bg1"/>
                  </a:solidFill>
                </a:rPr>
                <a:t>Gurion</a:t>
              </a:r>
              <a:r>
                <a:rPr lang="en-US" altLang="he-IL" sz="1600" dirty="0">
                  <a:solidFill>
                    <a:schemeClr val="bg1"/>
                  </a:solidFill>
                </a:rPr>
                <a:t> University,  Ehud </a:t>
              </a:r>
              <a:r>
                <a:rPr lang="en-US" altLang="he-IL" sz="1600" dirty="0" err="1">
                  <a:solidFill>
                    <a:schemeClr val="bg1"/>
                  </a:solidFill>
                </a:rPr>
                <a:t>Meron</a:t>
              </a:r>
              <a:r>
                <a:rPr lang="en-US" altLang="he-IL" sz="1600" dirty="0">
                  <a:solidFill>
                    <a:schemeClr val="bg1"/>
                  </a:solidFill>
                </a:rPr>
                <a:t> -  www.bgu.ac.il/~ehud</a:t>
              </a:r>
              <a:endParaRPr lang="en-US" altLang="en-US" sz="1600" dirty="0">
                <a:solidFill>
                  <a:schemeClr val="bg1"/>
                </a:solidFill>
              </a:endParaRPr>
            </a:p>
          </p:txBody>
        </p:sp>
        <p:pic>
          <p:nvPicPr>
            <p:cNvPr id="20509" name="Picture 51"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grpSp>
        <p:nvGrpSpPr>
          <p:cNvPr id="2" name="Group 1"/>
          <p:cNvGrpSpPr/>
          <p:nvPr/>
        </p:nvGrpSpPr>
        <p:grpSpPr>
          <a:xfrm>
            <a:off x="228600" y="2245304"/>
            <a:ext cx="8003701" cy="2305050"/>
            <a:chOff x="228600" y="2245304"/>
            <a:chExt cx="8003701" cy="2305050"/>
          </a:xfrm>
        </p:grpSpPr>
        <p:sp>
          <p:nvSpPr>
            <p:cNvPr id="5" name="Rectangle 4"/>
            <p:cNvSpPr/>
            <p:nvPr/>
          </p:nvSpPr>
          <p:spPr>
            <a:xfrm>
              <a:off x="228600" y="2470868"/>
              <a:ext cx="6019799" cy="1015663"/>
            </a:xfrm>
            <a:prstGeom prst="rect">
              <a:avLst/>
            </a:prstGeom>
          </p:spPr>
          <p:txBody>
            <a:bodyPr wrap="square">
              <a:spAutoFit/>
            </a:bodyPr>
            <a:lstStyle/>
            <a:p>
              <a:r>
                <a:rPr lang="en-US" altLang="he-IL" dirty="0" smtClean="0"/>
                <a:t>The simplified model still captures a single pattern-forming feedback associated with strong local uptake and soil-water transport.</a:t>
              </a:r>
              <a:endParaRPr lang="en-US" dirty="0"/>
            </a:p>
          </p:txBody>
        </p:sp>
        <p:pic>
          <p:nvPicPr>
            <p:cNvPr id="2365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9676" y="2245304"/>
              <a:ext cx="1952625"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870523" y="4574391"/>
            <a:ext cx="5435277" cy="2087702"/>
            <a:chOff x="2870523" y="2807688"/>
            <a:chExt cx="5435277" cy="2087702"/>
          </a:xfrm>
        </p:grpSpPr>
        <p:pic>
          <p:nvPicPr>
            <p:cNvPr id="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597" y="2807688"/>
              <a:ext cx="2311203" cy="2087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70523" y="2859851"/>
              <a:ext cx="2996877" cy="1246495"/>
            </a:xfrm>
            <a:prstGeom prst="rect">
              <a:avLst/>
            </a:prstGeom>
          </p:spPr>
          <p:txBody>
            <a:bodyPr wrap="square">
              <a:spAutoFit/>
            </a:bodyPr>
            <a:lstStyle/>
            <a:p>
              <a:r>
                <a:rPr lang="en-US" altLang="he-IL" dirty="0"/>
                <a:t>w</a:t>
              </a:r>
              <a:r>
                <a:rPr lang="en-US" altLang="he-IL" dirty="0" smtClean="0"/>
                <a:t>hich are consistent with field observations </a:t>
              </a:r>
            </a:p>
            <a:p>
              <a:r>
                <a:rPr lang="en-US" sz="1400" dirty="0" smtClean="0">
                  <a:solidFill>
                    <a:srgbClr val="000000"/>
                  </a:solidFill>
                  <a:cs typeface="Times New Roman" pitchFamily="18" charset="0"/>
                </a:rPr>
                <a:t>(</a:t>
              </a:r>
              <a:r>
                <a:rPr lang="en-US" sz="1400" dirty="0">
                  <a:solidFill>
                    <a:srgbClr val="000000"/>
                  </a:solidFill>
                  <a:cs typeface="Times New Roman" pitchFamily="18" charset="0"/>
                </a:rPr>
                <a:t>Cramer and Barger </a:t>
              </a:r>
              <a:r>
                <a:rPr lang="en-US" sz="1400" dirty="0">
                  <a:solidFill>
                    <a:srgbClr val="000000"/>
                  </a:solidFill>
                </a:rPr>
                <a:t>PLOS ONE 2013)</a:t>
              </a:r>
              <a:endParaRPr lang="en-US" dirty="0"/>
            </a:p>
          </p:txBody>
        </p:sp>
      </p:grpSp>
      <p:grpSp>
        <p:nvGrpSpPr>
          <p:cNvPr id="10" name="Group 9"/>
          <p:cNvGrpSpPr/>
          <p:nvPr/>
        </p:nvGrpSpPr>
        <p:grpSpPr>
          <a:xfrm>
            <a:off x="228601" y="3559754"/>
            <a:ext cx="5638800" cy="3145846"/>
            <a:chOff x="228601" y="1806714"/>
            <a:chExt cx="5638800" cy="2859860"/>
          </a:xfrm>
        </p:grpSpPr>
        <p:pic>
          <p:nvPicPr>
            <p:cNvPr id="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000" y="2728305"/>
              <a:ext cx="2384003" cy="1938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1" y="1806714"/>
              <a:ext cx="5638800" cy="707886"/>
            </a:xfrm>
            <a:prstGeom prst="rect">
              <a:avLst/>
            </a:prstGeom>
          </p:spPr>
          <p:txBody>
            <a:bodyPr wrap="square">
              <a:spAutoFit/>
            </a:bodyPr>
            <a:lstStyle/>
            <a:p>
              <a:r>
                <a:rPr lang="en-US" altLang="he-IL" dirty="0" smtClean="0"/>
                <a:t>Implies anti-phase biomass and soil-water distributions </a:t>
              </a:r>
              <a:endParaRPr lang="en-US" dirty="0"/>
            </a:p>
          </p:txBody>
        </p:sp>
        <p:sp>
          <p:nvSpPr>
            <p:cNvPr id="52" name="Rectangle 51"/>
            <p:cNvSpPr/>
            <p:nvPr/>
          </p:nvSpPr>
          <p:spPr>
            <a:xfrm>
              <a:off x="1893425" y="2156750"/>
              <a:ext cx="3505200" cy="307777"/>
            </a:xfrm>
            <a:prstGeom prst="rect">
              <a:avLst/>
            </a:prstGeom>
          </p:spPr>
          <p:txBody>
            <a:bodyPr wrap="square">
              <a:spAutoFit/>
            </a:bodyPr>
            <a:lstStyle/>
            <a:p>
              <a:pPr>
                <a:spcBef>
                  <a:spcPts val="0"/>
                </a:spcBef>
              </a:pPr>
              <a:r>
                <a:rPr lang="en-US" altLang="he-IL" sz="1400" dirty="0" smtClean="0"/>
                <a:t>(</a:t>
              </a:r>
              <a:r>
                <a:rPr lang="en-US" altLang="he-IL" sz="1400" dirty="0" err="1" smtClean="0"/>
                <a:t>Kinast</a:t>
              </a:r>
              <a:r>
                <a:rPr lang="en-US" altLang="he-IL" sz="1400" dirty="0" smtClean="0"/>
                <a:t>, Zelnik, Bel, Meron, PRL 2014)</a:t>
              </a:r>
            </a:p>
          </p:txBody>
        </p:sp>
      </p:grpSp>
      <p:sp>
        <p:nvSpPr>
          <p:cNvPr id="22" name="Rectangle 21"/>
          <p:cNvSpPr/>
          <p:nvPr/>
        </p:nvSpPr>
        <p:spPr>
          <a:xfrm>
            <a:off x="187125" y="609600"/>
            <a:ext cx="8549219" cy="707886"/>
          </a:xfrm>
          <a:prstGeom prst="rect">
            <a:avLst/>
          </a:prstGeom>
        </p:spPr>
        <p:txBody>
          <a:bodyPr wrap="square">
            <a:spAutoFit/>
          </a:bodyPr>
          <a:lstStyle/>
          <a:p>
            <a:pPr>
              <a:spcBef>
                <a:spcPts val="0"/>
              </a:spcBef>
              <a:spcAft>
                <a:spcPts val="600"/>
              </a:spcAft>
              <a:defRPr/>
            </a:pPr>
            <a:r>
              <a:rPr lang="en-US" dirty="0" smtClean="0">
                <a:cs typeface="Times New Roman" pitchFamily="18" charset="0"/>
              </a:rPr>
              <a:t>The sandy soil</a:t>
            </a:r>
            <a:r>
              <a:rPr lang="en-US" dirty="0">
                <a:cs typeface="Times New Roman" pitchFamily="18" charset="0"/>
              </a:rPr>
              <a:t> </a:t>
            </a:r>
            <a:r>
              <a:rPr lang="en-US" dirty="0" smtClean="0">
                <a:cs typeface="Times New Roman" pitchFamily="18" charset="0"/>
              </a:rPr>
              <a:t>and the confined root zones typical of the grass species in the NFC ecosystem </a:t>
            </a:r>
            <a:r>
              <a:rPr lang="en-US" dirty="0" smtClean="0">
                <a:cs typeface="Times New Roman" pitchFamily="18" charset="0"/>
                <a:sym typeface="Mathematica1"/>
              </a:rPr>
              <a:t>allows model simplification to </a:t>
            </a:r>
            <a:endParaRPr lang="en-US" dirty="0" smtClean="0">
              <a:cs typeface="Times New Roman" pitchFamily="18" charset="0"/>
            </a:endParaRPr>
          </a:p>
        </p:txBody>
      </p:sp>
      <p:grpSp>
        <p:nvGrpSpPr>
          <p:cNvPr id="24" name="Group 23"/>
          <p:cNvGrpSpPr/>
          <p:nvPr/>
        </p:nvGrpSpPr>
        <p:grpSpPr>
          <a:xfrm>
            <a:off x="196494" y="1447800"/>
            <a:ext cx="7171756" cy="876172"/>
            <a:chOff x="120294" y="3612244"/>
            <a:chExt cx="7171756" cy="876172"/>
          </a:xfrm>
        </p:grpSpPr>
        <p:grpSp>
          <p:nvGrpSpPr>
            <p:cNvPr id="25" name="Group 24"/>
            <p:cNvGrpSpPr/>
            <p:nvPr/>
          </p:nvGrpSpPr>
          <p:grpSpPr>
            <a:xfrm>
              <a:off x="120294" y="3612244"/>
              <a:ext cx="4527906" cy="876172"/>
              <a:chOff x="272694" y="5517244"/>
              <a:chExt cx="4527906" cy="876172"/>
            </a:xfrm>
          </p:grpSpPr>
          <mc:AlternateContent xmlns:mc="http://schemas.openxmlformats.org/markup-compatibility/2006" xmlns:a14="http://schemas.microsoft.com/office/drawing/2010/main">
            <mc:Choice Requires="a14">
              <p:sp>
                <p:nvSpPr>
                  <p:cNvPr id="28" name="TextBox 27"/>
                  <p:cNvSpPr txBox="1"/>
                  <p:nvPr/>
                </p:nvSpPr>
                <p:spPr>
                  <a:xfrm>
                    <a:off x="272694" y="5517244"/>
                    <a:ext cx="452790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m:t>
                              </m:r>
                            </m:e>
                            <m:sub>
                              <m:r>
                                <a:rPr lang="en-US" b="0" i="1" smtClean="0">
                                  <a:solidFill>
                                    <a:srgbClr val="000000"/>
                                  </a:solidFill>
                                  <a:latin typeface="Cambria Math"/>
                                </a:rPr>
                                <m:t>𝑡</m:t>
                              </m:r>
                            </m:sub>
                          </m:sSub>
                          <m:r>
                            <a:rPr lang="en-US" i="1" smtClean="0">
                              <a:solidFill>
                                <a:srgbClr val="000000"/>
                              </a:solidFill>
                              <a:latin typeface="Cambria Math"/>
                            </a:rPr>
                            <m:t>𝐵</m:t>
                          </m:r>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i="1" smtClean="0">
                                  <a:solidFill>
                                    <a:srgbClr val="000000"/>
                                  </a:solidFill>
                                  <a:latin typeface="Cambria Math"/>
                                </a:rPr>
                                <m:t>𝐵</m:t>
                              </m:r>
                            </m:sub>
                          </m:sSub>
                          <m:r>
                            <a:rPr lang="en-US" i="1" smtClean="0">
                              <a:solidFill>
                                <a:srgbClr val="000000"/>
                              </a:solidFill>
                              <a:latin typeface="Cambria Math"/>
                            </a:rPr>
                            <m:t>𝐵</m:t>
                          </m:r>
                          <m:d>
                            <m:dPr>
                              <m:ctrlPr>
                                <a:rPr lang="en-US" i="1" smtClean="0">
                                  <a:solidFill>
                                    <a:srgbClr val="000000"/>
                                  </a:solidFill>
                                  <a:latin typeface="Cambria Math"/>
                                </a:rPr>
                              </m:ctrlPr>
                            </m:dPr>
                            <m:e>
                              <m:r>
                                <a:rPr lang="en-US" i="1" smtClean="0">
                                  <a:solidFill>
                                    <a:srgbClr val="000000"/>
                                  </a:solidFill>
                                  <a:latin typeface="Cambria Math"/>
                                </a:rPr>
                                <m:t>1−</m:t>
                              </m:r>
                              <m:r>
                                <a:rPr lang="en-US" i="1" smtClean="0">
                                  <a:solidFill>
                                    <a:srgbClr val="000000"/>
                                  </a:solidFill>
                                  <a:latin typeface="Cambria Math"/>
                                </a:rPr>
                                <m:t>𝐵</m:t>
                              </m:r>
                              <m:r>
                                <a:rPr lang="en-US" i="1" smtClean="0">
                                  <a:solidFill>
                                    <a:srgbClr val="000000"/>
                                  </a:solidFill>
                                  <a:latin typeface="Cambria Math"/>
                                </a:rPr>
                                <m:t>/</m:t>
                              </m:r>
                              <m:r>
                                <a:rPr lang="en-US" i="1" smtClean="0">
                                  <a:solidFill>
                                    <a:srgbClr val="000000"/>
                                  </a:solidFill>
                                  <a:latin typeface="Cambria Math"/>
                                </a:rPr>
                                <m:t>𝐾</m:t>
                              </m:r>
                            </m:e>
                          </m:d>
                          <m:r>
                            <a:rPr lang="en-US" i="1" smtClean="0">
                              <a:solidFill>
                                <a:srgbClr val="000000"/>
                              </a:solidFill>
                              <a:latin typeface="Cambria Math"/>
                            </a:rPr>
                            <m:t>−</m:t>
                          </m:r>
                          <m:r>
                            <a:rPr lang="en-US" i="1" smtClean="0">
                              <a:solidFill>
                                <a:srgbClr val="000000"/>
                              </a:solidFill>
                              <a:latin typeface="Cambria Math"/>
                            </a:rPr>
                            <m:t>𝑀𝐵</m:t>
                          </m:r>
                          <m:r>
                            <a:rPr lang="en-US" i="1" smtClean="0">
                              <a:solidFill>
                                <a:srgbClr val="000000"/>
                              </a:solidFill>
                              <a:latin typeface="Cambria Math"/>
                            </a:rPr>
                            <m:t>+</m:t>
                          </m:r>
                          <m:sSup>
                            <m:sSupPr>
                              <m:ctrlPr>
                                <a:rPr lang="en-US" i="1" smtClean="0">
                                  <a:solidFill>
                                    <a:srgbClr val="000000"/>
                                  </a:solidFill>
                                  <a:latin typeface="Cambria Math"/>
                                </a:rPr>
                              </m:ctrlPr>
                            </m:sSupPr>
                            <m:e>
                              <m:sSub>
                                <m:sSubPr>
                                  <m:ctrlPr>
                                    <a:rPr lang="en-US" i="1" smtClean="0">
                                      <a:solidFill>
                                        <a:srgbClr val="000000"/>
                                      </a:solidFill>
                                      <a:latin typeface="Cambria Math"/>
                                    </a:rPr>
                                  </m:ctrlPr>
                                </m:sSubPr>
                                <m:e>
                                  <m:r>
                                    <a:rPr lang="en-US" i="1" smtClean="0">
                                      <a:solidFill>
                                        <a:srgbClr val="000000"/>
                                      </a:solidFill>
                                      <a:latin typeface="Cambria Math"/>
                                    </a:rPr>
                                    <m:t>𝐷</m:t>
                                  </m:r>
                                </m:e>
                                <m:sub>
                                  <m:r>
                                    <a:rPr lang="en-US" i="1" smtClean="0">
                                      <a:solidFill>
                                        <a:srgbClr val="000000"/>
                                      </a:solidFill>
                                      <a:latin typeface="Cambria Math"/>
                                    </a:rPr>
                                    <m:t>𝐵</m:t>
                                  </m:r>
                                </m:sub>
                              </m:sSub>
                              <m:r>
                                <a:rPr lang="en-US" smtClean="0">
                                  <a:solidFill>
                                    <a:srgbClr val="000000"/>
                                  </a:solidFill>
                                  <a:latin typeface="Cambria Math"/>
                                </a:rPr>
                                <m:t>𝛻</m:t>
                              </m:r>
                            </m:e>
                            <m:sup>
                              <m:r>
                                <a:rPr lang="en-US" i="1" smtClean="0">
                                  <a:solidFill>
                                    <a:srgbClr val="000000"/>
                                  </a:solidFill>
                                  <a:latin typeface="Cambria Math"/>
                                </a:rPr>
                                <m:t>2</m:t>
                              </m:r>
                            </m:sup>
                          </m:sSup>
                          <m:r>
                            <a:rPr lang="en-US" i="1" smtClean="0">
                              <a:solidFill>
                                <a:srgbClr val="000000"/>
                              </a:solidFill>
                              <a:latin typeface="Cambria Math"/>
                            </a:rPr>
                            <m:t>𝐵</m:t>
                          </m:r>
                        </m:oMath>
                      </m:oMathPara>
                    </a14:m>
                    <a:endParaRPr lang="en-US" dirty="0" smtClean="0">
                      <a:solidFill>
                        <a:srgbClr val="000000"/>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72694" y="5517244"/>
                    <a:ext cx="4527906" cy="400110"/>
                  </a:xfrm>
                  <a:prstGeom prst="rect">
                    <a:avLst/>
                  </a:prstGeom>
                  <a:blipFill rotWithShape="1">
                    <a:blip r:embed="rId11"/>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315315" y="5909283"/>
                    <a:ext cx="4066562" cy="4841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m:t>
                              </m:r>
                            </m:e>
                            <m:sub>
                              <m:r>
                                <a:rPr lang="en-US" b="0" i="1" smtClean="0">
                                  <a:solidFill>
                                    <a:srgbClr val="000000"/>
                                  </a:solidFill>
                                  <a:latin typeface="Cambria Math"/>
                                </a:rPr>
                                <m:t>𝑡</m:t>
                              </m:r>
                            </m:sub>
                          </m:sSub>
                          <m:r>
                            <a:rPr lang="en-US" i="1" smtClean="0">
                              <a:solidFill>
                                <a:srgbClr val="000000"/>
                              </a:solidFill>
                              <a:latin typeface="Cambria Math"/>
                            </a:rPr>
                            <m:t>𝑊</m:t>
                          </m:r>
                          <m:r>
                            <a:rPr lang="en-US" i="1">
                              <a:solidFill>
                                <a:srgbClr val="000000"/>
                              </a:solidFill>
                              <a:latin typeface="Cambria Math"/>
                            </a:rPr>
                            <m:t>=</m:t>
                          </m:r>
                          <m:sSub>
                            <m:sSubPr>
                              <m:ctrlPr>
                                <a:rPr lang="en-US" i="1" smtClean="0">
                                  <a:solidFill>
                                    <a:srgbClr val="000000"/>
                                  </a:solidFill>
                                  <a:latin typeface="Cambria Math"/>
                                </a:rPr>
                              </m:ctrlPr>
                            </m:sSubPr>
                            <m:e>
                              <m:r>
                                <a:rPr lang="en-US" b="0" i="1" smtClean="0">
                                  <a:solidFill>
                                    <a:srgbClr val="000000"/>
                                  </a:solidFill>
                                  <a:latin typeface="Cambria Math"/>
                                </a:rPr>
                                <m:t>𝑃</m:t>
                              </m:r>
                              <m:r>
                                <a:rPr lang="en-US" i="1" smtClean="0">
                                  <a:solidFill>
                                    <a:srgbClr val="000000"/>
                                  </a:solidFill>
                                  <a:latin typeface="Cambria Math"/>
                                </a:rPr>
                                <m:t>−</m:t>
                              </m:r>
                              <m:r>
                                <a:rPr lang="en-US" i="1" smtClean="0">
                                  <a:solidFill>
                                    <a:srgbClr val="000000"/>
                                  </a:solidFill>
                                  <a:latin typeface="Cambria Math"/>
                                </a:rPr>
                                <m:t>𝐿𝑊</m:t>
                              </m:r>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i="1" smtClean="0">
                                      <a:solidFill>
                                        <a:srgbClr val="000000"/>
                                      </a:solidFill>
                                      <a:latin typeface="Cambria Math"/>
                                    </a:rPr>
                                    <m:t>𝑊</m:t>
                                  </m:r>
                                </m:sub>
                              </m:sSub>
                              <m:r>
                                <a:rPr lang="en-US" i="1" smtClean="0">
                                  <a:solidFill>
                                    <a:srgbClr val="000000"/>
                                  </a:solidFill>
                                  <a:latin typeface="Cambria Math"/>
                                </a:rPr>
                                <m:t>𝑊</m:t>
                              </m:r>
                            </m:e>
                            <m:sub>
                              <m:r>
                                <a:rPr lang="en-US" i="1" smtClean="0">
                                  <a:solidFill>
                                    <a:srgbClr val="000000"/>
                                  </a:solidFill>
                                  <a:latin typeface="Cambria Math"/>
                                </a:rPr>
                                <m:t> </m:t>
                              </m:r>
                            </m:sub>
                          </m:sSub>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𝐷</m:t>
                              </m:r>
                            </m:e>
                            <m:sub>
                              <m:r>
                                <a:rPr lang="en-US" i="1" smtClean="0">
                                  <a:solidFill>
                                    <a:srgbClr val="000000"/>
                                  </a:solidFill>
                                  <a:latin typeface="Cambria Math"/>
                                </a:rPr>
                                <m:t>𝑊</m:t>
                              </m:r>
                            </m:sub>
                          </m:sSub>
                          <m:sSup>
                            <m:sSupPr>
                              <m:ctrlPr>
                                <a:rPr lang="en-US" i="1" smtClean="0">
                                  <a:solidFill>
                                    <a:srgbClr val="000000"/>
                                  </a:solidFill>
                                  <a:latin typeface="Cambria Math"/>
                                </a:rPr>
                              </m:ctrlPr>
                            </m:sSupPr>
                            <m:e>
                              <m:r>
                                <a:rPr lang="en-US" smtClean="0">
                                  <a:solidFill>
                                    <a:srgbClr val="000000"/>
                                  </a:solidFill>
                                  <a:latin typeface="Cambria Math"/>
                                </a:rPr>
                                <m:t>𝛻</m:t>
                              </m:r>
                            </m:e>
                            <m:sup>
                              <m:r>
                                <a:rPr lang="en-US" i="1" smtClean="0">
                                  <a:solidFill>
                                    <a:srgbClr val="000000"/>
                                  </a:solidFill>
                                  <a:latin typeface="Cambria Math"/>
                                </a:rPr>
                                <m:t>2</m:t>
                              </m:r>
                            </m:sup>
                          </m:sSup>
                          <m:r>
                            <a:rPr lang="en-US" i="1" smtClean="0">
                              <a:solidFill>
                                <a:srgbClr val="000000"/>
                              </a:solidFill>
                              <a:latin typeface="Cambria Math"/>
                            </a:rPr>
                            <m:t>𝑊</m:t>
                          </m:r>
                        </m:oMath>
                      </m:oMathPara>
                    </a14:m>
                    <a:endParaRPr lang="en-US" dirty="0" smtClean="0">
                      <a:solidFill>
                        <a:srgbClr val="00000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15315" y="5909283"/>
                    <a:ext cx="4066562" cy="484133"/>
                  </a:xfrm>
                  <a:prstGeom prst="rect">
                    <a:avLst/>
                  </a:prstGeom>
                  <a:blipFill rotWithShape="1">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TextBox 25"/>
                <p:cNvSpPr txBox="1"/>
                <p:nvPr/>
              </p:nvSpPr>
              <p:spPr>
                <a:xfrm>
                  <a:off x="4850399" y="3612244"/>
                  <a:ext cx="2388601" cy="411844"/>
                </a:xfrm>
                <a:prstGeom prst="rect">
                  <a:avLst/>
                </a:prstGeom>
                <a:solidFill>
                  <a:schemeClr val="bg1"/>
                </a:solidFill>
              </p:spPr>
              <p:txBody>
                <a:bodyPr wrap="square" rtlCol="0">
                  <a:spAutoFit/>
                </a:bodyPr>
                <a:lstStyle/>
                <a:p>
                  <a14:m>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b="0" i="1" smtClean="0">
                              <a:solidFill>
                                <a:srgbClr val="000000"/>
                              </a:solidFill>
                              <a:latin typeface="Cambria Math"/>
                            </a:rPr>
                            <m:t>𝐵</m:t>
                          </m:r>
                        </m:sub>
                      </m:sSub>
                      <m:r>
                        <a:rPr lang="en-US" i="1" smtClean="0">
                          <a:solidFill>
                            <a:srgbClr val="000000"/>
                          </a:solidFill>
                          <a:latin typeface="Cambria Math"/>
                        </a:rPr>
                        <m:t>=</m:t>
                      </m:r>
                      <m:r>
                        <m:rPr>
                          <m:sty m:val="p"/>
                        </m:rPr>
                        <a:rPr lang="en-US">
                          <a:solidFill>
                            <a:srgbClr val="000000"/>
                          </a:solidFill>
                          <a:latin typeface="Cambria Math"/>
                        </a:rPr>
                        <m:t>Λ</m:t>
                      </m:r>
                      <m:r>
                        <a:rPr lang="en-US" i="1">
                          <a:solidFill>
                            <a:srgbClr val="000000"/>
                          </a:solidFill>
                          <a:latin typeface="Cambria Math"/>
                        </a:rPr>
                        <m:t>𝑊</m:t>
                      </m:r>
                      <m:sSup>
                        <m:sSupPr>
                          <m:ctrlPr>
                            <a:rPr lang="en-US" i="1">
                              <a:solidFill>
                                <a:srgbClr val="000000"/>
                              </a:solidFill>
                              <a:latin typeface="Cambria Math"/>
                            </a:rPr>
                          </m:ctrlPr>
                        </m:sSupPr>
                        <m:e>
                          <m:d>
                            <m:dPr>
                              <m:ctrlPr>
                                <a:rPr lang="en-US" i="1">
                                  <a:solidFill>
                                    <a:srgbClr val="000000"/>
                                  </a:solidFill>
                                  <a:latin typeface="Cambria Math"/>
                                </a:rPr>
                              </m:ctrlPr>
                            </m:dPr>
                            <m:e>
                              <m:r>
                                <a:rPr lang="en-US" i="1">
                                  <a:solidFill>
                                    <a:srgbClr val="000000"/>
                                  </a:solidFill>
                                  <a:latin typeface="Cambria Math"/>
                                </a:rPr>
                                <m:t>1+</m:t>
                              </m:r>
                              <m:r>
                                <a:rPr lang="en-US" i="1">
                                  <a:solidFill>
                                    <a:srgbClr val="000000"/>
                                  </a:solidFill>
                                  <a:latin typeface="Cambria Math"/>
                                </a:rPr>
                                <m:t>𝐸𝐵</m:t>
                              </m:r>
                            </m:e>
                          </m:d>
                        </m:e>
                        <m:sup>
                          <m:r>
                            <a:rPr lang="en-US" i="1">
                              <a:solidFill>
                                <a:srgbClr val="000000"/>
                              </a:solidFill>
                              <a:latin typeface="Cambria Math"/>
                            </a:rPr>
                            <m:t>2</m:t>
                          </m:r>
                        </m:sup>
                      </m:sSup>
                    </m:oMath>
                  </a14:m>
                  <a:r>
                    <a:rPr lang="en-US" dirty="0" smtClean="0">
                      <a:solidFill>
                        <a:srgbClr val="000000"/>
                      </a:solidFill>
                    </a:rPr>
                    <a:t>                         </a:t>
                  </a:r>
                  <a:endParaRPr lang="en-US" dirty="0">
                    <a:solidFill>
                      <a:srgbClr val="00000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850399" y="3612244"/>
                  <a:ext cx="2388601" cy="411844"/>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717258" y="3992300"/>
                  <a:ext cx="2574792" cy="41184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b="0" i="1" smtClean="0">
                                <a:solidFill>
                                  <a:srgbClr val="000000"/>
                                </a:solidFill>
                                <a:latin typeface="Cambria Math"/>
                              </a:rPr>
                              <m:t>𝑊</m:t>
                            </m:r>
                          </m:sub>
                        </m:sSub>
                        <m:r>
                          <a:rPr lang="en-US" i="1" smtClean="0">
                            <a:solidFill>
                              <a:srgbClr val="000000"/>
                            </a:solidFill>
                            <a:latin typeface="Cambria Math"/>
                          </a:rPr>
                          <m:t>=</m:t>
                        </m:r>
                        <m:r>
                          <m:rPr>
                            <m:sty m:val="p"/>
                          </m:rPr>
                          <a:rPr lang="en-US">
                            <a:solidFill>
                              <a:srgbClr val="000000"/>
                            </a:solidFill>
                            <a:latin typeface="Cambria Math"/>
                          </a:rPr>
                          <m:t>Γ</m:t>
                        </m:r>
                        <m:r>
                          <a:rPr lang="en-US" i="1">
                            <a:solidFill>
                              <a:srgbClr val="000000"/>
                            </a:solidFill>
                            <a:latin typeface="Cambria Math"/>
                          </a:rPr>
                          <m:t>𝐵</m:t>
                        </m:r>
                        <m:sSup>
                          <m:sSupPr>
                            <m:ctrlPr>
                              <a:rPr lang="en-US" i="1">
                                <a:solidFill>
                                  <a:srgbClr val="000000"/>
                                </a:solidFill>
                                <a:latin typeface="Cambria Math"/>
                              </a:rPr>
                            </m:ctrlPr>
                          </m:sSupPr>
                          <m:e>
                            <m:d>
                              <m:dPr>
                                <m:ctrlPr>
                                  <a:rPr lang="en-US" i="1">
                                    <a:solidFill>
                                      <a:srgbClr val="000000"/>
                                    </a:solidFill>
                                    <a:latin typeface="Cambria Math"/>
                                  </a:rPr>
                                </m:ctrlPr>
                              </m:dPr>
                              <m:e>
                                <m:r>
                                  <a:rPr lang="en-US" i="1">
                                    <a:solidFill>
                                      <a:srgbClr val="000000"/>
                                    </a:solidFill>
                                    <a:latin typeface="Cambria Math"/>
                                  </a:rPr>
                                  <m:t>1+</m:t>
                                </m:r>
                                <m:r>
                                  <a:rPr lang="en-US" i="1">
                                    <a:solidFill>
                                      <a:srgbClr val="000000"/>
                                    </a:solidFill>
                                    <a:latin typeface="Cambria Math"/>
                                  </a:rPr>
                                  <m:t>𝐸𝐵</m:t>
                                </m:r>
                              </m:e>
                            </m:d>
                          </m:e>
                          <m:sup>
                            <m:r>
                              <a:rPr lang="en-US" i="1">
                                <a:solidFill>
                                  <a:srgbClr val="000000"/>
                                </a:solidFill>
                                <a:latin typeface="Cambria Math"/>
                              </a:rPr>
                              <m:t>2</m:t>
                            </m:r>
                          </m:sup>
                        </m:sSup>
                      </m:oMath>
                    </m:oMathPara>
                  </a14:m>
                  <a:endParaRPr lang="en-US" dirty="0">
                    <a:solidFill>
                      <a:srgbClr val="000000"/>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717258" y="3992300"/>
                  <a:ext cx="2574792" cy="411844"/>
                </a:xfrm>
                <a:prstGeom prst="rect">
                  <a:avLst/>
                </a:prstGeom>
                <a:blipFill rotWithShape="1">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62274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4"/>
          <p:cNvSpPr txBox="1">
            <a:spLocks noChangeArrowheads="1"/>
          </p:cNvSpPr>
          <p:nvPr/>
        </p:nvSpPr>
        <p:spPr bwMode="auto">
          <a:xfrm>
            <a:off x="0" y="-1588"/>
            <a:ext cx="8839200" cy="430213"/>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r>
              <a:rPr lang="en-US" altLang="en-US" sz="2200" b="1" dirty="0">
                <a:solidFill>
                  <a:srgbClr val="AC0000"/>
                </a:solidFill>
              </a:rPr>
              <a:t> Pattern formation – a missing link in studies of regime shifts</a:t>
            </a:r>
          </a:p>
        </p:txBody>
      </p:sp>
      <p:grpSp>
        <p:nvGrpSpPr>
          <p:cNvPr id="12291" name="Group 15"/>
          <p:cNvGrpSpPr>
            <a:grpSpLocks/>
          </p:cNvGrpSpPr>
          <p:nvPr/>
        </p:nvGrpSpPr>
        <p:grpSpPr bwMode="auto">
          <a:xfrm>
            <a:off x="8763000" y="0"/>
            <a:ext cx="457200" cy="6858000"/>
            <a:chOff x="5493" y="0"/>
            <a:chExt cx="288" cy="4320"/>
          </a:xfrm>
        </p:grpSpPr>
        <p:sp>
          <p:nvSpPr>
            <p:cNvPr id="12312" name="Rectangle 16"/>
            <p:cNvSpPr>
              <a:spLocks noChangeArrowheads="1"/>
            </p:cNvSpPr>
            <p:nvPr/>
          </p:nvSpPr>
          <p:spPr bwMode="auto">
            <a:xfrm rot="5400000">
              <a:off x="3469" y="2038"/>
              <a:ext cx="4320" cy="243"/>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12313" name="Picture 17" descr="bgu_logo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 y="21"/>
              <a:ext cx="288"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292" name="Straight Arrow Connector 4"/>
          <p:cNvCxnSpPr>
            <a:cxnSpLocks noChangeShapeType="1"/>
          </p:cNvCxnSpPr>
          <p:nvPr/>
        </p:nvCxnSpPr>
        <p:spPr bwMode="auto">
          <a:xfrm>
            <a:off x="10668000" y="212725"/>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12293" name="Straight Connector 7"/>
          <p:cNvCxnSpPr>
            <a:cxnSpLocks noChangeShapeType="1"/>
          </p:cNvCxnSpPr>
          <p:nvPr/>
        </p:nvCxnSpPr>
        <p:spPr bwMode="auto">
          <a:xfrm>
            <a:off x="10058400" y="5616575"/>
            <a:ext cx="21939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12294" name="Rectangle 65"/>
          <p:cNvSpPr>
            <a:spLocks noChangeArrowheads="1"/>
          </p:cNvSpPr>
          <p:nvPr/>
        </p:nvSpPr>
        <p:spPr bwMode="auto">
          <a:xfrm>
            <a:off x="4403725" y="5303838"/>
            <a:ext cx="46038"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marL="457200" indent="-457200"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endParaRPr lang="en-US" altLang="en-US">
              <a:solidFill>
                <a:srgbClr val="000000"/>
              </a:solidFill>
            </a:endParaRPr>
          </a:p>
        </p:txBody>
      </p:sp>
      <p:sp>
        <p:nvSpPr>
          <p:cNvPr id="12295" name="Rectangle 67"/>
          <p:cNvSpPr>
            <a:spLocks noChangeArrowheads="1"/>
          </p:cNvSpPr>
          <p:nvPr/>
        </p:nvSpPr>
        <p:spPr bwMode="auto">
          <a:xfrm>
            <a:off x="2495550" y="5170488"/>
            <a:ext cx="228600" cy="1682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marL="457200" indent="-457200"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endParaRPr lang="en-US" altLang="en-US" sz="500">
              <a:solidFill>
                <a:srgbClr val="000000"/>
              </a:solidFill>
            </a:endParaRPr>
          </a:p>
        </p:txBody>
      </p:sp>
      <p:pic>
        <p:nvPicPr>
          <p:cNvPr id="12296"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1524000"/>
            <a:ext cx="4227512" cy="3868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7" name="Rectangle 80"/>
          <p:cNvSpPr>
            <a:spLocks noChangeArrowheads="1"/>
          </p:cNvSpPr>
          <p:nvPr/>
        </p:nvSpPr>
        <p:spPr bwMode="auto">
          <a:xfrm>
            <a:off x="228600" y="661988"/>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r>
              <a:rPr lang="en-US" altLang="en-US" dirty="0">
                <a:solidFill>
                  <a:srgbClr val="000000"/>
                </a:solidFill>
              </a:rPr>
              <a:t>Choosing parameters that fit the NFC ecosystem we find the bifurcation diagram </a:t>
            </a:r>
            <a:r>
              <a:rPr lang="en-US" altLang="en-US" sz="1400" dirty="0">
                <a:solidFill>
                  <a:srgbClr val="000000"/>
                </a:solidFill>
              </a:rPr>
              <a:t>(Zelnik, Meron, Bel, </a:t>
            </a:r>
            <a:r>
              <a:rPr lang="en-US" altLang="en-US" sz="1400" dirty="0" smtClean="0">
                <a:solidFill>
                  <a:srgbClr val="000000"/>
                </a:solidFill>
              </a:rPr>
              <a:t>PNAS 2015)</a:t>
            </a:r>
            <a:r>
              <a:rPr lang="en-US" altLang="en-US" dirty="0" smtClean="0">
                <a:solidFill>
                  <a:srgbClr val="000000"/>
                </a:solidFill>
              </a:rPr>
              <a:t>:</a:t>
            </a:r>
            <a:endParaRPr lang="en-US" altLang="en-US" dirty="0">
              <a:solidFill>
                <a:srgbClr val="000000"/>
              </a:solidFill>
            </a:endParaRPr>
          </a:p>
        </p:txBody>
      </p:sp>
      <p:sp>
        <p:nvSpPr>
          <p:cNvPr id="12298" name="Rectangle 14"/>
          <p:cNvSpPr>
            <a:spLocks noChangeArrowheads="1"/>
          </p:cNvSpPr>
          <p:nvPr/>
        </p:nvSpPr>
        <p:spPr bwMode="auto">
          <a:xfrm>
            <a:off x="4725988" y="1495425"/>
            <a:ext cx="41894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r>
              <a:rPr lang="en-US" altLang="en-US" dirty="0">
                <a:solidFill>
                  <a:srgbClr val="000000"/>
                </a:solidFill>
              </a:rPr>
              <a:t>Within the </a:t>
            </a:r>
            <a:r>
              <a:rPr lang="en-US" altLang="en-US" dirty="0" err="1">
                <a:solidFill>
                  <a:srgbClr val="000000"/>
                </a:solidFill>
              </a:rPr>
              <a:t>bistability</a:t>
            </a:r>
            <a:r>
              <a:rPr lang="en-US" altLang="en-US" dirty="0">
                <a:solidFill>
                  <a:srgbClr val="000000"/>
                </a:solidFill>
              </a:rPr>
              <a:t> range of uniform vegetation and periodic pattern – many more solution branches of hybrid states:</a:t>
            </a:r>
          </a:p>
        </p:txBody>
      </p:sp>
      <p:sp>
        <p:nvSpPr>
          <p:cNvPr id="18" name="Rectangle 17"/>
          <p:cNvSpPr>
            <a:spLocks noChangeArrowheads="1"/>
          </p:cNvSpPr>
          <p:nvPr/>
        </p:nvSpPr>
        <p:spPr bwMode="auto">
          <a:xfrm>
            <a:off x="4725988" y="4705350"/>
            <a:ext cx="3960812"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r>
              <a:rPr lang="en-US" altLang="en-US" dirty="0" err="1">
                <a:solidFill>
                  <a:srgbClr val="000000"/>
                </a:solidFill>
              </a:rPr>
              <a:t>Homoclinic</a:t>
            </a:r>
            <a:r>
              <a:rPr lang="en-US" altLang="en-US" dirty="0">
                <a:solidFill>
                  <a:srgbClr val="000000"/>
                </a:solidFill>
              </a:rPr>
              <a:t> snaking </a:t>
            </a:r>
            <a:endParaRPr lang="en-US" altLang="en-US" dirty="0" smtClean="0">
              <a:solidFill>
                <a:srgbClr val="000000"/>
              </a:solidFill>
            </a:endParaRPr>
          </a:p>
          <a:p>
            <a:r>
              <a:rPr lang="en-US" altLang="en-US" sz="1400" dirty="0" smtClean="0">
                <a:solidFill>
                  <a:srgbClr val="000000"/>
                </a:solidFill>
              </a:rPr>
              <a:t>(</a:t>
            </a:r>
            <a:r>
              <a:rPr lang="en-US" altLang="en-US" sz="1400" dirty="0">
                <a:solidFill>
                  <a:srgbClr val="000000"/>
                </a:solidFill>
              </a:rPr>
              <a:t>Edgar </a:t>
            </a:r>
            <a:r>
              <a:rPr lang="en-US" altLang="en-US" sz="1400" dirty="0" err="1" smtClean="0">
                <a:solidFill>
                  <a:srgbClr val="000000"/>
                </a:solidFill>
              </a:rPr>
              <a:t>Knobloch</a:t>
            </a:r>
            <a:r>
              <a:rPr lang="en-US" altLang="en-US" sz="1400" dirty="0" smtClean="0">
                <a:solidFill>
                  <a:srgbClr val="000000"/>
                </a:solidFill>
              </a:rPr>
              <a:t>, Nonlinearity 2009)</a:t>
            </a:r>
            <a:endParaRPr lang="en-US" altLang="en-US" sz="1400" dirty="0">
              <a:solidFill>
                <a:srgbClr val="000000"/>
              </a:solidFill>
            </a:endParaRPr>
          </a:p>
        </p:txBody>
      </p:sp>
      <p:grpSp>
        <p:nvGrpSpPr>
          <p:cNvPr id="4" name="Group 3"/>
          <p:cNvGrpSpPr>
            <a:grpSpLocks/>
          </p:cNvGrpSpPr>
          <p:nvPr/>
        </p:nvGrpSpPr>
        <p:grpSpPr bwMode="auto">
          <a:xfrm>
            <a:off x="4876800" y="3309938"/>
            <a:ext cx="1758950" cy="1404937"/>
            <a:chOff x="6775891" y="3538615"/>
            <a:chExt cx="1758509" cy="1405634"/>
          </a:xfrm>
        </p:grpSpPr>
        <p:grpSp>
          <p:nvGrpSpPr>
            <p:cNvPr id="12308" name="Group 5"/>
            <p:cNvGrpSpPr>
              <a:grpSpLocks/>
            </p:cNvGrpSpPr>
            <p:nvPr/>
          </p:nvGrpSpPr>
          <p:grpSpPr bwMode="auto">
            <a:xfrm>
              <a:off x="6775891" y="3538615"/>
              <a:ext cx="1758508" cy="1196401"/>
              <a:chOff x="1692341" y="4733526"/>
              <a:chExt cx="908084" cy="752874"/>
            </a:xfrm>
          </p:grpSpPr>
          <p:pic>
            <p:nvPicPr>
              <p:cNvPr id="1231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341" y="4733526"/>
                <a:ext cx="908084" cy="752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11" name="Oval 48"/>
              <p:cNvSpPr>
                <a:spLocks noChangeAspect="1"/>
              </p:cNvSpPr>
              <p:nvPr/>
            </p:nvSpPr>
            <p:spPr bwMode="auto">
              <a:xfrm flipH="1">
                <a:off x="2107015" y="4796701"/>
                <a:ext cx="115657" cy="521749"/>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endParaRPr lang="en-US" altLang="en-US">
                  <a:solidFill>
                    <a:srgbClr val="000000"/>
                  </a:solidFill>
                </a:endParaRPr>
              </a:p>
            </p:txBody>
          </p:sp>
        </p:grpSp>
        <p:sp>
          <p:nvSpPr>
            <p:cNvPr id="12309" name="TextBox 28"/>
            <p:cNvSpPr txBox="1">
              <a:spLocks noChangeArrowheads="1"/>
            </p:cNvSpPr>
            <p:nvPr/>
          </p:nvSpPr>
          <p:spPr bwMode="auto">
            <a:xfrm>
              <a:off x="6775891" y="4659630"/>
              <a:ext cx="1758509" cy="2846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pPr algn="just"/>
              <a:r>
                <a:rPr lang="en-US" altLang="en-US" sz="1200">
                  <a:solidFill>
                    <a:srgbClr val="000000"/>
                  </a:solidFill>
                </a:rPr>
                <a:t>             space       </a:t>
              </a:r>
            </a:p>
          </p:txBody>
        </p:sp>
      </p:grpSp>
      <p:grpSp>
        <p:nvGrpSpPr>
          <p:cNvPr id="3" name="Group 2"/>
          <p:cNvGrpSpPr>
            <a:grpSpLocks/>
          </p:cNvGrpSpPr>
          <p:nvPr/>
        </p:nvGrpSpPr>
        <p:grpSpPr bwMode="auto">
          <a:xfrm>
            <a:off x="6858000" y="3309938"/>
            <a:ext cx="1625600" cy="1398587"/>
            <a:chOff x="6858000" y="3310014"/>
            <a:chExt cx="1624913" cy="1398064"/>
          </a:xfrm>
        </p:grpSpPr>
        <p:pic>
          <p:nvPicPr>
            <p:cNvPr id="12306"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0" y="3310014"/>
              <a:ext cx="1600199" cy="1196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7" name="TextBox 27"/>
            <p:cNvSpPr txBox="1">
              <a:spLocks noChangeArrowheads="1"/>
            </p:cNvSpPr>
            <p:nvPr/>
          </p:nvSpPr>
          <p:spPr bwMode="auto">
            <a:xfrm>
              <a:off x="6882714" y="4431079"/>
              <a:ext cx="1600199"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pPr algn="just"/>
              <a:r>
                <a:rPr lang="en-US" altLang="en-US" sz="1200">
                  <a:solidFill>
                    <a:srgbClr val="000000"/>
                  </a:solidFill>
                </a:rPr>
                <a:t>          space       </a:t>
              </a:r>
            </a:p>
          </p:txBody>
        </p:sp>
      </p:grpSp>
      <p:pic>
        <p:nvPicPr>
          <p:cNvPr id="25" name="Picture 3"/>
          <p:cNvPicPr>
            <a:picLocks noChangeAspect="1" noChangeArrowheads="1"/>
          </p:cNvPicPr>
          <p:nvPr/>
        </p:nvPicPr>
        <p:blipFill>
          <a:blip r:embed="rId7">
            <a:extLst>
              <a:ext uri="{28A0092B-C50C-407E-A947-70E740481C1C}">
                <a14:useLocalDpi xmlns:a14="http://schemas.microsoft.com/office/drawing/2010/main" val="0"/>
              </a:ext>
            </a:extLst>
          </a:blip>
          <a:srcRect r="2058"/>
          <a:stretch>
            <a:fillRect/>
          </a:stretch>
        </p:blipFill>
        <p:spPr bwMode="auto">
          <a:xfrm>
            <a:off x="6858000" y="3327400"/>
            <a:ext cx="1514475" cy="112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33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925" y="3124200"/>
            <a:ext cx="1692275" cy="154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33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3863" y="3124200"/>
            <a:ext cx="1684337" cy="154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1"/>
          <p:cNvSpPr>
            <a:spLocks noChangeArrowheads="1"/>
          </p:cNvSpPr>
          <p:nvPr/>
        </p:nvSpPr>
        <p:spPr bwMode="auto">
          <a:xfrm>
            <a:off x="241300" y="5638800"/>
            <a:ext cx="853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r>
              <a:rPr lang="en-US" altLang="en-US" dirty="0" smtClean="0">
                <a:solidFill>
                  <a:srgbClr val="C00000"/>
                </a:solidFill>
              </a:rPr>
              <a:t>Under strong rainfall fluctuations state transitions between uniform and patterned vegetation may not be abrupt but rather gradual or incipient, </a:t>
            </a:r>
            <a:r>
              <a:rPr lang="en-US" altLang="en-US" dirty="0">
                <a:solidFill>
                  <a:srgbClr val="C00000"/>
                </a:solidFill>
              </a:rPr>
              <a:t>involving </a:t>
            </a:r>
            <a:r>
              <a:rPr lang="en-US" altLang="en-US" dirty="0" smtClean="0">
                <a:solidFill>
                  <a:srgbClr val="C00000"/>
                </a:solidFill>
              </a:rPr>
              <a:t>full or partial cascades </a:t>
            </a:r>
            <a:r>
              <a:rPr lang="en-US" altLang="en-US" dirty="0">
                <a:solidFill>
                  <a:srgbClr val="C00000"/>
                </a:solidFill>
              </a:rPr>
              <a:t>of hybrid state  transitions</a:t>
            </a:r>
          </a:p>
        </p:txBody>
      </p:sp>
    </p:spTree>
    <p:extLst>
      <p:ext uri="{BB962C8B-B14F-4D97-AF65-F5344CB8AC3E}">
        <p14:creationId xmlns:p14="http://schemas.microsoft.com/office/powerpoint/2010/main" val="35949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83300"/>
                                        </p:tgtEl>
                                        <p:attrNameLst>
                                          <p:attrName>style.visibility</p:attrName>
                                        </p:attrNameLst>
                                      </p:cBhvr>
                                      <p:to>
                                        <p:strVal val="visible"/>
                                      </p:to>
                                    </p:set>
                                    <p:animEffect transition="in" filter="fade">
                                      <p:cBhvr>
                                        <p:cTn id="22" dur="500"/>
                                        <p:tgtEl>
                                          <p:spTgt spid="18330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83301"/>
                                        </p:tgtEl>
                                        <p:attrNameLst>
                                          <p:attrName>style.visibility</p:attrName>
                                        </p:attrNameLst>
                                      </p:cBhvr>
                                      <p:to>
                                        <p:strVal val="visible"/>
                                      </p:to>
                                    </p:set>
                                    <p:animEffect transition="in" filter="fade">
                                      <p:cBhvr>
                                        <p:cTn id="27" dur="500"/>
                                        <p:tgtEl>
                                          <p:spTgt spid="18330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6049700" y="914400"/>
            <a:ext cx="2483166" cy="2875709"/>
            <a:chOff x="8978900" y="212725"/>
            <a:chExt cx="3143250" cy="3640138"/>
          </a:xfrm>
        </p:grpSpPr>
        <p:cxnSp>
          <p:nvCxnSpPr>
            <p:cNvPr id="13316" name="Straight Arrow Connector 4"/>
            <p:cNvCxnSpPr>
              <a:cxnSpLocks noChangeShapeType="1"/>
            </p:cNvCxnSpPr>
            <p:nvPr/>
          </p:nvCxnSpPr>
          <p:spPr bwMode="auto">
            <a:xfrm>
              <a:off x="10668000" y="212725"/>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grpSp>
          <p:nvGrpSpPr>
            <p:cNvPr id="3" name="Group 2"/>
            <p:cNvGrpSpPr/>
            <p:nvPr/>
          </p:nvGrpSpPr>
          <p:grpSpPr>
            <a:xfrm>
              <a:off x="8978900" y="423863"/>
              <a:ext cx="3143250" cy="3429000"/>
              <a:chOff x="8978900" y="423863"/>
              <a:chExt cx="3143250" cy="3429000"/>
            </a:xfrm>
          </p:grpSpPr>
          <p:pic>
            <p:nvPicPr>
              <p:cNvPr id="233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900" y="423863"/>
                <a:ext cx="31432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11506200" y="3365500"/>
                <a:ext cx="539750" cy="487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endParaRPr lang="en-US" smtClean="0">
                  <a:solidFill>
                    <a:srgbClr val="000000"/>
                  </a:solidFill>
                </a:endParaRPr>
              </a:p>
            </p:txBody>
          </p:sp>
        </p:grpSp>
        <p:grpSp>
          <p:nvGrpSpPr>
            <p:cNvPr id="39" name="Group 25"/>
            <p:cNvGrpSpPr>
              <a:grpSpLocks/>
            </p:cNvGrpSpPr>
            <p:nvPr/>
          </p:nvGrpSpPr>
          <p:grpSpPr bwMode="auto">
            <a:xfrm>
              <a:off x="9557634" y="1676392"/>
              <a:ext cx="1529874" cy="152400"/>
              <a:chOff x="1420571" y="2382982"/>
              <a:chExt cx="365760" cy="151142"/>
            </a:xfrm>
          </p:grpSpPr>
          <p:cxnSp>
            <p:nvCxnSpPr>
              <p:cNvPr id="40" name="Straight Arrow Connector 26"/>
              <p:cNvCxnSpPr>
                <a:cxnSpLocks noChangeShapeType="1"/>
              </p:cNvCxnSpPr>
              <p:nvPr/>
            </p:nvCxnSpPr>
            <p:spPr bwMode="auto">
              <a:xfrm flipH="1">
                <a:off x="1420571" y="2382982"/>
                <a:ext cx="365760"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 name="Straight Arrow Connector 27"/>
              <p:cNvCxnSpPr>
                <a:cxnSpLocks noChangeShapeType="1"/>
              </p:cNvCxnSpPr>
              <p:nvPr/>
            </p:nvCxnSpPr>
            <p:spPr bwMode="auto">
              <a:xfrm>
                <a:off x="1420571" y="2534124"/>
                <a:ext cx="365760"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42" name="TextBox 33"/>
            <p:cNvSpPr txBox="1">
              <a:spLocks noChangeArrowheads="1"/>
            </p:cNvSpPr>
            <p:nvPr/>
          </p:nvSpPr>
          <p:spPr bwMode="auto">
            <a:xfrm>
              <a:off x="9958566" y="618636"/>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r>
                <a:rPr lang="en-US" altLang="en-US" sz="1400" dirty="0">
                  <a:solidFill>
                    <a:srgbClr val="000000"/>
                  </a:solidFill>
                </a:rPr>
                <a:t>Uniform vegetation </a:t>
              </a:r>
            </a:p>
          </p:txBody>
        </p:sp>
        <p:sp>
          <p:nvSpPr>
            <p:cNvPr id="44" name="TextBox 34"/>
            <p:cNvSpPr txBox="1">
              <a:spLocks noChangeArrowheads="1"/>
            </p:cNvSpPr>
            <p:nvPr/>
          </p:nvSpPr>
          <p:spPr bwMode="auto">
            <a:xfrm>
              <a:off x="9573707" y="2603264"/>
              <a:ext cx="1025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r>
                <a:rPr lang="en-US" altLang="en-US" sz="1400" dirty="0">
                  <a:solidFill>
                    <a:srgbClr val="000000"/>
                  </a:solidFill>
                </a:rPr>
                <a:t>Hybrid states</a:t>
              </a:r>
            </a:p>
          </p:txBody>
        </p:sp>
      </p:grpSp>
      <p:sp>
        <p:nvSpPr>
          <p:cNvPr id="13314" name="Text Box 14"/>
          <p:cNvSpPr txBox="1">
            <a:spLocks noChangeArrowheads="1"/>
          </p:cNvSpPr>
          <p:nvPr/>
        </p:nvSpPr>
        <p:spPr bwMode="auto">
          <a:xfrm>
            <a:off x="0" y="-1588"/>
            <a:ext cx="8839200" cy="430213"/>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r>
              <a:rPr lang="en-US" altLang="en-US" sz="2200" b="1" dirty="0">
                <a:solidFill>
                  <a:srgbClr val="AC0000"/>
                </a:solidFill>
              </a:rPr>
              <a:t> </a:t>
            </a:r>
            <a:r>
              <a:rPr lang="en-US" altLang="en-US" sz="2200" b="1" dirty="0" smtClean="0">
                <a:solidFill>
                  <a:srgbClr val="AC0000"/>
                </a:solidFill>
              </a:rPr>
              <a:t>Pattern </a:t>
            </a:r>
            <a:r>
              <a:rPr lang="en-US" altLang="en-US" sz="2200" b="1" dirty="0">
                <a:solidFill>
                  <a:srgbClr val="AC0000"/>
                </a:solidFill>
              </a:rPr>
              <a:t>formation – a missing link in studies of regime shifts</a:t>
            </a:r>
          </a:p>
        </p:txBody>
      </p:sp>
      <p:grpSp>
        <p:nvGrpSpPr>
          <p:cNvPr id="13315" name="Group 15"/>
          <p:cNvGrpSpPr>
            <a:grpSpLocks/>
          </p:cNvGrpSpPr>
          <p:nvPr/>
        </p:nvGrpSpPr>
        <p:grpSpPr bwMode="auto">
          <a:xfrm>
            <a:off x="8763000" y="0"/>
            <a:ext cx="457200" cy="6858000"/>
            <a:chOff x="5493" y="0"/>
            <a:chExt cx="288" cy="4320"/>
          </a:xfrm>
        </p:grpSpPr>
        <p:sp>
          <p:nvSpPr>
            <p:cNvPr id="13346" name="Rectangle 16"/>
            <p:cNvSpPr>
              <a:spLocks noChangeArrowheads="1"/>
            </p:cNvSpPr>
            <p:nvPr/>
          </p:nvSpPr>
          <p:spPr bwMode="auto">
            <a:xfrm rot="5400000">
              <a:off x="3469" y="2038"/>
              <a:ext cx="4320" cy="243"/>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13347" name="Picture 17" descr="bgu_logo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3" y="21"/>
              <a:ext cx="288"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3317" name="Straight Connector 7"/>
          <p:cNvCxnSpPr>
            <a:cxnSpLocks noChangeShapeType="1"/>
          </p:cNvCxnSpPr>
          <p:nvPr/>
        </p:nvCxnSpPr>
        <p:spPr bwMode="auto">
          <a:xfrm>
            <a:off x="10058400" y="4790234"/>
            <a:ext cx="21939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23" name="Rectangle 22"/>
          <p:cNvSpPr>
            <a:spLocks noChangeArrowheads="1"/>
          </p:cNvSpPr>
          <p:nvPr/>
        </p:nvSpPr>
        <p:spPr bwMode="auto">
          <a:xfrm>
            <a:off x="266694" y="2678859"/>
            <a:ext cx="541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pPr>
              <a:spcBef>
                <a:spcPct val="0"/>
              </a:spcBef>
            </a:pPr>
            <a:r>
              <a:rPr lang="en-US" altLang="en-US" dirty="0">
                <a:solidFill>
                  <a:srgbClr val="000000"/>
                </a:solidFill>
              </a:rPr>
              <a:t>Any indications of such processes in the NFC ecosystem?</a:t>
            </a:r>
            <a:endParaRPr lang="en-US" altLang="en-US" dirty="0">
              <a:solidFill>
                <a:srgbClr val="000000"/>
              </a:solidFill>
              <a:cs typeface="Times New Roman" pitchFamily="18" charset="0"/>
            </a:endParaRPr>
          </a:p>
        </p:txBody>
      </p:sp>
      <p:sp>
        <p:nvSpPr>
          <p:cNvPr id="13319" name="Rectangle 65"/>
          <p:cNvSpPr>
            <a:spLocks noChangeArrowheads="1"/>
          </p:cNvSpPr>
          <p:nvPr/>
        </p:nvSpPr>
        <p:spPr bwMode="auto">
          <a:xfrm>
            <a:off x="4403725" y="4947397"/>
            <a:ext cx="46038"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marL="457200" indent="-457200"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endParaRPr lang="en-US" altLang="en-US">
              <a:solidFill>
                <a:srgbClr val="000000"/>
              </a:solidFill>
            </a:endParaRPr>
          </a:p>
        </p:txBody>
      </p:sp>
      <p:sp>
        <p:nvSpPr>
          <p:cNvPr id="13320" name="Rectangle 67"/>
          <p:cNvSpPr>
            <a:spLocks noChangeArrowheads="1"/>
          </p:cNvSpPr>
          <p:nvPr/>
        </p:nvSpPr>
        <p:spPr bwMode="auto">
          <a:xfrm>
            <a:off x="2495550" y="4814047"/>
            <a:ext cx="228600" cy="1698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marL="457200" indent="-457200"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endParaRPr lang="en-US" altLang="en-US" sz="500">
              <a:solidFill>
                <a:srgbClr val="000000"/>
              </a:solidFill>
            </a:endParaRPr>
          </a:p>
        </p:txBody>
      </p:sp>
      <p:grpSp>
        <p:nvGrpSpPr>
          <p:cNvPr id="14" name="Group 13"/>
          <p:cNvGrpSpPr>
            <a:grpSpLocks noChangeAspect="1"/>
          </p:cNvGrpSpPr>
          <p:nvPr/>
        </p:nvGrpSpPr>
        <p:grpSpPr bwMode="auto">
          <a:xfrm>
            <a:off x="300529" y="3603995"/>
            <a:ext cx="8462472" cy="2406948"/>
            <a:chOff x="990317" y="4897272"/>
            <a:chExt cx="7556532" cy="2149340"/>
          </a:xfrm>
        </p:grpSpPr>
        <p:grpSp>
          <p:nvGrpSpPr>
            <p:cNvPr id="13339" name="Group 2"/>
            <p:cNvGrpSpPr>
              <a:grpSpLocks/>
            </p:cNvGrpSpPr>
            <p:nvPr/>
          </p:nvGrpSpPr>
          <p:grpSpPr bwMode="auto">
            <a:xfrm>
              <a:off x="990317" y="4897272"/>
              <a:ext cx="4953282" cy="1006191"/>
              <a:chOff x="990317" y="4897272"/>
              <a:chExt cx="4953282" cy="1006191"/>
            </a:xfrm>
          </p:grpSpPr>
          <p:pic>
            <p:nvPicPr>
              <p:cNvPr id="13344" name="Picture 5"/>
              <p:cNvPicPr>
                <a:picLocks noChangeAspect="1" noChangeArrowheads="1"/>
              </p:cNvPicPr>
              <p:nvPr/>
            </p:nvPicPr>
            <p:blipFill>
              <a:blip r:embed="rId5">
                <a:extLst>
                  <a:ext uri="{28A0092B-C50C-407E-A947-70E740481C1C}">
                    <a14:useLocalDpi xmlns:a14="http://schemas.microsoft.com/office/drawing/2010/main" val="0"/>
                  </a:ext>
                </a:extLst>
              </a:blip>
              <a:srcRect b="48273"/>
              <a:stretch>
                <a:fillRect/>
              </a:stretch>
            </p:blipFill>
            <p:spPr bwMode="auto">
              <a:xfrm>
                <a:off x="1676399" y="4897272"/>
                <a:ext cx="4267200" cy="1006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45" name="Rectangle 8"/>
              <p:cNvSpPr>
                <a:spLocks noChangeArrowheads="1"/>
              </p:cNvSpPr>
              <p:nvPr/>
            </p:nvSpPr>
            <p:spPr bwMode="auto">
              <a:xfrm>
                <a:off x="990317" y="4897272"/>
                <a:ext cx="1133589" cy="58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pPr>
                  <a:spcBef>
                    <a:spcPts val="0"/>
                  </a:spcBef>
                </a:pPr>
                <a:r>
                  <a:rPr lang="en-US" altLang="en-US" sz="1600" dirty="0" smtClean="0">
                    <a:solidFill>
                      <a:srgbClr val="000000"/>
                    </a:solidFill>
                  </a:rPr>
                  <a:t>FC </a:t>
                </a:r>
              </a:p>
              <a:p>
                <a:pPr>
                  <a:spcBef>
                    <a:spcPts val="0"/>
                  </a:spcBef>
                </a:pPr>
                <a:r>
                  <a:rPr lang="en-US" altLang="en-US" sz="1600" dirty="0" smtClean="0">
                    <a:solidFill>
                      <a:srgbClr val="000000"/>
                    </a:solidFill>
                  </a:rPr>
                  <a:t>birth</a:t>
                </a:r>
                <a:endParaRPr lang="en-US" altLang="en-US" sz="1600" dirty="0">
                  <a:solidFill>
                    <a:srgbClr val="000000"/>
                  </a:solidFill>
                </a:endParaRPr>
              </a:p>
            </p:txBody>
          </p:sp>
        </p:grpSp>
        <p:sp>
          <p:nvSpPr>
            <p:cNvPr id="13340" name="Rectangle 9"/>
            <p:cNvSpPr>
              <a:spLocks noChangeArrowheads="1"/>
            </p:cNvSpPr>
            <p:nvPr/>
          </p:nvSpPr>
          <p:spPr bwMode="auto">
            <a:xfrm>
              <a:off x="5957420" y="6736368"/>
              <a:ext cx="2589429" cy="30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r>
                <a:rPr lang="en-US" altLang="en-US" sz="1400" dirty="0" smtClean="0">
                  <a:solidFill>
                    <a:srgbClr val="000000"/>
                  </a:solidFill>
                </a:rPr>
                <a:t>(</a:t>
              </a:r>
              <a:r>
                <a:rPr lang="en-US" altLang="en-US" sz="1400" dirty="0" err="1" smtClean="0">
                  <a:solidFill>
                    <a:srgbClr val="000000"/>
                  </a:solidFill>
                </a:rPr>
                <a:t>Tschinkel</a:t>
              </a:r>
              <a:r>
                <a:rPr lang="en-US" altLang="en-US" sz="1400" dirty="0">
                  <a:solidFill>
                    <a:srgbClr val="000000"/>
                  </a:solidFill>
                </a:rPr>
                <a:t>, </a:t>
              </a:r>
              <a:r>
                <a:rPr lang="en-US" altLang="en-US" sz="1400" dirty="0" err="1">
                  <a:solidFill>
                    <a:srgbClr val="000000"/>
                  </a:solidFill>
                </a:rPr>
                <a:t>PLoS</a:t>
              </a:r>
              <a:r>
                <a:rPr lang="en-US" altLang="en-US" sz="1400" dirty="0">
                  <a:solidFill>
                    <a:srgbClr val="000000"/>
                  </a:solidFill>
                </a:rPr>
                <a:t> ONE </a:t>
              </a:r>
              <a:r>
                <a:rPr lang="en-US" altLang="en-US" sz="1400" dirty="0" smtClean="0">
                  <a:solidFill>
                    <a:srgbClr val="000000"/>
                  </a:solidFill>
                </a:rPr>
                <a:t>2012) </a:t>
              </a:r>
              <a:endParaRPr lang="en-US" altLang="en-US" sz="1400" dirty="0">
                <a:solidFill>
                  <a:srgbClr val="000000"/>
                </a:solidFill>
              </a:endParaRPr>
            </a:p>
          </p:txBody>
        </p:sp>
        <p:grpSp>
          <p:nvGrpSpPr>
            <p:cNvPr id="13341" name="Group 3"/>
            <p:cNvGrpSpPr>
              <a:grpSpLocks/>
            </p:cNvGrpSpPr>
            <p:nvPr/>
          </p:nvGrpSpPr>
          <p:grpSpPr bwMode="auto">
            <a:xfrm>
              <a:off x="990318" y="5992005"/>
              <a:ext cx="4953281" cy="1054607"/>
              <a:chOff x="990318" y="5992005"/>
              <a:chExt cx="4953281" cy="1054607"/>
            </a:xfrm>
          </p:grpSpPr>
          <p:pic>
            <p:nvPicPr>
              <p:cNvPr id="13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399" y="5992005"/>
                <a:ext cx="4267200" cy="1054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43" name="Rectangle 30"/>
              <p:cNvSpPr>
                <a:spLocks noChangeArrowheads="1"/>
              </p:cNvSpPr>
              <p:nvPr/>
            </p:nvSpPr>
            <p:spPr bwMode="auto">
              <a:xfrm>
                <a:off x="990318" y="6034581"/>
                <a:ext cx="1209796" cy="58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pPr>
                  <a:spcBef>
                    <a:spcPts val="0"/>
                  </a:spcBef>
                </a:pPr>
                <a:r>
                  <a:rPr lang="en-US" altLang="en-US" sz="1600" dirty="0" smtClean="0">
                    <a:solidFill>
                      <a:srgbClr val="000000"/>
                    </a:solidFill>
                  </a:rPr>
                  <a:t>FC </a:t>
                </a:r>
              </a:p>
              <a:p>
                <a:pPr>
                  <a:spcBef>
                    <a:spcPts val="0"/>
                  </a:spcBef>
                </a:pPr>
                <a:r>
                  <a:rPr lang="en-US" altLang="en-US" sz="1600" dirty="0" smtClean="0">
                    <a:solidFill>
                      <a:srgbClr val="000000"/>
                    </a:solidFill>
                  </a:rPr>
                  <a:t>death</a:t>
                </a:r>
                <a:endParaRPr lang="en-US" altLang="en-US" sz="1600" dirty="0">
                  <a:solidFill>
                    <a:srgbClr val="000000"/>
                  </a:solidFill>
                </a:endParaRPr>
              </a:p>
            </p:txBody>
          </p:sp>
        </p:grpSp>
      </p:grpSp>
      <p:grpSp>
        <p:nvGrpSpPr>
          <p:cNvPr id="12" name="Group 11"/>
          <p:cNvGrpSpPr>
            <a:grpSpLocks/>
          </p:cNvGrpSpPr>
          <p:nvPr/>
        </p:nvGrpSpPr>
        <p:grpSpPr bwMode="auto">
          <a:xfrm>
            <a:off x="76200" y="1030828"/>
            <a:ext cx="7772400" cy="1445065"/>
            <a:chOff x="357250" y="2264864"/>
            <a:chExt cx="7772459" cy="1445065"/>
          </a:xfrm>
        </p:grpSpPr>
        <p:grpSp>
          <p:nvGrpSpPr>
            <p:cNvPr id="13331" name="Group 1"/>
            <p:cNvGrpSpPr>
              <a:grpSpLocks/>
            </p:cNvGrpSpPr>
            <p:nvPr/>
          </p:nvGrpSpPr>
          <p:grpSpPr bwMode="auto">
            <a:xfrm>
              <a:off x="357250" y="2264864"/>
              <a:ext cx="6019800" cy="1392736"/>
              <a:chOff x="304801" y="2119833"/>
              <a:chExt cx="6744651" cy="1391514"/>
            </a:xfrm>
          </p:grpSpPr>
          <p:pic>
            <p:nvPicPr>
              <p:cNvPr id="13333" name="Picture 3"/>
              <p:cNvPicPr>
                <a:picLocks noChangeAspect="1" noChangeArrowheads="1"/>
              </p:cNvPicPr>
              <p:nvPr/>
            </p:nvPicPr>
            <p:blipFill>
              <a:blip r:embed="rId7">
                <a:extLst>
                  <a:ext uri="{28A0092B-C50C-407E-A947-70E740481C1C}">
                    <a14:useLocalDpi xmlns:a14="http://schemas.microsoft.com/office/drawing/2010/main" val="0"/>
                  </a:ext>
                </a:extLst>
              </a:blip>
              <a:srcRect r="32372"/>
              <a:stretch>
                <a:fillRect/>
              </a:stretch>
            </p:blipFill>
            <p:spPr bwMode="auto">
              <a:xfrm>
                <a:off x="304801" y="2119833"/>
                <a:ext cx="5421630" cy="1385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34" name="Picture 3"/>
              <p:cNvPicPr>
                <a:picLocks noChangeAspect="1" noChangeArrowheads="1"/>
              </p:cNvPicPr>
              <p:nvPr/>
            </p:nvPicPr>
            <p:blipFill>
              <a:blip r:embed="rId7">
                <a:extLst>
                  <a:ext uri="{28A0092B-C50C-407E-A947-70E740481C1C}">
                    <a14:useLocalDpi xmlns:a14="http://schemas.microsoft.com/office/drawing/2010/main" val="0"/>
                  </a:ext>
                </a:extLst>
              </a:blip>
              <a:srcRect l="83640"/>
              <a:stretch>
                <a:fillRect/>
              </a:stretch>
            </p:blipFill>
            <p:spPr bwMode="auto">
              <a:xfrm>
                <a:off x="5737860" y="2125980"/>
                <a:ext cx="1311592" cy="1385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3332" name="Straight Arrow Connector 5"/>
            <p:cNvCxnSpPr>
              <a:cxnSpLocks noChangeShapeType="1"/>
            </p:cNvCxnSpPr>
            <p:nvPr/>
          </p:nvCxnSpPr>
          <p:spPr bwMode="auto">
            <a:xfrm>
              <a:off x="8129709" y="3062836"/>
              <a:ext cx="0" cy="647093"/>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43" name="TextBox 34"/>
          <p:cNvSpPr txBox="1">
            <a:spLocks noChangeArrowheads="1"/>
          </p:cNvSpPr>
          <p:nvPr/>
        </p:nvSpPr>
        <p:spPr bwMode="auto">
          <a:xfrm>
            <a:off x="7573700" y="3070039"/>
            <a:ext cx="9464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r>
              <a:rPr lang="en-US" altLang="en-US" sz="1400" dirty="0">
                <a:solidFill>
                  <a:srgbClr val="000000"/>
                </a:solidFill>
              </a:rPr>
              <a:t>Periodic </a:t>
            </a:r>
            <a:r>
              <a:rPr lang="en-US" altLang="en-US" sz="1400" dirty="0" smtClean="0">
                <a:solidFill>
                  <a:srgbClr val="000000"/>
                </a:solidFill>
              </a:rPr>
              <a:t>patterns</a:t>
            </a:r>
            <a:endParaRPr lang="en-US" altLang="en-US" sz="1400" dirty="0">
              <a:solidFill>
                <a:srgbClr val="000000"/>
              </a:solidFill>
            </a:endParaRPr>
          </a:p>
        </p:txBody>
      </p:sp>
      <p:sp>
        <p:nvSpPr>
          <p:cNvPr id="5" name="Rectangle 4"/>
          <p:cNvSpPr/>
          <p:nvPr/>
        </p:nvSpPr>
        <p:spPr>
          <a:xfrm>
            <a:off x="304800" y="2359223"/>
            <a:ext cx="2882520" cy="307777"/>
          </a:xfrm>
          <a:prstGeom prst="rect">
            <a:avLst/>
          </a:prstGeom>
        </p:spPr>
        <p:txBody>
          <a:bodyPr wrap="none">
            <a:spAutoFit/>
          </a:bodyPr>
          <a:lstStyle/>
          <a:p>
            <a:r>
              <a:rPr lang="en-US" altLang="en-US" sz="1400" dirty="0">
                <a:solidFill>
                  <a:srgbClr val="000000"/>
                </a:solidFill>
              </a:rPr>
              <a:t>(Zelnik, Meron, Bel, PNAS 2015</a:t>
            </a:r>
            <a:r>
              <a:rPr lang="en-US" altLang="en-US" sz="1400" dirty="0" smtClean="0">
                <a:solidFill>
                  <a:srgbClr val="000000"/>
                </a:solidFill>
              </a:rPr>
              <a:t>)</a:t>
            </a:r>
            <a:endParaRPr lang="en-US" dirty="0">
              <a:solidFill>
                <a:srgbClr val="000000"/>
              </a:solidFill>
            </a:endParaRPr>
          </a:p>
        </p:txBody>
      </p:sp>
      <p:sp>
        <p:nvSpPr>
          <p:cNvPr id="13338" name="Rectangle 32"/>
          <p:cNvSpPr>
            <a:spLocks noChangeArrowheads="1"/>
          </p:cNvSpPr>
          <p:nvPr/>
        </p:nvSpPr>
        <p:spPr bwMode="auto">
          <a:xfrm>
            <a:off x="266694" y="6229290"/>
            <a:ext cx="84963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pPr>
              <a:spcBef>
                <a:spcPct val="0"/>
              </a:spcBef>
            </a:pPr>
            <a:r>
              <a:rPr lang="en-US" altLang="en-US" dirty="0" smtClean="0">
                <a:solidFill>
                  <a:srgbClr val="C00000"/>
                </a:solidFill>
              </a:rPr>
              <a:t>FC birth and death are instances </a:t>
            </a:r>
            <a:r>
              <a:rPr lang="en-US" altLang="en-US" dirty="0">
                <a:solidFill>
                  <a:srgbClr val="C00000"/>
                </a:solidFill>
              </a:rPr>
              <a:t>of hybrid-state transitions </a:t>
            </a:r>
            <a:endParaRPr lang="en-US" altLang="en-US" dirty="0">
              <a:solidFill>
                <a:srgbClr val="C00000"/>
              </a:solidFill>
              <a:cs typeface="Times New Roman" pitchFamily="18" charset="0"/>
            </a:endParaRPr>
          </a:p>
        </p:txBody>
      </p:sp>
      <p:sp>
        <p:nvSpPr>
          <p:cNvPr id="45" name="Rectangle 44"/>
          <p:cNvSpPr>
            <a:spLocks noChangeArrowheads="1"/>
          </p:cNvSpPr>
          <p:nvPr/>
        </p:nvSpPr>
        <p:spPr bwMode="auto">
          <a:xfrm>
            <a:off x="228600" y="590490"/>
            <a:ext cx="8343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defRPr sz="2000">
                <a:solidFill>
                  <a:schemeClr val="tx1"/>
                </a:solidFill>
                <a:latin typeface="Comic Sans MS" pitchFamily="66" charset="0"/>
              </a:defRPr>
            </a:lvl1pPr>
            <a:lvl2pPr marL="742950" indent="-285750" eaLnBrk="0" hangingPunct="0">
              <a:spcBef>
                <a:spcPct val="50000"/>
              </a:spcBef>
              <a:defRPr sz="2000">
                <a:solidFill>
                  <a:schemeClr val="tx1"/>
                </a:solidFill>
                <a:latin typeface="Comic Sans MS" pitchFamily="66" charset="0"/>
              </a:defRPr>
            </a:lvl2pPr>
            <a:lvl3pPr marL="1143000" indent="-228600" eaLnBrk="0" hangingPunct="0">
              <a:spcBef>
                <a:spcPct val="50000"/>
              </a:spcBef>
              <a:defRPr sz="2000">
                <a:solidFill>
                  <a:schemeClr val="tx1"/>
                </a:solidFill>
                <a:latin typeface="Comic Sans MS" pitchFamily="66" charset="0"/>
              </a:defRPr>
            </a:lvl3pPr>
            <a:lvl4pPr marL="1600200" indent="-228600" eaLnBrk="0" hangingPunct="0">
              <a:spcBef>
                <a:spcPct val="50000"/>
              </a:spcBef>
              <a:defRPr sz="2000">
                <a:solidFill>
                  <a:schemeClr val="tx1"/>
                </a:solidFill>
                <a:latin typeface="Comic Sans MS" pitchFamily="66" charset="0"/>
              </a:defRPr>
            </a:lvl4pPr>
            <a:lvl5pPr marL="2057400" indent="-228600" eaLnBrk="0" hangingPunct="0">
              <a:spcBef>
                <a:spcPct val="50000"/>
              </a:spcBef>
              <a:defRPr sz="2000">
                <a:solidFill>
                  <a:schemeClr val="tx1"/>
                </a:solidFill>
                <a:latin typeface="Comic Sans MS" pitchFamily="66" charset="0"/>
              </a:defRPr>
            </a:lvl5pPr>
            <a:lvl6pPr marL="2514600" indent="-228600" eaLnBrk="0" fontAlgn="base" hangingPunct="0">
              <a:spcBef>
                <a:spcPct val="50000"/>
              </a:spcBef>
              <a:spcAft>
                <a:spcPct val="0"/>
              </a:spcAft>
              <a:defRPr sz="2000">
                <a:solidFill>
                  <a:schemeClr val="tx1"/>
                </a:solidFill>
                <a:latin typeface="Comic Sans MS" pitchFamily="66" charset="0"/>
              </a:defRPr>
            </a:lvl6pPr>
            <a:lvl7pPr marL="2971800" indent="-228600" eaLnBrk="0" fontAlgn="base" hangingPunct="0">
              <a:spcBef>
                <a:spcPct val="50000"/>
              </a:spcBef>
              <a:spcAft>
                <a:spcPct val="0"/>
              </a:spcAft>
              <a:defRPr sz="2000">
                <a:solidFill>
                  <a:schemeClr val="tx1"/>
                </a:solidFill>
                <a:latin typeface="Comic Sans MS" pitchFamily="66" charset="0"/>
              </a:defRPr>
            </a:lvl7pPr>
            <a:lvl8pPr marL="3429000" indent="-228600" eaLnBrk="0" fontAlgn="base" hangingPunct="0">
              <a:spcBef>
                <a:spcPct val="50000"/>
              </a:spcBef>
              <a:spcAft>
                <a:spcPct val="0"/>
              </a:spcAft>
              <a:defRPr sz="2000">
                <a:solidFill>
                  <a:schemeClr val="tx1"/>
                </a:solidFill>
                <a:latin typeface="Comic Sans MS" pitchFamily="66" charset="0"/>
              </a:defRPr>
            </a:lvl8pPr>
            <a:lvl9pPr marL="3886200" indent="-228600" eaLnBrk="0" fontAlgn="base" hangingPunct="0">
              <a:spcBef>
                <a:spcPct val="50000"/>
              </a:spcBef>
              <a:spcAft>
                <a:spcPct val="0"/>
              </a:spcAft>
              <a:defRPr sz="2000">
                <a:solidFill>
                  <a:schemeClr val="tx1"/>
                </a:solidFill>
                <a:latin typeface="Comic Sans MS" pitchFamily="66" charset="0"/>
              </a:defRPr>
            </a:lvl9pPr>
          </a:lstStyle>
          <a:p>
            <a:pPr>
              <a:spcBef>
                <a:spcPct val="0"/>
              </a:spcBef>
            </a:pPr>
            <a:r>
              <a:rPr lang="en-US" altLang="en-US" dirty="0" smtClean="0">
                <a:solidFill>
                  <a:srgbClr val="000000"/>
                </a:solidFill>
              </a:rPr>
              <a:t>Model simulations of periodic escapes from the snaking range:</a:t>
            </a:r>
            <a:endParaRPr lang="en-US" altLang="en-US" dirty="0">
              <a:solidFill>
                <a:srgbClr val="000000"/>
              </a:solidFill>
              <a:cs typeface="Times New Roman" pitchFamily="18" charset="0"/>
            </a:endParaRPr>
          </a:p>
        </p:txBody>
      </p:sp>
    </p:spTree>
    <p:extLst>
      <p:ext uri="{BB962C8B-B14F-4D97-AF65-F5344CB8AC3E}">
        <p14:creationId xmlns:p14="http://schemas.microsoft.com/office/powerpoint/2010/main" val="3712351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38"/>
                                        </p:tgtEl>
                                        <p:attrNameLst>
                                          <p:attrName>style.visibility</p:attrName>
                                        </p:attrNameLst>
                                      </p:cBhvr>
                                      <p:to>
                                        <p:strVal val="visible"/>
                                      </p:to>
                                    </p:set>
                                    <p:animEffect transition="in" filter="fade">
                                      <p:cBhvr>
                                        <p:cTn id="17" dur="500"/>
                                        <p:tgtEl>
                                          <p:spTgt spid="13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3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3"/>
          <p:cNvSpPr txBox="1">
            <a:spLocks noChangeArrowheads="1"/>
          </p:cNvSpPr>
          <p:nvPr/>
        </p:nvSpPr>
        <p:spPr bwMode="auto">
          <a:xfrm>
            <a:off x="0" y="0"/>
            <a:ext cx="8839200" cy="427038"/>
          </a:xfrm>
          <a:prstGeom prst="rect">
            <a:avLst/>
          </a:prstGeom>
          <a:solidFill>
            <a:srgbClr val="B2B2B2"/>
          </a:solidFill>
          <a:ln w="9525">
            <a:noFill/>
            <a:miter lim="800000"/>
            <a:headEnd/>
            <a:tailEnd/>
          </a:ln>
        </p:spPr>
        <p:txBody>
          <a:bodyPr anchor="ctr">
            <a:spAutoFit/>
          </a:bodyPr>
          <a:lstStyle/>
          <a:p>
            <a:r>
              <a:rPr lang="en-US" sz="2200" b="1" dirty="0">
                <a:solidFill>
                  <a:srgbClr val="AC0000"/>
                </a:solidFill>
                <a:cs typeface="Arial" charset="0"/>
              </a:rPr>
              <a:t> </a:t>
            </a:r>
            <a:r>
              <a:rPr lang="en-US" sz="2200" b="1" dirty="0" smtClean="0">
                <a:solidFill>
                  <a:srgbClr val="AC0000"/>
                </a:solidFill>
                <a:cs typeface="Arial" charset="0"/>
              </a:rPr>
              <a:t>Pattern </a:t>
            </a:r>
            <a:r>
              <a:rPr lang="en-US" sz="2200" b="1" dirty="0">
                <a:solidFill>
                  <a:srgbClr val="AC0000"/>
                </a:solidFill>
                <a:cs typeface="Arial" charset="0"/>
              </a:rPr>
              <a:t>formation – a missing link in studies of regime shifts</a:t>
            </a:r>
            <a:endParaRPr lang="en-US" altLang="en-US" sz="2200" b="1" dirty="0">
              <a:solidFill>
                <a:srgbClr val="AC0000"/>
              </a:solidFill>
              <a:cs typeface="Arial" charset="0"/>
            </a:endParaRPr>
          </a:p>
        </p:txBody>
      </p:sp>
      <p:grpSp>
        <p:nvGrpSpPr>
          <p:cNvPr id="2" name="Group 4"/>
          <p:cNvGrpSpPr>
            <a:grpSpLocks/>
          </p:cNvGrpSpPr>
          <p:nvPr/>
        </p:nvGrpSpPr>
        <p:grpSpPr bwMode="auto">
          <a:xfrm>
            <a:off x="8763000" y="0"/>
            <a:ext cx="457200" cy="6858000"/>
            <a:chOff x="5493" y="0"/>
            <a:chExt cx="288" cy="4320"/>
          </a:xfrm>
        </p:grpSpPr>
        <p:sp>
          <p:nvSpPr>
            <p:cNvPr id="9239" name="Rectangle 5"/>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dirty="0">
                <a:solidFill>
                  <a:srgbClr val="FFFFFF"/>
                </a:solidFill>
                <a:cs typeface="Arial" charset="0"/>
              </a:endParaRPr>
            </a:p>
            <a:p>
              <a:pPr algn="ctr">
                <a:lnSpc>
                  <a:spcPct val="40000"/>
                </a:lnSpc>
              </a:pPr>
              <a:r>
                <a:rPr lang="en-US" altLang="he-IL" sz="1600" b="1" dirty="0">
                  <a:solidFill>
                    <a:srgbClr val="FFFFFF"/>
                  </a:solidFill>
                  <a:cs typeface="Arial" charset="0"/>
                </a:rPr>
                <a:t>     </a:t>
              </a:r>
              <a:r>
                <a:rPr lang="en-US" altLang="he-IL" sz="1600" dirty="0">
                  <a:solidFill>
                    <a:srgbClr val="FFFFFF"/>
                  </a:solidFill>
                  <a:cs typeface="Arial" charset="0"/>
                </a:rPr>
                <a:t>Ben </a:t>
              </a:r>
              <a:r>
                <a:rPr lang="en-US" altLang="he-IL" sz="1600" dirty="0" err="1">
                  <a:solidFill>
                    <a:srgbClr val="FFFFFF"/>
                  </a:solidFill>
                  <a:cs typeface="Arial" charset="0"/>
                </a:rPr>
                <a:t>Gurion</a:t>
              </a:r>
              <a:r>
                <a:rPr lang="en-US" altLang="he-IL" sz="1600" dirty="0">
                  <a:solidFill>
                    <a:srgbClr val="FFFFFF"/>
                  </a:solidFill>
                  <a:cs typeface="Arial" charset="0"/>
                </a:rPr>
                <a:t> University,  Ehud </a:t>
              </a:r>
              <a:r>
                <a:rPr lang="en-US" altLang="he-IL" sz="1600" dirty="0" err="1">
                  <a:solidFill>
                    <a:srgbClr val="FFFFFF"/>
                  </a:solidFill>
                  <a:cs typeface="Arial" charset="0"/>
                </a:rPr>
                <a:t>Meron</a:t>
              </a:r>
              <a:r>
                <a:rPr lang="en-US" altLang="he-IL" sz="1600" dirty="0">
                  <a:solidFill>
                    <a:srgbClr val="FFFFFF"/>
                  </a:solidFill>
                  <a:cs typeface="Arial" charset="0"/>
                </a:rPr>
                <a:t> -  www.bgu.ac.il/~ehud</a:t>
              </a:r>
              <a:endParaRPr lang="en-US" altLang="en-US" sz="1600" dirty="0">
                <a:solidFill>
                  <a:srgbClr val="FFFFFF"/>
                </a:solidFill>
                <a:cs typeface="Arial" charset="0"/>
              </a:endParaRPr>
            </a:p>
          </p:txBody>
        </p:sp>
        <p:pic>
          <p:nvPicPr>
            <p:cNvPr id="9240" name="Picture 6" descr="bgu_logo_small"/>
            <p:cNvPicPr>
              <a:picLocks noChangeAspect="1" noChangeArrowheads="1"/>
            </p:cNvPicPr>
            <p:nvPr/>
          </p:nvPicPr>
          <p:blipFill>
            <a:blip r:embed="rId2" cstate="print"/>
            <a:srcRect/>
            <a:stretch>
              <a:fillRect/>
            </a:stretch>
          </p:blipFill>
          <p:spPr bwMode="auto">
            <a:xfrm>
              <a:off x="5493" y="21"/>
              <a:ext cx="288" cy="246"/>
            </a:xfrm>
            <a:prstGeom prst="rect">
              <a:avLst/>
            </a:prstGeom>
            <a:noFill/>
            <a:ln w="9525">
              <a:noFill/>
              <a:miter lim="800000"/>
              <a:headEnd/>
              <a:tailEnd/>
            </a:ln>
          </p:spPr>
        </p:pic>
      </p:grpSp>
      <p:grpSp>
        <p:nvGrpSpPr>
          <p:cNvPr id="51" name="Group 50"/>
          <p:cNvGrpSpPr/>
          <p:nvPr/>
        </p:nvGrpSpPr>
        <p:grpSpPr>
          <a:xfrm>
            <a:off x="404812" y="1002455"/>
            <a:ext cx="8053388" cy="915702"/>
            <a:chOff x="404812" y="1600386"/>
            <a:chExt cx="8053388" cy="915702"/>
          </a:xfrm>
        </p:grpSpPr>
        <p:sp>
          <p:nvSpPr>
            <p:cNvPr id="9232" name="TextBox 9231"/>
            <p:cNvSpPr txBox="1"/>
            <p:nvPr/>
          </p:nvSpPr>
          <p:spPr>
            <a:xfrm>
              <a:off x="404812" y="1600386"/>
              <a:ext cx="6934200" cy="307777"/>
            </a:xfrm>
            <a:prstGeom prst="rect">
              <a:avLst/>
            </a:prstGeom>
            <a:solidFill>
              <a:schemeClr val="bg1"/>
            </a:solidFill>
          </p:spPr>
          <p:txBody>
            <a:bodyPr wrap="square" rtlCol="0">
              <a:spAutoFit/>
            </a:bodyPr>
            <a:lstStyle/>
            <a:p>
              <a:r>
                <a:rPr lang="en-US" sz="1400" dirty="0">
                  <a:solidFill>
                    <a:srgbClr val="000000"/>
                  </a:solidFill>
                </a:rPr>
                <a:t> </a:t>
              </a:r>
              <a:r>
                <a:rPr lang="en-US" sz="1400" dirty="0" smtClean="0">
                  <a:solidFill>
                    <a:srgbClr val="000000"/>
                  </a:solidFill>
                </a:rPr>
                <a:t>       2004                       2008                      2010                      2013</a:t>
              </a:r>
              <a:endParaRPr lang="en-US" sz="1400" dirty="0">
                <a:solidFill>
                  <a:srgbClr val="000000"/>
                </a:solidFill>
              </a:endParaRPr>
            </a:p>
          </p:txBody>
        </p:sp>
        <p:sp>
          <p:nvSpPr>
            <p:cNvPr id="9242" name="TextBox 9241"/>
            <p:cNvSpPr txBox="1"/>
            <p:nvPr/>
          </p:nvSpPr>
          <p:spPr>
            <a:xfrm>
              <a:off x="6781800" y="1931313"/>
              <a:ext cx="1676400" cy="584775"/>
            </a:xfrm>
            <a:prstGeom prst="rect">
              <a:avLst/>
            </a:prstGeom>
            <a:noFill/>
          </p:spPr>
          <p:txBody>
            <a:bodyPr wrap="square" rtlCol="0">
              <a:spAutoFit/>
            </a:bodyPr>
            <a:lstStyle/>
            <a:p>
              <a:pPr algn="r">
                <a:spcBef>
                  <a:spcPts val="0"/>
                </a:spcBef>
              </a:pPr>
              <a:r>
                <a:rPr lang="en-US" sz="1600" dirty="0" smtClean="0">
                  <a:solidFill>
                    <a:srgbClr val="000000"/>
                  </a:solidFill>
                </a:rPr>
                <a:t>Observations</a:t>
              </a:r>
            </a:p>
            <a:p>
              <a:pPr algn="r">
                <a:spcBef>
                  <a:spcPts val="0"/>
                </a:spcBef>
              </a:pPr>
              <a:r>
                <a:rPr lang="en-US" sz="1600" dirty="0">
                  <a:solidFill>
                    <a:srgbClr val="000000"/>
                  </a:solidFill>
                </a:rPr>
                <a:t>(</a:t>
              </a:r>
              <a:r>
                <a:rPr lang="en-US" sz="1600" dirty="0" smtClean="0">
                  <a:solidFill>
                    <a:srgbClr val="000000"/>
                  </a:solidFill>
                </a:rPr>
                <a:t>Namibia)</a:t>
              </a:r>
              <a:endParaRPr lang="en-US" sz="1600" dirty="0">
                <a:solidFill>
                  <a:srgbClr val="000000"/>
                </a:solidFill>
              </a:endParaRPr>
            </a:p>
          </p:txBody>
        </p:sp>
        <p:cxnSp>
          <p:nvCxnSpPr>
            <p:cNvPr id="9245" name="Straight Arrow Connector 9244"/>
            <p:cNvCxnSpPr/>
            <p:nvPr/>
          </p:nvCxnSpPr>
          <p:spPr bwMode="auto">
            <a:xfrm flipH="1">
              <a:off x="6705600" y="2362200"/>
              <a:ext cx="457200" cy="0"/>
            </a:xfrm>
            <a:prstGeom prst="straightConnector1">
              <a:avLst/>
            </a:prstGeom>
            <a:noFill/>
            <a:ln w="12700" cap="flat" cmpd="sng" algn="ctr">
              <a:solidFill>
                <a:schemeClr val="tx1"/>
              </a:solidFill>
              <a:prstDash val="solid"/>
              <a:round/>
              <a:headEnd type="none" w="med" len="med"/>
              <a:tailEnd type="arrow"/>
            </a:ln>
            <a:effectLst/>
          </p:spPr>
        </p:cxnSp>
      </p:grpSp>
      <p:sp>
        <p:nvSpPr>
          <p:cNvPr id="31" name="TextBox 30"/>
          <p:cNvSpPr txBox="1"/>
          <p:nvPr/>
        </p:nvSpPr>
        <p:spPr>
          <a:xfrm>
            <a:off x="9753601" y="1804255"/>
            <a:ext cx="2057399" cy="830997"/>
          </a:xfrm>
          <a:prstGeom prst="rect">
            <a:avLst/>
          </a:prstGeom>
          <a:noFill/>
        </p:spPr>
        <p:txBody>
          <a:bodyPr wrap="square" rtlCol="0">
            <a:spAutoFit/>
          </a:bodyPr>
          <a:lstStyle/>
          <a:p>
            <a:pPr>
              <a:spcBef>
                <a:spcPts val="0"/>
              </a:spcBef>
            </a:pPr>
            <a:r>
              <a:rPr lang="en-US" sz="1600" dirty="0" smtClean="0">
                <a:solidFill>
                  <a:srgbClr val="C00000"/>
                </a:solidFill>
              </a:rPr>
              <a:t>Birth of FC = front propagation outside snaking range ?</a:t>
            </a:r>
            <a:endParaRPr lang="en-US" sz="1600" dirty="0">
              <a:solidFill>
                <a:srgbClr val="C00000"/>
              </a:solidFill>
            </a:endParaRPr>
          </a:p>
        </p:txBody>
      </p:sp>
      <p:sp>
        <p:nvSpPr>
          <p:cNvPr id="32" name="TextBox 31"/>
          <p:cNvSpPr txBox="1"/>
          <p:nvPr/>
        </p:nvSpPr>
        <p:spPr>
          <a:xfrm>
            <a:off x="228600" y="7140714"/>
            <a:ext cx="8582051" cy="707886"/>
          </a:xfrm>
          <a:prstGeom prst="rect">
            <a:avLst/>
          </a:prstGeom>
          <a:noFill/>
        </p:spPr>
        <p:txBody>
          <a:bodyPr wrap="square" rtlCol="0">
            <a:spAutoFit/>
          </a:bodyPr>
          <a:lstStyle/>
          <a:p>
            <a:pPr>
              <a:spcBef>
                <a:spcPts val="0"/>
              </a:spcBef>
            </a:pPr>
            <a:r>
              <a:rPr lang="en-US" dirty="0">
                <a:solidFill>
                  <a:srgbClr val="C00000"/>
                </a:solidFill>
              </a:rPr>
              <a:t>V</a:t>
            </a:r>
            <a:r>
              <a:rPr lang="en-US" dirty="0" smtClean="0">
                <a:solidFill>
                  <a:srgbClr val="C00000"/>
                </a:solidFill>
              </a:rPr>
              <a:t>egetation  patterning can  mitigate the adverse effects of state transitions (regime shifts), and constrain loss of ecosystem function.</a:t>
            </a:r>
            <a:endParaRPr lang="en-US" dirty="0">
              <a:solidFill>
                <a:srgbClr val="C00000"/>
              </a:solidFill>
            </a:endParaRPr>
          </a:p>
        </p:txBody>
      </p:sp>
      <p:pic>
        <p:nvPicPr>
          <p:cNvPr id="236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64" y="957817"/>
            <a:ext cx="5848731" cy="1752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7" name="Group 46"/>
          <p:cNvGrpSpPr/>
          <p:nvPr/>
        </p:nvGrpSpPr>
        <p:grpSpPr>
          <a:xfrm>
            <a:off x="709612" y="653017"/>
            <a:ext cx="5245894" cy="610915"/>
            <a:chOff x="709612" y="1250948"/>
            <a:chExt cx="5245894" cy="610915"/>
          </a:xfrm>
        </p:grpSpPr>
        <p:sp>
          <p:nvSpPr>
            <p:cNvPr id="210" name="TextBox 209"/>
            <p:cNvSpPr txBox="1"/>
            <p:nvPr/>
          </p:nvSpPr>
          <p:spPr>
            <a:xfrm>
              <a:off x="709612" y="1250948"/>
              <a:ext cx="5245894" cy="307777"/>
            </a:xfrm>
            <a:prstGeom prst="rect">
              <a:avLst/>
            </a:prstGeom>
            <a:solidFill>
              <a:schemeClr val="bg1"/>
            </a:solidFill>
          </p:spPr>
          <p:txBody>
            <a:bodyPr wrap="square" rtlCol="0">
              <a:spAutoFit/>
            </a:bodyPr>
            <a:lstStyle/>
            <a:p>
              <a:r>
                <a:rPr lang="en-US" sz="1400" dirty="0" smtClean="0">
                  <a:solidFill>
                    <a:srgbClr val="000000"/>
                  </a:solidFill>
                </a:rPr>
                <a:t>Drought in 2007: 41mm/y vs. 100-200mm/y in other years</a:t>
              </a:r>
              <a:endParaRPr lang="en-US" sz="1400" dirty="0">
                <a:solidFill>
                  <a:srgbClr val="000000"/>
                </a:solidFill>
              </a:endParaRPr>
            </a:p>
          </p:txBody>
        </p:sp>
        <p:cxnSp>
          <p:nvCxnSpPr>
            <p:cNvPr id="45" name="Straight Arrow Connector 44"/>
            <p:cNvCxnSpPr/>
            <p:nvPr/>
          </p:nvCxnSpPr>
          <p:spPr bwMode="auto">
            <a:xfrm>
              <a:off x="2067050" y="1554086"/>
              <a:ext cx="0" cy="307777"/>
            </a:xfrm>
            <a:prstGeom prst="straightConnector1">
              <a:avLst/>
            </a:prstGeom>
            <a:noFill/>
            <a:ln w="19050" cap="flat" cmpd="sng" algn="ctr">
              <a:solidFill>
                <a:schemeClr val="tx1"/>
              </a:solidFill>
              <a:prstDash val="solid"/>
              <a:round/>
              <a:headEnd type="none" w="med" len="med"/>
              <a:tailEnd type="arrow"/>
            </a:ln>
            <a:effectLst/>
          </p:spPr>
        </p:cxnSp>
      </p:grpSp>
      <p:grpSp>
        <p:nvGrpSpPr>
          <p:cNvPr id="6" name="Group 5"/>
          <p:cNvGrpSpPr/>
          <p:nvPr/>
        </p:nvGrpSpPr>
        <p:grpSpPr>
          <a:xfrm>
            <a:off x="381000" y="2786617"/>
            <a:ext cx="8138325" cy="2773100"/>
            <a:chOff x="381000" y="2560900"/>
            <a:chExt cx="8138325" cy="2773100"/>
          </a:xfrm>
        </p:grpSpPr>
        <p:grpSp>
          <p:nvGrpSpPr>
            <p:cNvPr id="43" name="Group 42"/>
            <p:cNvGrpSpPr/>
            <p:nvPr/>
          </p:nvGrpSpPr>
          <p:grpSpPr>
            <a:xfrm>
              <a:off x="588437" y="2955429"/>
              <a:ext cx="7930888" cy="2378571"/>
              <a:chOff x="580362" y="3619381"/>
              <a:chExt cx="7930888" cy="2378571"/>
            </a:xfrm>
          </p:grpSpPr>
          <p:sp>
            <p:nvSpPr>
              <p:cNvPr id="211" name="TextBox 210"/>
              <p:cNvSpPr txBox="1"/>
              <p:nvPr/>
            </p:nvSpPr>
            <p:spPr>
              <a:xfrm>
                <a:off x="6834850" y="3619381"/>
                <a:ext cx="1676400" cy="584775"/>
              </a:xfrm>
              <a:prstGeom prst="rect">
                <a:avLst/>
              </a:prstGeom>
              <a:noFill/>
            </p:spPr>
            <p:txBody>
              <a:bodyPr wrap="square" rtlCol="0">
                <a:spAutoFit/>
              </a:bodyPr>
              <a:lstStyle/>
              <a:p>
                <a:r>
                  <a:rPr lang="en-US" sz="1600" dirty="0" smtClean="0">
                    <a:solidFill>
                      <a:srgbClr val="000000"/>
                    </a:solidFill>
                  </a:rPr>
                  <a:t>Model simulations</a:t>
                </a:r>
                <a:endParaRPr lang="en-US" sz="1600" dirty="0">
                  <a:solidFill>
                    <a:srgbClr val="000000"/>
                  </a:solidFill>
                </a:endParaRPr>
              </a:p>
            </p:txBody>
          </p:sp>
          <p:cxnSp>
            <p:nvCxnSpPr>
              <p:cNvPr id="215" name="Straight Arrow Connector 214"/>
              <p:cNvCxnSpPr/>
              <p:nvPr/>
            </p:nvCxnSpPr>
            <p:spPr bwMode="auto">
              <a:xfrm flipH="1">
                <a:off x="6934200" y="4267200"/>
                <a:ext cx="914400" cy="0"/>
              </a:xfrm>
              <a:prstGeom prst="straightConnector1">
                <a:avLst/>
              </a:prstGeom>
              <a:noFill/>
              <a:ln w="12700" cap="flat" cmpd="sng" algn="ctr">
                <a:solidFill>
                  <a:schemeClr val="tx1"/>
                </a:solidFill>
                <a:prstDash val="solid"/>
                <a:round/>
                <a:headEnd type="none" w="med" len="med"/>
                <a:tailEnd type="arrow"/>
              </a:ln>
              <a:effectLst/>
            </p:spPr>
          </p:cxnSp>
          <p:grpSp>
            <p:nvGrpSpPr>
              <p:cNvPr id="42" name="Group 41"/>
              <p:cNvGrpSpPr/>
              <p:nvPr/>
            </p:nvGrpSpPr>
            <p:grpSpPr>
              <a:xfrm>
                <a:off x="580362" y="5105400"/>
                <a:ext cx="5820438" cy="892552"/>
                <a:chOff x="580362" y="5105400"/>
                <a:chExt cx="5820438" cy="892552"/>
              </a:xfrm>
            </p:grpSpPr>
            <p:sp>
              <p:nvSpPr>
                <p:cNvPr id="9243" name="TextBox 9242"/>
                <p:cNvSpPr txBox="1"/>
                <p:nvPr/>
              </p:nvSpPr>
              <p:spPr>
                <a:xfrm>
                  <a:off x="580362" y="5105400"/>
                  <a:ext cx="1781838" cy="892552"/>
                </a:xfrm>
                <a:prstGeom prst="rect">
                  <a:avLst/>
                </a:prstGeom>
                <a:noFill/>
              </p:spPr>
              <p:txBody>
                <a:bodyPr wrap="square" rtlCol="0">
                  <a:spAutoFit/>
                </a:bodyPr>
                <a:lstStyle/>
                <a:p>
                  <a:r>
                    <a:rPr lang="en-US" sz="1300" dirty="0" smtClean="0">
                      <a:solidFill>
                        <a:srgbClr val="000000"/>
                      </a:solidFill>
                    </a:rPr>
                    <a:t>IC – 2004 + long simulation at 102mm/y (within snaking range)</a:t>
                  </a:r>
                  <a:endParaRPr lang="en-US" sz="1300" dirty="0">
                    <a:solidFill>
                      <a:srgbClr val="000000"/>
                    </a:solidFill>
                  </a:endParaRPr>
                </a:p>
              </p:txBody>
            </p:sp>
            <p:sp>
              <p:nvSpPr>
                <p:cNvPr id="212" name="TextBox 211"/>
                <p:cNvSpPr txBox="1"/>
                <p:nvPr/>
              </p:nvSpPr>
              <p:spPr>
                <a:xfrm>
                  <a:off x="1939725" y="5105400"/>
                  <a:ext cx="1676400" cy="892552"/>
                </a:xfrm>
                <a:prstGeom prst="rect">
                  <a:avLst/>
                </a:prstGeom>
                <a:noFill/>
              </p:spPr>
              <p:txBody>
                <a:bodyPr wrap="square" rtlCol="0">
                  <a:spAutoFit/>
                </a:bodyPr>
                <a:lstStyle/>
                <a:p>
                  <a:r>
                    <a:rPr lang="en-US" sz="1300" dirty="0" smtClean="0">
                      <a:solidFill>
                        <a:srgbClr val="000000"/>
                      </a:solidFill>
                    </a:rPr>
                    <a:t>Drought – 1y simulation at 84mm/y (outside snaking range)</a:t>
                  </a:r>
                  <a:endParaRPr lang="en-US" sz="1300" dirty="0">
                    <a:solidFill>
                      <a:srgbClr val="000000"/>
                    </a:solidFill>
                  </a:endParaRPr>
                </a:p>
              </p:txBody>
            </p:sp>
            <p:sp>
              <p:nvSpPr>
                <p:cNvPr id="213" name="TextBox 212"/>
                <p:cNvSpPr txBox="1"/>
                <p:nvPr/>
              </p:nvSpPr>
              <p:spPr>
                <a:xfrm>
                  <a:off x="3322900" y="5105400"/>
                  <a:ext cx="1652588" cy="892552"/>
                </a:xfrm>
                <a:prstGeom prst="rect">
                  <a:avLst/>
                </a:prstGeom>
                <a:noFill/>
              </p:spPr>
              <p:txBody>
                <a:bodyPr wrap="square" rtlCol="0">
                  <a:spAutoFit/>
                </a:bodyPr>
                <a:lstStyle/>
                <a:p>
                  <a:r>
                    <a:rPr lang="en-US" sz="1300" dirty="0" smtClean="0">
                      <a:solidFill>
                        <a:srgbClr val="000000"/>
                      </a:solidFill>
                    </a:rPr>
                    <a:t>Drought is over - </a:t>
                  </a:r>
                  <a:r>
                    <a:rPr lang="en-US" sz="1300" dirty="0">
                      <a:solidFill>
                        <a:srgbClr val="000000"/>
                      </a:solidFill>
                    </a:rPr>
                    <a:t>4</a:t>
                  </a:r>
                  <a:r>
                    <a:rPr lang="en-US" sz="1300" dirty="0" smtClean="0">
                      <a:solidFill>
                        <a:srgbClr val="000000"/>
                      </a:solidFill>
                    </a:rPr>
                    <a:t>y simulation at 102mm/y (within snaking range)</a:t>
                  </a:r>
                  <a:endParaRPr lang="en-US" sz="1300" dirty="0">
                    <a:solidFill>
                      <a:srgbClr val="000000"/>
                    </a:solidFill>
                  </a:endParaRPr>
                </a:p>
              </p:txBody>
            </p:sp>
            <p:sp>
              <p:nvSpPr>
                <p:cNvPr id="214" name="TextBox 213"/>
                <p:cNvSpPr txBox="1"/>
                <p:nvPr/>
              </p:nvSpPr>
              <p:spPr>
                <a:xfrm>
                  <a:off x="4748212" y="5105400"/>
                  <a:ext cx="1652588" cy="692497"/>
                </a:xfrm>
                <a:prstGeom prst="rect">
                  <a:avLst/>
                </a:prstGeom>
                <a:noFill/>
              </p:spPr>
              <p:txBody>
                <a:bodyPr wrap="square" rtlCol="0">
                  <a:spAutoFit/>
                </a:bodyPr>
                <a:lstStyle/>
                <a:p>
                  <a:r>
                    <a:rPr lang="en-US" sz="1300" dirty="0" smtClean="0">
                      <a:solidFill>
                        <a:srgbClr val="000000"/>
                      </a:solidFill>
                    </a:rPr>
                    <a:t>Drought is over – 5y simulation at 102mm/y</a:t>
                  </a:r>
                  <a:endParaRPr lang="en-US" sz="1300" dirty="0">
                    <a:solidFill>
                      <a:srgbClr val="000000"/>
                    </a:solidFill>
                  </a:endParaRPr>
                </a:p>
              </p:txBody>
            </p:sp>
          </p:grpSp>
        </p:grpSp>
        <p:pic>
          <p:nvPicPr>
            <p:cNvPr id="236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560900"/>
              <a:ext cx="5864733" cy="1832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228600" y="2939017"/>
            <a:ext cx="8458200" cy="3453091"/>
            <a:chOff x="228600" y="2701725"/>
            <a:chExt cx="8458200" cy="3453091"/>
          </a:xfrm>
        </p:grpSpPr>
        <p:sp>
          <p:nvSpPr>
            <p:cNvPr id="41" name="TextBox 40"/>
            <p:cNvSpPr txBox="1"/>
            <p:nvPr/>
          </p:nvSpPr>
          <p:spPr>
            <a:xfrm>
              <a:off x="228600" y="5477708"/>
              <a:ext cx="8458200" cy="677108"/>
            </a:xfrm>
            <a:prstGeom prst="rect">
              <a:avLst/>
            </a:prstGeom>
            <a:noFill/>
          </p:spPr>
          <p:txBody>
            <a:bodyPr wrap="square" rtlCol="0">
              <a:spAutoFit/>
            </a:bodyPr>
            <a:lstStyle/>
            <a:p>
              <a:r>
                <a:rPr lang="en-US" sz="1900" dirty="0" smtClean="0">
                  <a:solidFill>
                    <a:srgbClr val="000000"/>
                  </a:solidFill>
                </a:rPr>
                <a:t>Escape from and return to snaking range explain observations . Repeated droughts </a:t>
              </a:r>
              <a:r>
                <a:rPr lang="en-US" sz="1900" dirty="0" smtClean="0">
                  <a:solidFill>
                    <a:srgbClr val="000000"/>
                  </a:solidFill>
                  <a:sym typeface="Mathematica1"/>
                </a:rPr>
                <a:t> </a:t>
              </a:r>
              <a:r>
                <a:rPr lang="en-US" sz="1900" dirty="0" smtClean="0">
                  <a:solidFill>
                    <a:srgbClr val="000000"/>
                  </a:solidFill>
                </a:rPr>
                <a:t>cascade of such events towards the periodic gap pattern.</a:t>
              </a:r>
              <a:endParaRPr lang="en-US" sz="1900" dirty="0">
                <a:solidFill>
                  <a:srgbClr val="000000"/>
                </a:solidFill>
              </a:endParaRPr>
            </a:p>
          </p:txBody>
        </p:sp>
        <p:pic>
          <p:nvPicPr>
            <p:cNvPr id="44"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701725"/>
              <a:ext cx="1885893" cy="2024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6" name="Straight Arrow Connector 45"/>
            <p:cNvCxnSpPr/>
            <p:nvPr/>
          </p:nvCxnSpPr>
          <p:spPr bwMode="auto">
            <a:xfrm flipH="1">
              <a:off x="6911051" y="4096476"/>
              <a:ext cx="457200" cy="0"/>
            </a:xfrm>
            <a:prstGeom prst="straightConnector1">
              <a:avLst/>
            </a:prstGeom>
            <a:noFill/>
            <a:ln w="19050" cap="flat" cmpd="sng" algn="ctr">
              <a:solidFill>
                <a:srgbClr val="FF0000"/>
              </a:solidFill>
              <a:prstDash val="solid"/>
              <a:round/>
              <a:headEnd type="none" w="med" len="med"/>
              <a:tailEnd type="arrow"/>
            </a:ln>
            <a:effectLst/>
          </p:spPr>
        </p:cxnSp>
        <p:cxnSp>
          <p:nvCxnSpPr>
            <p:cNvPr id="48" name="Straight Arrow Connector 47"/>
            <p:cNvCxnSpPr/>
            <p:nvPr/>
          </p:nvCxnSpPr>
          <p:spPr bwMode="auto">
            <a:xfrm>
              <a:off x="6934201" y="4248876"/>
              <a:ext cx="457200" cy="0"/>
            </a:xfrm>
            <a:prstGeom prst="straightConnector1">
              <a:avLst/>
            </a:prstGeom>
            <a:noFill/>
            <a:ln w="19050"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27203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7"/>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a:t>
            </a:r>
            <a:r>
              <a:rPr lang="en-US" altLang="en-US" sz="2200" b="1" dirty="0">
                <a:solidFill>
                  <a:srgbClr val="AC0000"/>
                </a:solidFill>
              </a:rPr>
              <a:t>Pattern-formation – a missing </a:t>
            </a:r>
            <a:r>
              <a:rPr lang="en-US" altLang="en-US" sz="2200" b="1" dirty="0" smtClean="0">
                <a:solidFill>
                  <a:srgbClr val="AC0000"/>
                </a:solidFill>
              </a:rPr>
              <a:t>link in restoration studies</a:t>
            </a:r>
            <a:endParaRPr lang="en-US" altLang="en-US" sz="2200" b="1" dirty="0">
              <a:solidFill>
                <a:srgbClr val="AC0000"/>
              </a:solidFill>
            </a:endParaRPr>
          </a:p>
        </p:txBody>
      </p:sp>
      <p:grpSp>
        <p:nvGrpSpPr>
          <p:cNvPr id="2" name="Group 3"/>
          <p:cNvGrpSpPr>
            <a:grpSpLocks/>
          </p:cNvGrpSpPr>
          <p:nvPr/>
        </p:nvGrpSpPr>
        <p:grpSpPr bwMode="auto">
          <a:xfrm>
            <a:off x="8720138" y="0"/>
            <a:ext cx="457200" cy="6858000"/>
            <a:chOff x="5493" y="0"/>
            <a:chExt cx="288" cy="4320"/>
          </a:xfrm>
        </p:grpSpPr>
        <p:sp>
          <p:nvSpPr>
            <p:cNvPr id="26658" name="Rectangle 4"/>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26659" name="Picture 5"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grpSp>
        <p:nvGrpSpPr>
          <p:cNvPr id="8" name="Group 37"/>
          <p:cNvGrpSpPr>
            <a:grpSpLocks/>
          </p:cNvGrpSpPr>
          <p:nvPr/>
        </p:nvGrpSpPr>
        <p:grpSpPr bwMode="auto">
          <a:xfrm>
            <a:off x="368300" y="762000"/>
            <a:ext cx="8013700" cy="5124450"/>
            <a:chOff x="368424" y="1219200"/>
            <a:chExt cx="8013576" cy="5123946"/>
          </a:xfrm>
        </p:grpSpPr>
        <p:grpSp>
          <p:nvGrpSpPr>
            <p:cNvPr id="12" name="Group 24"/>
            <p:cNvGrpSpPr>
              <a:grpSpLocks/>
            </p:cNvGrpSpPr>
            <p:nvPr/>
          </p:nvGrpSpPr>
          <p:grpSpPr bwMode="auto">
            <a:xfrm>
              <a:off x="5760834" y="1219200"/>
              <a:ext cx="2621166" cy="1555499"/>
              <a:chOff x="5292080" y="799429"/>
              <a:chExt cx="1800200" cy="1728192"/>
            </a:xfrm>
          </p:grpSpPr>
          <p:sp>
            <p:nvSpPr>
              <p:cNvPr id="34" name="TextBox 2"/>
              <p:cNvSpPr txBox="1"/>
              <p:nvPr/>
            </p:nvSpPr>
            <p:spPr>
              <a:xfrm>
                <a:off x="5292080" y="1179439"/>
                <a:ext cx="1800200" cy="974546"/>
              </a:xfrm>
              <a:prstGeom prst="rect">
                <a:avLst/>
              </a:prstGeom>
              <a:noFill/>
              <a:ln>
                <a:noFill/>
              </a:ln>
            </p:spPr>
            <p:txBody>
              <a:bodyPr>
                <a:spAutoFit/>
              </a:bodyPr>
              <a:lstStyle/>
              <a:p>
                <a:pPr algn="ctr">
                  <a:defRPr/>
                </a:pPr>
                <a:r>
                  <a:rPr lang="en-US" sz="1800" dirty="0">
                    <a:ln>
                      <a:solidFill>
                        <a:srgbClr val="000000">
                          <a:lumMod val="95000"/>
                          <a:lumOff val="5000"/>
                        </a:srgbClr>
                      </a:solidFill>
                    </a:ln>
                    <a:solidFill>
                      <a:srgbClr val="000000"/>
                    </a:solidFill>
                  </a:rPr>
                  <a:t>Ecosystem function</a:t>
                </a:r>
              </a:p>
              <a:p>
                <a:pPr algn="ctr">
                  <a:spcBef>
                    <a:spcPts val="600"/>
                  </a:spcBef>
                  <a:defRPr/>
                </a:pPr>
                <a:r>
                  <a:rPr lang="en-US" sz="1400" dirty="0">
                    <a:ln>
                      <a:solidFill>
                        <a:srgbClr val="000000">
                          <a:lumMod val="95000"/>
                          <a:lumOff val="5000"/>
                        </a:srgbClr>
                      </a:solidFill>
                    </a:ln>
                    <a:solidFill>
                      <a:srgbClr val="000000"/>
                    </a:solidFill>
                  </a:rPr>
                  <a:t>Productivity, resource-use efficiency, resilience</a:t>
                </a:r>
              </a:p>
            </p:txBody>
          </p:sp>
          <p:sp>
            <p:nvSpPr>
              <p:cNvPr id="35" name="Oval 34"/>
              <p:cNvSpPr/>
              <p:nvPr/>
            </p:nvSpPr>
            <p:spPr>
              <a:xfrm>
                <a:off x="5292248" y="799429"/>
                <a:ext cx="1800032" cy="17283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3" name="Group 26"/>
            <p:cNvGrpSpPr>
              <a:grpSpLocks/>
            </p:cNvGrpSpPr>
            <p:nvPr/>
          </p:nvGrpSpPr>
          <p:grpSpPr bwMode="auto">
            <a:xfrm>
              <a:off x="368424" y="1219200"/>
              <a:ext cx="2641393" cy="1555499"/>
              <a:chOff x="1588608" y="799429"/>
              <a:chExt cx="1814092" cy="1728192"/>
            </a:xfrm>
          </p:grpSpPr>
          <p:sp>
            <p:nvSpPr>
              <p:cNvPr id="32" name="TextBox 31"/>
              <p:cNvSpPr txBox="1"/>
              <p:nvPr/>
            </p:nvSpPr>
            <p:spPr>
              <a:xfrm>
                <a:off x="1602500" y="1040181"/>
                <a:ext cx="1800200" cy="1367785"/>
              </a:xfrm>
              <a:prstGeom prst="rect">
                <a:avLst/>
              </a:prstGeom>
              <a:noFill/>
              <a:ln>
                <a:noFill/>
              </a:ln>
            </p:spPr>
            <p:txBody>
              <a:bodyPr>
                <a:spAutoFit/>
              </a:bodyPr>
              <a:lstStyle/>
              <a:p>
                <a:pPr algn="ctr">
                  <a:defRPr/>
                </a:pPr>
                <a:r>
                  <a:rPr lang="en-US" sz="1800" dirty="0">
                    <a:ln>
                      <a:solidFill>
                        <a:srgbClr val="000000">
                          <a:lumMod val="85000"/>
                          <a:lumOff val="15000"/>
                        </a:srgbClr>
                      </a:solidFill>
                    </a:ln>
                    <a:solidFill>
                      <a:srgbClr val="000000"/>
                    </a:solidFill>
                  </a:rPr>
                  <a:t>Biodiversity</a:t>
                </a:r>
              </a:p>
              <a:p>
                <a:pPr algn="ctr">
                  <a:spcBef>
                    <a:spcPts val="0"/>
                  </a:spcBef>
                  <a:defRPr/>
                </a:pPr>
                <a:r>
                  <a:rPr lang="en-US" sz="1400" dirty="0">
                    <a:ln>
                      <a:solidFill>
                        <a:srgbClr val="000000">
                          <a:lumMod val="85000"/>
                          <a:lumOff val="15000"/>
                        </a:srgbClr>
                      </a:solidFill>
                    </a:ln>
                    <a:solidFill>
                      <a:srgbClr val="000000"/>
                    </a:solidFill>
                  </a:rPr>
                  <a:t>Species richness, composition,</a:t>
                </a:r>
              </a:p>
              <a:p>
                <a:pPr algn="ctr">
                  <a:spcBef>
                    <a:spcPts val="0"/>
                  </a:spcBef>
                  <a:defRPr/>
                </a:pPr>
                <a:r>
                  <a:rPr lang="en-US" sz="1400" dirty="0">
                    <a:ln>
                      <a:solidFill>
                        <a:srgbClr val="000000">
                          <a:lumMod val="85000"/>
                          <a:lumOff val="15000"/>
                        </a:srgbClr>
                      </a:solidFill>
                    </a:ln>
                    <a:solidFill>
                      <a:srgbClr val="000000"/>
                    </a:solidFill>
                  </a:rPr>
                  <a:t>interactions, spatial </a:t>
                </a:r>
              </a:p>
              <a:p>
                <a:pPr algn="ctr">
                  <a:spcBef>
                    <a:spcPts val="0"/>
                  </a:spcBef>
                  <a:defRPr/>
                </a:pPr>
                <a:r>
                  <a:rPr lang="en-US" sz="1400" dirty="0">
                    <a:ln>
                      <a:solidFill>
                        <a:srgbClr val="000000">
                          <a:lumMod val="85000"/>
                          <a:lumOff val="15000"/>
                        </a:srgbClr>
                      </a:solidFill>
                    </a:ln>
                    <a:solidFill>
                      <a:srgbClr val="000000"/>
                    </a:solidFill>
                  </a:rPr>
                  <a:t>organization</a:t>
                </a:r>
              </a:p>
            </p:txBody>
          </p:sp>
          <p:sp>
            <p:nvSpPr>
              <p:cNvPr id="33" name="Oval 32"/>
              <p:cNvSpPr/>
              <p:nvPr/>
            </p:nvSpPr>
            <p:spPr>
              <a:xfrm>
                <a:off x="1588608" y="799429"/>
                <a:ext cx="1800033" cy="17283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0000"/>
                    </a:solidFill>
                  </a:ln>
                  <a:solidFill>
                    <a:srgbClr val="FFFFFF"/>
                  </a:solidFill>
                </a:endParaRPr>
              </a:p>
            </p:txBody>
          </p:sp>
        </p:grpSp>
        <p:grpSp>
          <p:nvGrpSpPr>
            <p:cNvPr id="14" name="Group 23"/>
            <p:cNvGrpSpPr>
              <a:grpSpLocks/>
            </p:cNvGrpSpPr>
            <p:nvPr/>
          </p:nvGrpSpPr>
          <p:grpSpPr bwMode="auto">
            <a:xfrm>
              <a:off x="3080260" y="4661413"/>
              <a:ext cx="2626442" cy="1681733"/>
              <a:chOff x="3560264" y="4911831"/>
              <a:chExt cx="1803824" cy="1868440"/>
            </a:xfrm>
          </p:grpSpPr>
          <p:sp>
            <p:nvSpPr>
              <p:cNvPr id="28" name="TextBox 27"/>
              <p:cNvSpPr txBox="1"/>
              <p:nvPr/>
            </p:nvSpPr>
            <p:spPr>
              <a:xfrm>
                <a:off x="3560264" y="5291778"/>
                <a:ext cx="1800200" cy="1213909"/>
              </a:xfrm>
              <a:prstGeom prst="rect">
                <a:avLst/>
              </a:prstGeom>
              <a:noFill/>
              <a:ln>
                <a:noFill/>
              </a:ln>
            </p:spPr>
            <p:txBody>
              <a:bodyPr>
                <a:spAutoFit/>
              </a:bodyPr>
              <a:lstStyle/>
              <a:p>
                <a:pPr algn="ctr">
                  <a:defRPr/>
                </a:pPr>
                <a:r>
                  <a:rPr lang="en-US" sz="1800" dirty="0" err="1">
                    <a:ln>
                      <a:solidFill>
                        <a:srgbClr val="000000">
                          <a:lumMod val="95000"/>
                          <a:lumOff val="5000"/>
                        </a:srgbClr>
                      </a:solidFill>
                    </a:ln>
                    <a:solidFill>
                      <a:srgbClr val="000000"/>
                    </a:solidFill>
                  </a:rPr>
                  <a:t>Abiotic</a:t>
                </a:r>
                <a:r>
                  <a:rPr lang="en-US" sz="1800" dirty="0">
                    <a:ln>
                      <a:solidFill>
                        <a:srgbClr val="000000">
                          <a:lumMod val="95000"/>
                          <a:lumOff val="5000"/>
                        </a:srgbClr>
                      </a:solidFill>
                    </a:ln>
                    <a:solidFill>
                      <a:srgbClr val="000000"/>
                    </a:solidFill>
                  </a:rPr>
                  <a:t> environment</a:t>
                </a:r>
              </a:p>
              <a:p>
                <a:pPr algn="ctr">
                  <a:spcBef>
                    <a:spcPts val="600"/>
                  </a:spcBef>
                  <a:defRPr/>
                </a:pPr>
                <a:r>
                  <a:rPr lang="en-US" sz="1400" dirty="0">
                    <a:ln>
                      <a:solidFill>
                        <a:srgbClr val="000000">
                          <a:lumMod val="95000"/>
                          <a:lumOff val="5000"/>
                        </a:srgbClr>
                      </a:solidFill>
                    </a:ln>
                    <a:solidFill>
                      <a:srgbClr val="000000"/>
                    </a:solidFill>
                  </a:rPr>
                  <a:t>Rainfall,  light , soil-water, nutrients,  disturbances, exogenous heterogeneity</a:t>
                </a:r>
              </a:p>
            </p:txBody>
          </p:sp>
          <p:sp>
            <p:nvSpPr>
              <p:cNvPr id="29" name="Oval 28"/>
              <p:cNvSpPr/>
              <p:nvPr/>
            </p:nvSpPr>
            <p:spPr>
              <a:xfrm>
                <a:off x="3563241" y="4912649"/>
                <a:ext cx="1801123" cy="18676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cxnSp>
          <p:nvCxnSpPr>
            <p:cNvPr id="9" name="Straight Arrow Connector 8"/>
            <p:cNvCxnSpPr/>
            <p:nvPr/>
          </p:nvCxnSpPr>
          <p:spPr>
            <a:xfrm flipH="1" flipV="1">
              <a:off x="1786040" y="2873212"/>
              <a:ext cx="1582713" cy="2009577"/>
            </a:xfrm>
            <a:prstGeom prst="straightConnector1">
              <a:avLst/>
            </a:prstGeom>
            <a:ln w="38100">
              <a:solidFill>
                <a:schemeClr val="tx1">
                  <a:lumMod val="85000"/>
                  <a:lumOff val="15000"/>
                </a:schemeClr>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413421" y="2873212"/>
              <a:ext cx="1582714" cy="2009577"/>
            </a:xfrm>
            <a:prstGeom prst="straightConnector1">
              <a:avLst/>
            </a:prstGeom>
            <a:ln w="38100">
              <a:solidFill>
                <a:schemeClr val="tx1">
                  <a:lumMod val="85000"/>
                  <a:lumOff val="15000"/>
                </a:schemeClr>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073482" y="2095414"/>
              <a:ext cx="2571710" cy="0"/>
            </a:xfrm>
            <a:prstGeom prst="straightConnector1">
              <a:avLst/>
            </a:prstGeom>
            <a:ln w="38100">
              <a:solidFill>
                <a:schemeClr val="tx1">
                  <a:lumMod val="85000"/>
                  <a:lumOff val="15000"/>
                </a:schemeClr>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52400" y="2438401"/>
            <a:ext cx="2743200" cy="1447799"/>
            <a:chOff x="152400" y="3200401"/>
            <a:chExt cx="2743200" cy="1447799"/>
          </a:xfrm>
        </p:grpSpPr>
        <p:sp>
          <p:nvSpPr>
            <p:cNvPr id="38" name="TextBox 37"/>
            <p:cNvSpPr txBox="1"/>
            <p:nvPr/>
          </p:nvSpPr>
          <p:spPr>
            <a:xfrm>
              <a:off x="152400" y="3817203"/>
              <a:ext cx="2286000" cy="830997"/>
            </a:xfrm>
            <a:prstGeom prst="rect">
              <a:avLst/>
            </a:prstGeom>
            <a:noFill/>
          </p:spPr>
          <p:txBody>
            <a:bodyPr wrap="square" rtlCol="0">
              <a:spAutoFit/>
            </a:bodyPr>
            <a:lstStyle/>
            <a:p>
              <a:pPr algn="ctr"/>
              <a:r>
                <a:rPr lang="en-US" sz="1600" dirty="0" smtClean="0">
                  <a:solidFill>
                    <a:schemeClr val="bg1">
                      <a:lumMod val="50000"/>
                    </a:schemeClr>
                  </a:solidFill>
                </a:rPr>
                <a:t>Changes in inter-specific interactions induced by patterning</a:t>
              </a:r>
              <a:endParaRPr lang="en-US" sz="1600" dirty="0">
                <a:solidFill>
                  <a:schemeClr val="bg1">
                    <a:lumMod val="50000"/>
                  </a:schemeClr>
                </a:solidFill>
              </a:endParaRPr>
            </a:p>
          </p:txBody>
        </p:sp>
        <p:cxnSp>
          <p:nvCxnSpPr>
            <p:cNvPr id="42" name="Straight Arrow Connector 41"/>
            <p:cNvCxnSpPr>
              <a:stCxn id="38" idx="0"/>
            </p:cNvCxnSpPr>
            <p:nvPr/>
          </p:nvCxnSpPr>
          <p:spPr bwMode="auto">
            <a:xfrm flipV="1">
              <a:off x="1295400" y="3200401"/>
              <a:ext cx="1600200" cy="616802"/>
            </a:xfrm>
            <a:prstGeom prst="straightConnector1">
              <a:avLst/>
            </a:prstGeom>
            <a:noFill/>
            <a:ln w="19050" cap="flat" cmpd="sng" algn="ctr">
              <a:solidFill>
                <a:schemeClr val="bg1">
                  <a:lumMod val="50000"/>
                </a:schemeClr>
              </a:solidFill>
              <a:prstDash val="lgDash"/>
              <a:round/>
              <a:headEnd type="none" w="med" len="med"/>
              <a:tailEnd type="arrow"/>
            </a:ln>
            <a:effectLst/>
          </p:spPr>
        </p:cxnSp>
      </p:grpSp>
      <p:grpSp>
        <p:nvGrpSpPr>
          <p:cNvPr id="58" name="Group 57"/>
          <p:cNvGrpSpPr/>
          <p:nvPr/>
        </p:nvGrpSpPr>
        <p:grpSpPr>
          <a:xfrm>
            <a:off x="228600" y="3810000"/>
            <a:ext cx="3886200" cy="1069757"/>
            <a:chOff x="228600" y="4572000"/>
            <a:chExt cx="3886200" cy="1069757"/>
          </a:xfrm>
        </p:grpSpPr>
        <p:sp>
          <p:nvSpPr>
            <p:cNvPr id="36" name="TextBox 35"/>
            <p:cNvSpPr txBox="1"/>
            <p:nvPr/>
          </p:nvSpPr>
          <p:spPr>
            <a:xfrm>
              <a:off x="228600" y="4810760"/>
              <a:ext cx="2057400" cy="830997"/>
            </a:xfrm>
            <a:prstGeom prst="rect">
              <a:avLst/>
            </a:prstGeom>
            <a:noFill/>
          </p:spPr>
          <p:txBody>
            <a:bodyPr wrap="square" rtlCol="0">
              <a:spAutoFit/>
            </a:bodyPr>
            <a:lstStyle/>
            <a:p>
              <a:pPr algn="ctr"/>
              <a:r>
                <a:rPr lang="en-US" sz="1600" dirty="0" smtClean="0">
                  <a:solidFill>
                    <a:schemeClr val="bg1">
                      <a:lumMod val="50000"/>
                    </a:schemeClr>
                  </a:solidFill>
                </a:rPr>
                <a:t>Vegetation patchiness induced by water stress</a:t>
              </a:r>
              <a:endParaRPr lang="en-US" sz="1600" dirty="0">
                <a:solidFill>
                  <a:schemeClr val="bg1">
                    <a:lumMod val="50000"/>
                  </a:schemeClr>
                </a:solidFill>
              </a:endParaRPr>
            </a:p>
          </p:txBody>
        </p:sp>
        <p:cxnSp>
          <p:nvCxnSpPr>
            <p:cNvPr id="41" name="Straight Arrow Connector 40"/>
            <p:cNvCxnSpPr/>
            <p:nvPr/>
          </p:nvCxnSpPr>
          <p:spPr bwMode="auto">
            <a:xfrm flipV="1">
              <a:off x="2209800" y="4572000"/>
              <a:ext cx="1905000" cy="381002"/>
            </a:xfrm>
            <a:prstGeom prst="straightConnector1">
              <a:avLst/>
            </a:prstGeom>
            <a:noFill/>
            <a:ln w="19050" cap="flat" cmpd="sng" algn="ctr">
              <a:solidFill>
                <a:schemeClr val="bg2"/>
              </a:solidFill>
              <a:prstDash val="lgDash"/>
              <a:round/>
              <a:headEnd type="none" w="med" len="med"/>
              <a:tailEnd type="arrow"/>
            </a:ln>
            <a:effectLst/>
          </p:spPr>
        </p:cxnSp>
      </p:grpSp>
      <p:grpSp>
        <p:nvGrpSpPr>
          <p:cNvPr id="62" name="Group 61"/>
          <p:cNvGrpSpPr/>
          <p:nvPr/>
        </p:nvGrpSpPr>
        <p:grpSpPr>
          <a:xfrm>
            <a:off x="4572000" y="3810000"/>
            <a:ext cx="3962400" cy="1066800"/>
            <a:chOff x="4572000" y="4572000"/>
            <a:chExt cx="3962400" cy="1066800"/>
          </a:xfrm>
        </p:grpSpPr>
        <p:sp>
          <p:nvSpPr>
            <p:cNvPr id="37" name="TextBox 36"/>
            <p:cNvSpPr txBox="1"/>
            <p:nvPr/>
          </p:nvSpPr>
          <p:spPr>
            <a:xfrm>
              <a:off x="6629400" y="4807803"/>
              <a:ext cx="1905000" cy="830997"/>
            </a:xfrm>
            <a:prstGeom prst="rect">
              <a:avLst/>
            </a:prstGeom>
            <a:noFill/>
          </p:spPr>
          <p:txBody>
            <a:bodyPr wrap="square" rtlCol="0">
              <a:spAutoFit/>
            </a:bodyPr>
            <a:lstStyle/>
            <a:p>
              <a:pPr algn="ctr"/>
              <a:r>
                <a:rPr lang="en-US" sz="1600" dirty="0" smtClean="0">
                  <a:solidFill>
                    <a:schemeClr val="bg1">
                      <a:lumMod val="50000"/>
                    </a:schemeClr>
                  </a:solidFill>
                </a:rPr>
                <a:t>Regime shifts : patterned  state </a:t>
              </a:r>
              <a:r>
                <a:rPr lang="en-US" sz="1600" dirty="0" smtClean="0">
                  <a:solidFill>
                    <a:schemeClr val="bg1">
                      <a:lumMod val="50000"/>
                    </a:schemeClr>
                  </a:solidFill>
                  <a:sym typeface="Symbol"/>
                </a:rPr>
                <a:t> uniform</a:t>
              </a:r>
              <a:r>
                <a:rPr lang="en-US" sz="1600" dirty="0" smtClean="0">
                  <a:solidFill>
                    <a:schemeClr val="bg1">
                      <a:lumMod val="50000"/>
                    </a:schemeClr>
                  </a:solidFill>
                </a:rPr>
                <a:t> state</a:t>
              </a:r>
              <a:endParaRPr lang="en-US" sz="1600" dirty="0">
                <a:solidFill>
                  <a:schemeClr val="bg1">
                    <a:lumMod val="50000"/>
                  </a:schemeClr>
                </a:solidFill>
              </a:endParaRPr>
            </a:p>
          </p:txBody>
        </p:sp>
        <p:cxnSp>
          <p:nvCxnSpPr>
            <p:cNvPr id="47" name="Straight Arrow Connector 46"/>
            <p:cNvCxnSpPr/>
            <p:nvPr/>
          </p:nvCxnSpPr>
          <p:spPr bwMode="auto">
            <a:xfrm flipH="1" flipV="1">
              <a:off x="4572000" y="4572000"/>
              <a:ext cx="2057400" cy="381000"/>
            </a:xfrm>
            <a:prstGeom prst="straightConnector1">
              <a:avLst/>
            </a:prstGeom>
            <a:noFill/>
            <a:ln w="19050" cap="flat" cmpd="sng" algn="ctr">
              <a:solidFill>
                <a:schemeClr val="bg2"/>
              </a:solidFill>
              <a:prstDash val="lgDash"/>
              <a:round/>
              <a:headEnd type="none" w="med" len="med"/>
              <a:tailEnd type="arrow"/>
            </a:ln>
            <a:effectLst/>
          </p:spPr>
        </p:cxnSp>
      </p:grpSp>
      <p:grpSp>
        <p:nvGrpSpPr>
          <p:cNvPr id="60" name="Group 59"/>
          <p:cNvGrpSpPr/>
          <p:nvPr/>
        </p:nvGrpSpPr>
        <p:grpSpPr>
          <a:xfrm>
            <a:off x="5867400" y="2438400"/>
            <a:ext cx="2743200" cy="1447800"/>
            <a:chOff x="5867400" y="3200400"/>
            <a:chExt cx="2743200" cy="1447800"/>
          </a:xfrm>
        </p:grpSpPr>
        <p:sp>
          <p:nvSpPr>
            <p:cNvPr id="39" name="TextBox 38"/>
            <p:cNvSpPr txBox="1"/>
            <p:nvPr/>
          </p:nvSpPr>
          <p:spPr>
            <a:xfrm>
              <a:off x="6629400" y="3817203"/>
              <a:ext cx="1981200" cy="830997"/>
            </a:xfrm>
            <a:prstGeom prst="rect">
              <a:avLst/>
            </a:prstGeom>
            <a:noFill/>
          </p:spPr>
          <p:txBody>
            <a:bodyPr wrap="square" rtlCol="0">
              <a:spAutoFit/>
            </a:bodyPr>
            <a:lstStyle/>
            <a:p>
              <a:pPr algn="ctr"/>
              <a:r>
                <a:rPr lang="en-US" sz="1600" dirty="0" smtClean="0">
                  <a:solidFill>
                    <a:srgbClr val="0000FF"/>
                  </a:solidFill>
                </a:rPr>
                <a:t>Restoration of degraded areas by water harvesting</a:t>
              </a:r>
              <a:endParaRPr lang="en-US" sz="1600" dirty="0">
                <a:solidFill>
                  <a:srgbClr val="0000FF"/>
                </a:solidFill>
              </a:endParaRPr>
            </a:p>
          </p:txBody>
        </p:sp>
        <p:cxnSp>
          <p:nvCxnSpPr>
            <p:cNvPr id="56" name="Straight Arrow Connector 55"/>
            <p:cNvCxnSpPr/>
            <p:nvPr/>
          </p:nvCxnSpPr>
          <p:spPr bwMode="auto">
            <a:xfrm flipH="1" flipV="1">
              <a:off x="5867400" y="3200400"/>
              <a:ext cx="1828800" cy="609599"/>
            </a:xfrm>
            <a:prstGeom prst="straightConnector1">
              <a:avLst/>
            </a:prstGeom>
            <a:noFill/>
            <a:ln w="19050" cap="flat" cmpd="sng" algn="ctr">
              <a:solidFill>
                <a:srgbClr val="0000FF"/>
              </a:solidFill>
              <a:prstDash val="lgDash"/>
              <a:round/>
              <a:headEnd type="none" w="med" len="med"/>
              <a:tailEnd type="arrow"/>
            </a:ln>
            <a:effectLst/>
          </p:spPr>
        </p:cxnSp>
      </p:grpSp>
      <p:grpSp>
        <p:nvGrpSpPr>
          <p:cNvPr id="40" name="Group 35"/>
          <p:cNvGrpSpPr>
            <a:grpSpLocks/>
          </p:cNvGrpSpPr>
          <p:nvPr/>
        </p:nvGrpSpPr>
        <p:grpSpPr bwMode="auto">
          <a:xfrm>
            <a:off x="2786063" y="2099409"/>
            <a:ext cx="3155950" cy="2008188"/>
            <a:chOff x="2786240" y="2549007"/>
            <a:chExt cx="3155268" cy="2009187"/>
          </a:xfrm>
        </p:grpSpPr>
        <p:grpSp>
          <p:nvGrpSpPr>
            <p:cNvPr id="43" name="Group 25"/>
            <p:cNvGrpSpPr>
              <a:grpSpLocks/>
            </p:cNvGrpSpPr>
            <p:nvPr/>
          </p:nvGrpSpPr>
          <p:grpSpPr bwMode="auto">
            <a:xfrm>
              <a:off x="3085537" y="2836217"/>
              <a:ext cx="2621165" cy="1037000"/>
              <a:chOff x="3563888" y="2595968"/>
              <a:chExt cx="1800200" cy="1152128"/>
            </a:xfrm>
          </p:grpSpPr>
          <p:sp>
            <p:nvSpPr>
              <p:cNvPr id="48" name="TextBox 47"/>
              <p:cNvSpPr txBox="1"/>
              <p:nvPr/>
            </p:nvSpPr>
            <p:spPr>
              <a:xfrm>
                <a:off x="3563888" y="2915923"/>
                <a:ext cx="1800200" cy="444530"/>
              </a:xfrm>
              <a:prstGeom prst="rect">
                <a:avLst/>
              </a:prstGeom>
              <a:noFill/>
              <a:ln>
                <a:noFill/>
              </a:ln>
            </p:spPr>
            <p:txBody>
              <a:bodyPr>
                <a:spAutoFit/>
              </a:bodyPr>
              <a:lstStyle/>
              <a:p>
                <a:pPr algn="ctr">
                  <a:defRPr/>
                </a:pPr>
                <a:r>
                  <a:rPr lang="en-US" dirty="0">
                    <a:ln>
                      <a:solidFill>
                        <a:srgbClr val="000000"/>
                      </a:solidFill>
                    </a:ln>
                    <a:solidFill>
                      <a:srgbClr val="000000"/>
                    </a:solidFill>
                  </a:rPr>
                  <a:t>Pattern formation </a:t>
                </a:r>
              </a:p>
            </p:txBody>
          </p:sp>
          <p:sp>
            <p:nvSpPr>
              <p:cNvPr id="49" name="Oval 48"/>
              <p:cNvSpPr/>
              <p:nvPr/>
            </p:nvSpPr>
            <p:spPr>
              <a:xfrm>
                <a:off x="3564351" y="2596269"/>
                <a:ext cx="1799672" cy="11522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0000"/>
                    </a:solidFill>
                  </a:ln>
                  <a:solidFill>
                    <a:srgbClr val="FFFFFF"/>
                  </a:solidFill>
                </a:endParaRPr>
              </a:p>
            </p:txBody>
          </p:sp>
        </p:grpSp>
        <p:cxnSp>
          <p:nvCxnSpPr>
            <p:cNvPr id="44" name="Straight Arrow Connector 43"/>
            <p:cNvCxnSpPr/>
            <p:nvPr/>
          </p:nvCxnSpPr>
          <p:spPr>
            <a:xfrm flipH="1" flipV="1">
              <a:off x="2786240" y="2549007"/>
              <a:ext cx="450753" cy="481252"/>
            </a:xfrm>
            <a:prstGeom prst="straightConnector1">
              <a:avLst/>
            </a:prstGeom>
            <a:ln w="38100">
              <a:solidFill>
                <a:srgbClr val="0000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359112" y="3949879"/>
              <a:ext cx="0" cy="608315"/>
            </a:xfrm>
            <a:prstGeom prst="straightConnector1">
              <a:avLst/>
            </a:prstGeom>
            <a:ln w="38100">
              <a:solidFill>
                <a:srgbClr val="0000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5546305" y="2549007"/>
              <a:ext cx="395203" cy="443133"/>
            </a:xfrm>
            <a:prstGeom prst="straightConnector1">
              <a:avLst/>
            </a:prstGeom>
            <a:ln w="38100">
              <a:solidFill>
                <a:srgbClr val="0000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152400" y="6078377"/>
            <a:ext cx="8458199" cy="646331"/>
          </a:xfrm>
          <a:prstGeom prst="rect">
            <a:avLst/>
          </a:prstGeom>
          <a:noFill/>
        </p:spPr>
        <p:txBody>
          <a:bodyPr wrap="square" rtlCol="0">
            <a:spAutoFit/>
          </a:bodyPr>
          <a:lstStyle/>
          <a:p>
            <a:pPr algn="just">
              <a:spcBef>
                <a:spcPts val="0"/>
              </a:spcBef>
              <a:spcAft>
                <a:spcPts val="300"/>
              </a:spcAft>
            </a:pPr>
            <a:r>
              <a:rPr lang="en-US" sz="1800" dirty="0" smtClean="0"/>
              <a:t>Discuss restoration in the context of human intervention and </a:t>
            </a:r>
            <a:r>
              <a:rPr lang="en-US" sz="1800" dirty="0" smtClean="0">
                <a:solidFill>
                  <a:srgbClr val="C00000"/>
                </a:solidFill>
              </a:rPr>
              <a:t>ecological integrity</a:t>
            </a:r>
            <a:r>
              <a:rPr lang="en-US" sz="1800" dirty="0" smtClean="0"/>
              <a:t>, defined as </a:t>
            </a:r>
            <a:r>
              <a:rPr lang="en-US" sz="1800" dirty="0"/>
              <a:t>t</a:t>
            </a:r>
            <a:r>
              <a:rPr lang="en-US" sz="1800" dirty="0" smtClean="0"/>
              <a:t>he degree to which an ecosystem is self organized. </a:t>
            </a:r>
            <a:endParaRPr lang="en-US" sz="1800" dirty="0"/>
          </a:p>
        </p:txBody>
      </p:sp>
    </p:spTree>
    <p:extLst>
      <p:ext uri="{BB962C8B-B14F-4D97-AF65-F5344CB8AC3E}">
        <p14:creationId xmlns:p14="http://schemas.microsoft.com/office/powerpoint/2010/main" val="54144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3"/>
          <p:cNvSpPr txBox="1">
            <a:spLocks noChangeArrowheads="1"/>
          </p:cNvSpPr>
          <p:nvPr/>
        </p:nvSpPr>
        <p:spPr bwMode="auto">
          <a:xfrm>
            <a:off x="0" y="0"/>
            <a:ext cx="8839200" cy="427038"/>
          </a:xfrm>
          <a:prstGeom prst="rect">
            <a:avLst/>
          </a:prstGeom>
          <a:solidFill>
            <a:srgbClr val="B2B2B2"/>
          </a:solidFill>
          <a:ln w="9525">
            <a:noFill/>
            <a:miter lim="800000"/>
            <a:headEnd/>
            <a:tailEnd/>
          </a:ln>
        </p:spPr>
        <p:txBody>
          <a:bodyPr anchor="ctr">
            <a:spAutoFit/>
          </a:bodyPr>
          <a:lstStyle/>
          <a:p>
            <a:r>
              <a:rPr lang="en-US" sz="2200" b="1" dirty="0">
                <a:solidFill>
                  <a:srgbClr val="AC0000"/>
                </a:solidFill>
                <a:cs typeface="Arial" charset="0"/>
              </a:rPr>
              <a:t> </a:t>
            </a:r>
            <a:r>
              <a:rPr lang="en-US" sz="2200" b="1" dirty="0" smtClean="0">
                <a:solidFill>
                  <a:srgbClr val="AC0000"/>
                </a:solidFill>
                <a:cs typeface="Arial" charset="0"/>
              </a:rPr>
              <a:t> </a:t>
            </a:r>
            <a:r>
              <a:rPr lang="en-US" sz="2200" b="1" dirty="0">
                <a:solidFill>
                  <a:srgbClr val="AC0000"/>
                </a:solidFill>
                <a:cs typeface="Arial" charset="0"/>
              </a:rPr>
              <a:t>H</a:t>
            </a:r>
            <a:r>
              <a:rPr lang="en-US" sz="2200" b="1" dirty="0" smtClean="0">
                <a:solidFill>
                  <a:srgbClr val="AC0000"/>
                </a:solidFill>
              </a:rPr>
              <a:t>uman intervention and ecological integrity</a:t>
            </a:r>
            <a:r>
              <a:rPr lang="en-US" altLang="en-US" sz="2200" b="1" dirty="0" smtClean="0">
                <a:solidFill>
                  <a:srgbClr val="AC0000"/>
                </a:solidFill>
              </a:rPr>
              <a:t> </a:t>
            </a:r>
            <a:endParaRPr lang="en-US" altLang="en-US" sz="2200" b="1" dirty="0">
              <a:solidFill>
                <a:srgbClr val="AC0000"/>
              </a:solidFill>
              <a:cs typeface="Arial" charset="0"/>
            </a:endParaRPr>
          </a:p>
        </p:txBody>
      </p:sp>
      <p:grpSp>
        <p:nvGrpSpPr>
          <p:cNvPr id="3" name="Group 4"/>
          <p:cNvGrpSpPr>
            <a:grpSpLocks/>
          </p:cNvGrpSpPr>
          <p:nvPr/>
        </p:nvGrpSpPr>
        <p:grpSpPr bwMode="auto">
          <a:xfrm>
            <a:off x="8763000" y="0"/>
            <a:ext cx="457200" cy="6858000"/>
            <a:chOff x="5493" y="0"/>
            <a:chExt cx="288" cy="4320"/>
          </a:xfrm>
        </p:grpSpPr>
        <p:sp>
          <p:nvSpPr>
            <p:cNvPr id="9239" name="Rectangle 5"/>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dirty="0">
                <a:solidFill>
                  <a:schemeClr val="bg1"/>
                </a:solidFill>
                <a:cs typeface="Arial" charset="0"/>
              </a:endParaRPr>
            </a:p>
            <a:p>
              <a:pPr algn="ctr">
                <a:lnSpc>
                  <a:spcPct val="40000"/>
                </a:lnSpc>
              </a:pPr>
              <a:r>
                <a:rPr lang="en-US" altLang="he-IL" sz="1600" b="1" dirty="0">
                  <a:solidFill>
                    <a:schemeClr val="bg1"/>
                  </a:solidFill>
                  <a:cs typeface="Arial" charset="0"/>
                </a:rPr>
                <a:t>     </a:t>
              </a:r>
              <a:r>
                <a:rPr lang="en-US" altLang="he-IL" sz="1600" dirty="0">
                  <a:solidFill>
                    <a:schemeClr val="bg1"/>
                  </a:solidFill>
                  <a:cs typeface="Arial" charset="0"/>
                </a:rPr>
                <a:t>Ben </a:t>
              </a:r>
              <a:r>
                <a:rPr lang="en-US" altLang="he-IL" sz="1600" dirty="0" err="1">
                  <a:solidFill>
                    <a:schemeClr val="bg1"/>
                  </a:solidFill>
                  <a:cs typeface="Arial" charset="0"/>
                </a:rPr>
                <a:t>Gurion</a:t>
              </a:r>
              <a:r>
                <a:rPr lang="en-US" altLang="he-IL" sz="1600" dirty="0">
                  <a:solidFill>
                    <a:schemeClr val="bg1"/>
                  </a:solidFill>
                  <a:cs typeface="Arial" charset="0"/>
                </a:rPr>
                <a:t> University,  Ehud Meron -  www.bgu.ac.il/~ehud</a:t>
              </a:r>
              <a:endParaRPr lang="en-US" altLang="en-US" sz="1600" dirty="0">
                <a:solidFill>
                  <a:schemeClr val="bg1"/>
                </a:solidFill>
                <a:cs typeface="Arial" charset="0"/>
              </a:endParaRPr>
            </a:p>
          </p:txBody>
        </p:sp>
        <p:pic>
          <p:nvPicPr>
            <p:cNvPr id="9240" name="Picture 6"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12" name="Rectangle 11"/>
          <p:cNvSpPr/>
          <p:nvPr/>
        </p:nvSpPr>
        <p:spPr>
          <a:xfrm>
            <a:off x="228600" y="609600"/>
            <a:ext cx="8534400" cy="1708160"/>
          </a:xfrm>
          <a:prstGeom prst="rect">
            <a:avLst/>
          </a:prstGeom>
        </p:spPr>
        <p:txBody>
          <a:bodyPr wrap="square">
            <a:spAutoFit/>
          </a:bodyPr>
          <a:lstStyle/>
          <a:p>
            <a:pPr>
              <a:spcAft>
                <a:spcPts val="600"/>
              </a:spcAft>
            </a:pPr>
            <a:r>
              <a:rPr lang="en-US" dirty="0" smtClean="0"/>
              <a:t>Ecosystems are often disturbed by human interventions:</a:t>
            </a:r>
          </a:p>
          <a:p>
            <a:pPr marL="457200" indent="-457200">
              <a:spcBef>
                <a:spcPts val="0"/>
              </a:spcBef>
              <a:buFont typeface="Courier New" panose="02070309020205020404" pitchFamily="49" charset="0"/>
              <a:buChar char="o"/>
            </a:pPr>
            <a:r>
              <a:rPr lang="en-US" dirty="0" smtClean="0"/>
              <a:t>Grazing - to feed sheep, goats, …</a:t>
            </a:r>
          </a:p>
          <a:p>
            <a:pPr marL="457200" indent="-457200">
              <a:spcBef>
                <a:spcPts val="0"/>
              </a:spcBef>
              <a:buFont typeface="Courier New" panose="02070309020205020404" pitchFamily="49" charset="0"/>
              <a:buChar char="o"/>
            </a:pPr>
            <a:r>
              <a:rPr lang="en-US" dirty="0" smtClean="0"/>
              <a:t>Landscape modulations - to restore degraded landscapes by water harvesting.</a:t>
            </a:r>
          </a:p>
          <a:p>
            <a:pPr marL="457200" indent="-457200">
              <a:spcBef>
                <a:spcPts val="0"/>
              </a:spcBef>
              <a:buFont typeface="Courier New" panose="02070309020205020404" pitchFamily="49" charset="0"/>
              <a:buChar char="o"/>
            </a:pPr>
            <a:r>
              <a:rPr lang="en-US" dirty="0" smtClean="0"/>
              <a:t>In agriculture – plowing, </a:t>
            </a:r>
            <a:r>
              <a:rPr lang="en-US" dirty="0"/>
              <a:t>irrigating, pruning, multiple </a:t>
            </a:r>
            <a:r>
              <a:rPr lang="en-US" dirty="0" smtClean="0"/>
              <a:t>cropping.</a:t>
            </a:r>
          </a:p>
        </p:txBody>
      </p:sp>
      <p:sp>
        <p:nvSpPr>
          <p:cNvPr id="9" name="Rectangle 8"/>
          <p:cNvSpPr/>
          <p:nvPr/>
        </p:nvSpPr>
        <p:spPr>
          <a:xfrm>
            <a:off x="228600" y="2286000"/>
            <a:ext cx="8458199" cy="707886"/>
          </a:xfrm>
          <a:prstGeom prst="rect">
            <a:avLst/>
          </a:prstGeom>
        </p:spPr>
        <p:txBody>
          <a:bodyPr wrap="square">
            <a:spAutoFit/>
          </a:bodyPr>
          <a:lstStyle/>
          <a:p>
            <a:r>
              <a:rPr lang="en-US" dirty="0" smtClean="0"/>
              <a:t>Intervention practices often results in reduced ecological integrity, because they do not follow the natural modes of ecosystem dynamics. </a:t>
            </a:r>
          </a:p>
        </p:txBody>
      </p:sp>
      <p:grpSp>
        <p:nvGrpSpPr>
          <p:cNvPr id="4" name="Group 3"/>
          <p:cNvGrpSpPr/>
          <p:nvPr/>
        </p:nvGrpSpPr>
        <p:grpSpPr>
          <a:xfrm>
            <a:off x="481980" y="5440130"/>
            <a:ext cx="8193245" cy="1299597"/>
            <a:chOff x="481980" y="5340780"/>
            <a:chExt cx="8193245" cy="1299597"/>
          </a:xfrm>
        </p:grpSpPr>
        <p:pic>
          <p:nvPicPr>
            <p:cNvPr id="19" name="Picture 16" descr="banded vegetation"/>
            <p:cNvPicPr>
              <a:picLocks noChangeAspect="1" noChangeArrowheads="1"/>
            </p:cNvPicPr>
            <p:nvPr/>
          </p:nvPicPr>
          <p:blipFill rotWithShape="1">
            <a:blip r:embed="rId4" cstate="print"/>
            <a:srcRect b="18986"/>
            <a:stretch/>
          </p:blipFill>
          <p:spPr bwMode="auto">
            <a:xfrm>
              <a:off x="481980" y="5340780"/>
              <a:ext cx="1730196" cy="1299597"/>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0" name="Rectangle 19"/>
                <p:cNvSpPr/>
                <p:nvPr/>
              </p:nvSpPr>
              <p:spPr>
                <a:xfrm>
                  <a:off x="2362200" y="5615650"/>
                  <a:ext cx="6313025" cy="946991"/>
                </a:xfrm>
                <a:prstGeom prst="rect">
                  <a:avLst/>
                </a:prstGeom>
              </p:spPr>
              <p:txBody>
                <a:bodyPr wrap="square">
                  <a:spAutoFit/>
                </a:bodyPr>
                <a:lstStyle/>
                <a:p>
                  <a:r>
                    <a:rPr lang="en-US" sz="1800" dirty="0" smtClean="0"/>
                    <a:t>Since the unmodulated system tends anyway to form patterns (wavenumber </a:t>
                  </a:r>
                  <a14:m>
                    <m:oMath xmlns:m="http://schemas.openxmlformats.org/officeDocument/2006/math">
                      <m:sSub>
                        <m:sSubPr>
                          <m:ctrlPr>
                            <a:rPr lang="en-US" i="1">
                              <a:solidFill>
                                <a:srgbClr val="000000"/>
                              </a:solidFill>
                              <a:latin typeface="Cambria Math"/>
                            </a:rPr>
                          </m:ctrlPr>
                        </m:sSubPr>
                        <m:e>
                          <m:r>
                            <a:rPr lang="en-US" i="1">
                              <a:solidFill>
                                <a:srgbClr val="000000"/>
                              </a:solidFill>
                              <a:latin typeface="Cambria Math"/>
                            </a:rPr>
                            <m:t>𝑘</m:t>
                          </m:r>
                        </m:e>
                        <m:sub>
                          <m:r>
                            <a:rPr lang="en-US" b="0" i="1" smtClean="0">
                              <a:solidFill>
                                <a:srgbClr val="000000"/>
                              </a:solidFill>
                              <a:latin typeface="Cambria Math"/>
                            </a:rPr>
                            <m:t>0</m:t>
                          </m:r>
                        </m:sub>
                      </m:sSub>
                    </m:oMath>
                  </a14:m>
                  <a:r>
                    <a:rPr lang="en-US" sz="1800" dirty="0" smtClean="0"/>
                    <a:t>), this is a spatial resonance problem analogous to periodically forced oscillators. </a:t>
                  </a:r>
                  <a:endParaRPr lang="en-US" sz="1800" dirty="0"/>
                </a:p>
              </p:txBody>
            </p:sp>
          </mc:Choice>
          <mc:Fallback xmlns="">
            <p:sp>
              <p:nvSpPr>
                <p:cNvPr id="20" name="Rectangle 19"/>
                <p:cNvSpPr>
                  <a:spLocks noRot="1" noChangeAspect="1" noMove="1" noResize="1" noEditPoints="1" noAdjustHandles="1" noChangeArrowheads="1" noChangeShapeType="1" noTextEdit="1"/>
                </p:cNvSpPr>
                <p:nvPr/>
              </p:nvSpPr>
              <p:spPr>
                <a:xfrm>
                  <a:off x="2362200" y="5615650"/>
                  <a:ext cx="6313025" cy="946991"/>
                </a:xfrm>
                <a:prstGeom prst="rect">
                  <a:avLst/>
                </a:prstGeom>
                <a:blipFill rotWithShape="1">
                  <a:blip r:embed="rId5"/>
                  <a:stretch>
                    <a:fillRect l="-870" t="-2581" b="-9032"/>
                  </a:stretch>
                </a:blipFill>
              </p:spPr>
              <p:txBody>
                <a:bodyPr/>
                <a:lstStyle/>
                <a:p>
                  <a:r>
                    <a:rPr lang="en-US">
                      <a:noFill/>
                    </a:rPr>
                    <a:t> </a:t>
                  </a:r>
                </a:p>
              </p:txBody>
            </p:sp>
          </mc:Fallback>
        </mc:AlternateContent>
      </p:grpSp>
      <p:grpSp>
        <p:nvGrpSpPr>
          <p:cNvPr id="8" name="Group 7"/>
          <p:cNvGrpSpPr/>
          <p:nvPr/>
        </p:nvGrpSpPr>
        <p:grpSpPr>
          <a:xfrm>
            <a:off x="217026" y="3585440"/>
            <a:ext cx="8545974" cy="1985649"/>
            <a:chOff x="217026" y="3585440"/>
            <a:chExt cx="8545974" cy="1985649"/>
          </a:xfrm>
        </p:grpSpPr>
        <p:sp>
          <p:nvSpPr>
            <p:cNvPr id="13" name="Rectangle 12"/>
            <p:cNvSpPr/>
            <p:nvPr/>
          </p:nvSpPr>
          <p:spPr>
            <a:xfrm>
              <a:off x="217026" y="3585440"/>
              <a:ext cx="8458199" cy="400110"/>
            </a:xfrm>
            <a:prstGeom prst="rect">
              <a:avLst/>
            </a:prstGeom>
          </p:spPr>
          <p:txBody>
            <a:bodyPr wrap="square">
              <a:spAutoFit/>
            </a:bodyPr>
            <a:lstStyle/>
            <a:p>
              <a:r>
                <a:rPr lang="en-US" dirty="0" smtClean="0"/>
                <a:t>Restoration of degraded landscapes:</a:t>
              </a:r>
            </a:p>
          </p:txBody>
        </p:sp>
        <p:pic>
          <p:nvPicPr>
            <p:cNvPr id="14" name="Picture 20" descr="shikim"/>
            <p:cNvPicPr>
              <a:picLocks noChangeAspect="1" noChangeArrowheads="1"/>
            </p:cNvPicPr>
            <p:nvPr/>
          </p:nvPicPr>
          <p:blipFill>
            <a:blip r:embed="rId6" cstate="print"/>
            <a:srcRect/>
            <a:stretch>
              <a:fillRect/>
            </a:stretch>
          </p:blipFill>
          <p:spPr bwMode="auto">
            <a:xfrm>
              <a:off x="481980" y="4084552"/>
              <a:ext cx="1729716" cy="1299077"/>
            </a:xfrm>
            <a:prstGeom prst="rect">
              <a:avLst/>
            </a:prstGeom>
            <a:solidFill>
              <a:schemeClr val="bg1"/>
            </a:solidFill>
            <a:ln w="9525">
              <a:noFill/>
              <a:miter lim="800000"/>
              <a:headEnd/>
              <a:tailEnd/>
            </a:ln>
          </p:spPr>
        </p:pic>
        <p:pic>
          <p:nvPicPr>
            <p:cNvPr id="17" name="Picture 21" descr="afforestation"/>
            <p:cNvPicPr>
              <a:picLocks noChangeAspect="1" noChangeArrowheads="1"/>
            </p:cNvPicPr>
            <p:nvPr/>
          </p:nvPicPr>
          <p:blipFill>
            <a:blip r:embed="rId7" cstate="print"/>
            <a:srcRect/>
            <a:stretch>
              <a:fillRect/>
            </a:stretch>
          </p:blipFill>
          <p:spPr bwMode="auto">
            <a:xfrm>
              <a:off x="2283864" y="4084742"/>
              <a:ext cx="1736411" cy="1302308"/>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6" name="Rectangle 25"/>
                <p:cNvSpPr/>
                <p:nvPr/>
              </p:nvSpPr>
              <p:spPr>
                <a:xfrm>
                  <a:off x="4202575" y="3982962"/>
                  <a:ext cx="4560425" cy="1588127"/>
                </a:xfrm>
                <a:prstGeom prst="rect">
                  <a:avLst/>
                </a:prstGeom>
              </p:spPr>
              <p:txBody>
                <a:bodyPr wrap="square">
                  <a:spAutoFit/>
                </a:bodyPr>
                <a:lstStyle/>
                <a:p>
                  <a:r>
                    <a:rPr lang="en-US" sz="1800" dirty="0" smtClean="0">
                      <a:sym typeface="Symbol" pitchFamily="18" charset="2"/>
                    </a:rPr>
                    <a:t>Periodic </a:t>
                  </a:r>
                  <a:r>
                    <a:rPr lang="en-US" sz="1800" dirty="0">
                      <a:sym typeface="Symbol" pitchFamily="18" charset="2"/>
                    </a:rPr>
                    <a:t>stripe-like embankments that capture runoff and along which the vegetation is planted</a:t>
                  </a:r>
                  <a:r>
                    <a:rPr lang="en-US" sz="1800" dirty="0" smtClean="0"/>
                    <a:t>. Characterized by their wavenumber </a:t>
                  </a:r>
                  <a14:m>
                    <m:oMath xmlns:m="http://schemas.openxmlformats.org/officeDocument/2006/math">
                      <m:sSub>
                        <m:sSubPr>
                          <m:ctrlPr>
                            <a:rPr lang="en-US" b="0" i="1" smtClean="0">
                              <a:latin typeface="Cambria Math"/>
                            </a:rPr>
                          </m:ctrlPr>
                        </m:sSubPr>
                        <m:e>
                          <m:r>
                            <a:rPr lang="en-US" b="0" i="1" smtClean="0">
                              <a:latin typeface="Cambria Math"/>
                            </a:rPr>
                            <m:t>𝑘</m:t>
                          </m:r>
                        </m:e>
                        <m:sub>
                          <m:r>
                            <a:rPr lang="en-US" b="0" i="1" smtClean="0">
                              <a:latin typeface="Cambria Math"/>
                            </a:rPr>
                            <m:t>𝑓</m:t>
                          </m:r>
                        </m:sub>
                      </m:sSub>
                    </m:oMath>
                  </a14:m>
                  <a:r>
                    <a:rPr lang="en-US" dirty="0" smtClean="0"/>
                    <a:t> or wavelength </a:t>
                  </a:r>
                  <a14:m>
                    <m:oMath xmlns:m="http://schemas.openxmlformats.org/officeDocument/2006/math">
                      <m:r>
                        <a:rPr lang="en-US" b="0" i="1" smtClean="0">
                          <a:latin typeface="Cambria Math"/>
                        </a:rPr>
                        <m:t>2</m:t>
                      </m:r>
                      <m:r>
                        <a:rPr lang="en-US" b="0" i="1" smtClean="0">
                          <a:latin typeface="Cambria Math"/>
                        </a:rPr>
                        <m:t>𝜋</m:t>
                      </m:r>
                      <m:r>
                        <a:rPr lang="en-US" b="0" i="1" smtClean="0">
                          <a:latin typeface="Cambria Math"/>
                        </a:rPr>
                        <m:t>/</m:t>
                      </m:r>
                      <m:sSub>
                        <m:sSubPr>
                          <m:ctrlPr>
                            <a:rPr lang="en-US" b="0" i="1" smtClean="0">
                              <a:latin typeface="Cambria Math"/>
                            </a:rPr>
                          </m:ctrlPr>
                        </m:sSubPr>
                        <m:e>
                          <m:r>
                            <a:rPr lang="en-US" b="0" i="1" smtClean="0">
                              <a:latin typeface="Cambria Math"/>
                            </a:rPr>
                            <m:t>𝑘</m:t>
                          </m:r>
                        </m:e>
                        <m:sub>
                          <m:r>
                            <a:rPr lang="en-US" b="0" i="1" smtClean="0">
                              <a:latin typeface="Cambria Math"/>
                            </a:rPr>
                            <m:t>𝑓</m:t>
                          </m:r>
                        </m:sub>
                      </m:sSub>
                      <m:r>
                        <a:rPr lang="en-US" b="0" i="1" smtClean="0">
                          <a:latin typeface="Cambria Math"/>
                        </a:rPr>
                        <m:t>.</m:t>
                      </m:r>
                    </m:oMath>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4202575" y="3982962"/>
                  <a:ext cx="4560425" cy="1588127"/>
                </a:xfrm>
                <a:prstGeom prst="rect">
                  <a:avLst/>
                </a:prstGeom>
                <a:blipFill rotWithShape="1">
                  <a:blip r:embed="rId8"/>
                  <a:stretch>
                    <a:fillRect l="-1068" t="-1533" b="-1533"/>
                  </a:stretch>
                </a:blipFill>
              </p:spPr>
              <p:txBody>
                <a:bodyPr/>
                <a:lstStyle/>
                <a:p>
                  <a:r>
                    <a:rPr lang="en-US">
                      <a:noFill/>
                    </a:rPr>
                    <a:t> </a:t>
                  </a:r>
                </a:p>
              </p:txBody>
            </p:sp>
          </mc:Fallback>
        </mc:AlternateContent>
      </p:grpSp>
      <p:sp>
        <p:nvSpPr>
          <p:cNvPr id="7" name="Rectangle 6"/>
          <p:cNvSpPr/>
          <p:nvPr/>
        </p:nvSpPr>
        <p:spPr>
          <a:xfrm>
            <a:off x="217026" y="2919814"/>
            <a:ext cx="8545974" cy="707886"/>
          </a:xfrm>
          <a:prstGeom prst="rect">
            <a:avLst/>
          </a:prstGeom>
        </p:spPr>
        <p:txBody>
          <a:bodyPr wrap="square">
            <a:spAutoFit/>
          </a:bodyPr>
          <a:lstStyle/>
          <a:p>
            <a:r>
              <a:rPr lang="en-US" dirty="0">
                <a:solidFill>
                  <a:srgbClr val="C00000"/>
                </a:solidFill>
              </a:rPr>
              <a:t>Use the model and pattern formation theory to identify these modes and let them guide the intervention</a:t>
            </a:r>
            <a:r>
              <a:rPr lang="en-US" dirty="0"/>
              <a:t>.</a:t>
            </a:r>
          </a:p>
        </p:txBody>
      </p:sp>
    </p:spTree>
    <p:extLst>
      <p:ext uri="{BB962C8B-B14F-4D97-AF65-F5344CB8AC3E}">
        <p14:creationId xmlns:p14="http://schemas.microsoft.com/office/powerpoint/2010/main" val="229549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3"/>
          <p:cNvSpPr txBox="1">
            <a:spLocks noChangeArrowheads="1"/>
          </p:cNvSpPr>
          <p:nvPr/>
        </p:nvSpPr>
        <p:spPr bwMode="auto">
          <a:xfrm>
            <a:off x="0" y="-1924"/>
            <a:ext cx="8839200" cy="430887"/>
          </a:xfrm>
          <a:prstGeom prst="rect">
            <a:avLst/>
          </a:prstGeom>
          <a:solidFill>
            <a:srgbClr val="B2B2B2"/>
          </a:solidFill>
          <a:ln w="9525">
            <a:noFill/>
            <a:miter lim="800000"/>
            <a:headEnd/>
            <a:tailEnd/>
          </a:ln>
        </p:spPr>
        <p:txBody>
          <a:bodyPr anchor="ctr">
            <a:spAutoFit/>
          </a:bodyPr>
          <a:lstStyle/>
          <a:p>
            <a:r>
              <a:rPr lang="en-US" sz="2200" b="1" dirty="0">
                <a:solidFill>
                  <a:srgbClr val="AC0000"/>
                </a:solidFill>
                <a:cs typeface="Arial" charset="0"/>
              </a:rPr>
              <a:t> </a:t>
            </a:r>
            <a:r>
              <a:rPr lang="en-US" sz="2200" b="1" dirty="0" smtClean="0">
                <a:solidFill>
                  <a:srgbClr val="AC0000"/>
                </a:solidFill>
                <a:cs typeface="Arial" charset="0"/>
              </a:rPr>
              <a:t> High ecological-integrity restoration</a:t>
            </a:r>
            <a:endParaRPr lang="en-US" altLang="en-US" sz="2200" b="1" dirty="0">
              <a:solidFill>
                <a:srgbClr val="AC0000"/>
              </a:solidFill>
              <a:cs typeface="Arial" charset="0"/>
            </a:endParaRPr>
          </a:p>
        </p:txBody>
      </p:sp>
      <p:grpSp>
        <p:nvGrpSpPr>
          <p:cNvPr id="3" name="Group 4"/>
          <p:cNvGrpSpPr>
            <a:grpSpLocks/>
          </p:cNvGrpSpPr>
          <p:nvPr/>
        </p:nvGrpSpPr>
        <p:grpSpPr bwMode="auto">
          <a:xfrm>
            <a:off x="8763000" y="0"/>
            <a:ext cx="457200" cy="6858000"/>
            <a:chOff x="5493" y="0"/>
            <a:chExt cx="288" cy="4320"/>
          </a:xfrm>
        </p:grpSpPr>
        <p:sp>
          <p:nvSpPr>
            <p:cNvPr id="9239" name="Rectangle 5"/>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dirty="0">
                <a:solidFill>
                  <a:schemeClr val="bg1"/>
                </a:solidFill>
                <a:cs typeface="Arial" charset="0"/>
              </a:endParaRPr>
            </a:p>
            <a:p>
              <a:pPr algn="ctr">
                <a:lnSpc>
                  <a:spcPct val="40000"/>
                </a:lnSpc>
              </a:pPr>
              <a:r>
                <a:rPr lang="en-US" altLang="he-IL" sz="1600" b="1" dirty="0">
                  <a:solidFill>
                    <a:schemeClr val="bg1"/>
                  </a:solidFill>
                  <a:cs typeface="Arial" charset="0"/>
                </a:rPr>
                <a:t>     </a:t>
              </a:r>
              <a:r>
                <a:rPr lang="en-US" altLang="he-IL" sz="1600" dirty="0">
                  <a:solidFill>
                    <a:schemeClr val="bg1"/>
                  </a:solidFill>
                  <a:cs typeface="Arial" charset="0"/>
                </a:rPr>
                <a:t>Ben </a:t>
              </a:r>
              <a:r>
                <a:rPr lang="en-US" altLang="he-IL" sz="1600" dirty="0" err="1">
                  <a:solidFill>
                    <a:schemeClr val="bg1"/>
                  </a:solidFill>
                  <a:cs typeface="Arial" charset="0"/>
                </a:rPr>
                <a:t>Gurion</a:t>
              </a:r>
              <a:r>
                <a:rPr lang="en-US" altLang="he-IL" sz="1600" dirty="0">
                  <a:solidFill>
                    <a:schemeClr val="bg1"/>
                  </a:solidFill>
                  <a:cs typeface="Arial" charset="0"/>
                </a:rPr>
                <a:t> University,  Ehud Meron -  www.bgu.ac.il/~ehud</a:t>
              </a:r>
              <a:endParaRPr lang="en-US" altLang="en-US" sz="1600" dirty="0">
                <a:solidFill>
                  <a:schemeClr val="bg1"/>
                </a:solidFill>
                <a:cs typeface="Arial" charset="0"/>
              </a:endParaRPr>
            </a:p>
          </p:txBody>
        </p:sp>
        <p:pic>
          <p:nvPicPr>
            <p:cNvPr id="9240" name="Picture 6"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2" name="Rectangle 1"/>
          <p:cNvSpPr/>
          <p:nvPr/>
        </p:nvSpPr>
        <p:spPr>
          <a:xfrm>
            <a:off x="238010" y="556550"/>
            <a:ext cx="5031364" cy="1015663"/>
          </a:xfrm>
          <a:prstGeom prst="rect">
            <a:avLst/>
          </a:prstGeom>
        </p:spPr>
        <p:txBody>
          <a:bodyPr wrap="square">
            <a:spAutoFit/>
          </a:bodyPr>
          <a:lstStyle/>
          <a:p>
            <a:r>
              <a:rPr lang="en-US" dirty="0" smtClean="0"/>
              <a:t>The c</a:t>
            </a:r>
            <a:r>
              <a:rPr lang="en-US" dirty="0"/>
              <a:t>ommon </a:t>
            </a:r>
            <a:r>
              <a:rPr lang="en-US" dirty="0" smtClean="0"/>
              <a:t>practice - vegetation </a:t>
            </a:r>
            <a:r>
              <a:rPr lang="en-US" dirty="0"/>
              <a:t>band at each </a:t>
            </a:r>
            <a:r>
              <a:rPr lang="en-US" dirty="0" smtClean="0"/>
              <a:t>embankment, leads to a 1:1 resonant stripe pattern </a:t>
            </a:r>
            <a:endParaRPr lang="en-US" dirty="0"/>
          </a:p>
        </p:txBody>
      </p:sp>
      <p:grpSp>
        <p:nvGrpSpPr>
          <p:cNvPr id="74" name="Group 73"/>
          <p:cNvGrpSpPr/>
          <p:nvPr/>
        </p:nvGrpSpPr>
        <p:grpSpPr>
          <a:xfrm flipH="1">
            <a:off x="5597325" y="557698"/>
            <a:ext cx="2918007" cy="1456335"/>
            <a:chOff x="-555807" y="1700698"/>
            <a:chExt cx="2918007" cy="1456335"/>
          </a:xfrm>
        </p:grpSpPr>
        <p:pic>
          <p:nvPicPr>
            <p:cNvPr id="82" name="Picture 92" descr="dikes_2d_response.png"/>
            <p:cNvPicPr preferRelativeResize="0">
              <a:picLocks noChangeAspect="1"/>
            </p:cNvPicPr>
            <p:nvPr/>
          </p:nvPicPr>
          <p:blipFill rotWithShape="1">
            <a:blip r:embed="rId4" cstate="print"/>
            <a:srcRect r="54320"/>
            <a:stretch/>
          </p:blipFill>
          <p:spPr bwMode="auto">
            <a:xfrm rot="16200000">
              <a:off x="-607709" y="1752600"/>
              <a:ext cx="1456335" cy="1352532"/>
            </a:xfrm>
            <a:prstGeom prst="rect">
              <a:avLst/>
            </a:prstGeom>
            <a:solidFill>
              <a:schemeClr val="bg1"/>
            </a:solidFill>
            <a:ln w="9525">
              <a:noFill/>
              <a:miter lim="800000"/>
              <a:headEnd/>
              <a:tailEnd/>
            </a:ln>
          </p:spPr>
        </p:pic>
        <p:cxnSp>
          <p:nvCxnSpPr>
            <p:cNvPr id="76" name="Straight Connector 75"/>
            <p:cNvCxnSpPr/>
            <p:nvPr/>
          </p:nvCxnSpPr>
          <p:spPr bwMode="auto">
            <a:xfrm>
              <a:off x="1524000" y="1981200"/>
              <a:ext cx="685800" cy="0"/>
            </a:xfrm>
            <a:prstGeom prst="line">
              <a:avLst/>
            </a:prstGeom>
            <a:noFill/>
            <a:ln w="28575" cap="flat" cmpd="sng" algn="ctr">
              <a:solidFill>
                <a:schemeClr val="tx1"/>
              </a:solidFill>
              <a:prstDash val="solid"/>
              <a:round/>
              <a:headEnd type="none" w="med" len="med"/>
              <a:tailEnd type="none" w="med" len="med"/>
            </a:ln>
            <a:effectLst/>
          </p:spPr>
        </p:cxnSp>
        <p:sp>
          <p:nvSpPr>
            <p:cNvPr id="77" name="TextBox 76"/>
            <p:cNvSpPr txBox="1"/>
            <p:nvPr/>
          </p:nvSpPr>
          <p:spPr>
            <a:xfrm>
              <a:off x="914400" y="1981200"/>
              <a:ext cx="1447800" cy="338554"/>
            </a:xfrm>
            <a:prstGeom prst="rect">
              <a:avLst/>
            </a:prstGeom>
            <a:noFill/>
          </p:spPr>
          <p:txBody>
            <a:bodyPr wrap="square" rtlCol="0">
              <a:spAutoFit/>
            </a:bodyPr>
            <a:lstStyle/>
            <a:p>
              <a:r>
                <a:rPr lang="en-US" sz="1600" dirty="0" smtClean="0"/>
                <a:t>embankment</a:t>
              </a:r>
              <a:endParaRPr lang="en-US" sz="1600" dirty="0"/>
            </a:p>
          </p:txBody>
        </p:sp>
        <p:sp>
          <p:nvSpPr>
            <p:cNvPr id="78" name="Rectangle 77"/>
            <p:cNvSpPr/>
            <p:nvPr/>
          </p:nvSpPr>
          <p:spPr bwMode="auto">
            <a:xfrm>
              <a:off x="1524000" y="2438400"/>
              <a:ext cx="685800" cy="152400"/>
            </a:xfrm>
            <a:prstGeom prst="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79" name="TextBox 78"/>
            <p:cNvSpPr txBox="1"/>
            <p:nvPr/>
          </p:nvSpPr>
          <p:spPr>
            <a:xfrm>
              <a:off x="914400" y="2557046"/>
              <a:ext cx="1447800" cy="338554"/>
            </a:xfrm>
            <a:prstGeom prst="rect">
              <a:avLst/>
            </a:prstGeom>
            <a:noFill/>
          </p:spPr>
          <p:txBody>
            <a:bodyPr wrap="square" rtlCol="0">
              <a:spAutoFit/>
            </a:bodyPr>
            <a:lstStyle/>
            <a:p>
              <a:r>
                <a:rPr lang="en-US" sz="1600" dirty="0" smtClean="0"/>
                <a:t>vegetation</a:t>
              </a:r>
              <a:endParaRPr lang="en-US" sz="1600" dirty="0"/>
            </a:p>
          </p:txBody>
        </p:sp>
      </p:grpSp>
      <p:cxnSp>
        <p:nvCxnSpPr>
          <p:cNvPr id="6" name="Straight Arrow Connector 5"/>
          <p:cNvCxnSpPr/>
          <p:nvPr/>
        </p:nvCxnSpPr>
        <p:spPr bwMode="auto">
          <a:xfrm>
            <a:off x="3429000" y="1414046"/>
            <a:ext cx="1524000" cy="1"/>
          </a:xfrm>
          <a:prstGeom prst="straightConnector1">
            <a:avLst/>
          </a:prstGeom>
          <a:noFill/>
          <a:ln w="12700" cap="flat" cmpd="sng" algn="ctr">
            <a:solidFill>
              <a:schemeClr val="tx1"/>
            </a:solidFill>
            <a:prstDash val="solid"/>
            <a:round/>
            <a:headEnd type="none" w="med" len="med"/>
            <a:tailEnd type="arrow"/>
          </a:ln>
          <a:effectLst/>
        </p:spPr>
      </p:cxnSp>
      <p:grpSp>
        <p:nvGrpSpPr>
          <p:cNvPr id="28" name="Group 27"/>
          <p:cNvGrpSpPr/>
          <p:nvPr/>
        </p:nvGrpSpPr>
        <p:grpSpPr>
          <a:xfrm>
            <a:off x="207230" y="1834887"/>
            <a:ext cx="8608820" cy="2826469"/>
            <a:chOff x="207230" y="1600200"/>
            <a:chExt cx="8608820" cy="2826469"/>
          </a:xfrm>
        </p:grpSpPr>
        <mc:AlternateContent xmlns:mc="http://schemas.openxmlformats.org/markup-compatibility/2006" xmlns:a14="http://schemas.microsoft.com/office/drawing/2010/main">
          <mc:Choice Requires="a14">
            <p:sp>
              <p:nvSpPr>
                <p:cNvPr id="4" name="Rectangle 3"/>
                <p:cNvSpPr/>
                <p:nvPr/>
              </p:nvSpPr>
              <p:spPr>
                <a:xfrm>
                  <a:off x="5638800" y="3886200"/>
                  <a:ext cx="3177250" cy="540469"/>
                </a:xfrm>
                <a:prstGeom prst="rect">
                  <a:avLst/>
                </a:prstGeom>
              </p:spPr>
              <p:txBody>
                <a:bodyPr wrap="square">
                  <a:spAutoFit/>
                </a:bodyPr>
                <a:lstStyle/>
                <a:p>
                  <a:pPr lvl="0">
                    <a:spcBef>
                      <a:spcPts val="0"/>
                    </a:spcBef>
                  </a:pPr>
                  <a14:m>
                    <m:oMath xmlns:m="http://schemas.openxmlformats.org/officeDocument/2006/math">
                      <m:sSub>
                        <m:sSubPr>
                          <m:ctrlPr>
                            <a:rPr lang="en-US" sz="1400" b="0" i="1" smtClean="0">
                              <a:solidFill>
                                <a:srgbClr val="000000"/>
                              </a:solidFill>
                              <a:latin typeface="Cambria Math"/>
                            </a:rPr>
                          </m:ctrlPr>
                        </m:sSubPr>
                        <m:e>
                          <m:r>
                            <a:rPr lang="en-US" sz="1400" i="1" smtClean="0">
                              <a:solidFill>
                                <a:srgbClr val="000000"/>
                              </a:solidFill>
                              <a:latin typeface="Cambria Math"/>
                            </a:rPr>
                            <m:t>𝑘</m:t>
                          </m:r>
                        </m:e>
                        <m:sub>
                          <m:r>
                            <a:rPr lang="en-US" sz="1400" b="0" i="1" smtClean="0">
                              <a:solidFill>
                                <a:srgbClr val="000000"/>
                              </a:solidFill>
                              <a:latin typeface="Cambria Math"/>
                            </a:rPr>
                            <m:t>𝑓</m:t>
                          </m:r>
                        </m:sub>
                      </m:sSub>
                    </m:oMath>
                  </a14:m>
                  <a:r>
                    <a:rPr lang="en-US" sz="1400" i="1" dirty="0" smtClean="0">
                      <a:solidFill>
                        <a:srgbClr val="000000"/>
                      </a:solidFill>
                      <a:latin typeface="Cambria Math"/>
                    </a:rPr>
                    <a:t>  </a:t>
                  </a:r>
                  <a:r>
                    <a:rPr lang="en-US" sz="1400" dirty="0" smtClean="0">
                      <a:solidFill>
                        <a:srgbClr val="000000"/>
                      </a:solidFill>
                    </a:rPr>
                    <a:t>- </a:t>
                  </a:r>
                  <a:r>
                    <a:rPr lang="en-US" sz="1200" dirty="0" smtClean="0">
                      <a:solidFill>
                        <a:srgbClr val="000000"/>
                      </a:solidFill>
                    </a:rPr>
                    <a:t>modulation wavenumber </a:t>
                  </a:r>
                  <a:endParaRPr lang="en-US" sz="1200" i="1" dirty="0" smtClean="0">
                    <a:solidFill>
                      <a:srgbClr val="000000"/>
                    </a:solidFill>
                    <a:latin typeface="Cambria Math"/>
                  </a:endParaRPr>
                </a:p>
                <a:p>
                  <a:pPr lvl="0">
                    <a:spcBef>
                      <a:spcPts val="0"/>
                    </a:spcBef>
                  </a:pPr>
                  <a14:m>
                    <m:oMath xmlns:m="http://schemas.openxmlformats.org/officeDocument/2006/math">
                      <m:sSub>
                        <m:sSubPr>
                          <m:ctrlPr>
                            <a:rPr lang="en-US" sz="1400" i="1" smtClean="0">
                              <a:solidFill>
                                <a:srgbClr val="000000"/>
                              </a:solidFill>
                              <a:latin typeface="Cambria Math"/>
                            </a:rPr>
                          </m:ctrlPr>
                        </m:sSubPr>
                        <m:e>
                          <m:r>
                            <a:rPr lang="en-US" sz="1400" i="1">
                              <a:solidFill>
                                <a:srgbClr val="000000"/>
                              </a:solidFill>
                              <a:latin typeface="Cambria Math"/>
                            </a:rPr>
                            <m:t>𝑘</m:t>
                          </m:r>
                        </m:e>
                        <m:sub>
                          <m:r>
                            <a:rPr lang="en-US" sz="1400" i="1">
                              <a:solidFill>
                                <a:srgbClr val="000000"/>
                              </a:solidFill>
                              <a:latin typeface="Cambria Math"/>
                            </a:rPr>
                            <m:t>0</m:t>
                          </m:r>
                        </m:sub>
                      </m:sSub>
                    </m:oMath>
                  </a14:m>
                  <a:r>
                    <a:rPr lang="en-US" sz="1400" dirty="0">
                      <a:solidFill>
                        <a:srgbClr val="000000"/>
                      </a:solidFill>
                    </a:rPr>
                    <a:t> </a:t>
                  </a:r>
                  <a:r>
                    <a:rPr lang="en-US" sz="1400" dirty="0" smtClean="0">
                      <a:solidFill>
                        <a:srgbClr val="000000"/>
                      </a:solidFill>
                    </a:rPr>
                    <a:t>- </a:t>
                  </a:r>
                  <a:r>
                    <a:rPr lang="en-US" sz="1200" dirty="0" smtClean="0">
                      <a:solidFill>
                        <a:srgbClr val="000000"/>
                      </a:solidFill>
                    </a:rPr>
                    <a:t>wavenumber of unmodulated  system</a:t>
                  </a:r>
                  <a:endParaRPr lang="en-US" sz="1200" dirty="0">
                    <a:solidFill>
                      <a:srgbClr val="0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5638800" y="3886200"/>
                  <a:ext cx="3177250" cy="540469"/>
                </a:xfrm>
                <a:prstGeom prst="rect">
                  <a:avLst/>
                </a:prstGeom>
                <a:blipFill rotWithShape="1">
                  <a:blip r:embed="rId5"/>
                  <a:stretch>
                    <a:fillRect t="-1124" b="-8989"/>
                  </a:stretch>
                </a:blipFill>
              </p:spPr>
              <p:txBody>
                <a:bodyPr/>
                <a:lstStyle/>
                <a:p>
                  <a:r>
                    <a:rPr lang="en-US">
                      <a:noFill/>
                    </a:rPr>
                    <a:t> </a:t>
                  </a:r>
                </a:p>
              </p:txBody>
            </p:sp>
          </mc:Fallback>
        </mc:AlternateContent>
        <p:grpSp>
          <p:nvGrpSpPr>
            <p:cNvPr id="26" name="Group 25"/>
            <p:cNvGrpSpPr/>
            <p:nvPr/>
          </p:nvGrpSpPr>
          <p:grpSpPr>
            <a:xfrm>
              <a:off x="207230" y="1600200"/>
              <a:ext cx="8555770" cy="2253972"/>
              <a:chOff x="207230" y="2013228"/>
              <a:chExt cx="8555770" cy="2253972"/>
            </a:xfrm>
          </p:grpSpPr>
          <p:grpSp>
            <p:nvGrpSpPr>
              <p:cNvPr id="18" name="Group 17"/>
              <p:cNvGrpSpPr/>
              <p:nvPr/>
            </p:nvGrpSpPr>
            <p:grpSpPr>
              <a:xfrm>
                <a:off x="207230" y="2013228"/>
                <a:ext cx="8555770" cy="2253972"/>
                <a:chOff x="207230" y="2013228"/>
                <a:chExt cx="8555770" cy="2253972"/>
              </a:xfrm>
            </p:grpSpPr>
            <p:pic>
              <p:nvPicPr>
                <p:cNvPr id="6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50000"/>
                <a:stretch/>
              </p:blipFill>
              <p:spPr bwMode="auto">
                <a:xfrm>
                  <a:off x="5360987" y="2520157"/>
                  <a:ext cx="3402013" cy="174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07230" y="2013228"/>
                  <a:ext cx="5660170" cy="707886"/>
                </a:xfrm>
                <a:prstGeom prst="rect">
                  <a:avLst/>
                </a:prstGeom>
              </p:spPr>
              <p:txBody>
                <a:bodyPr wrap="square">
                  <a:spAutoFit/>
                </a:bodyPr>
                <a:lstStyle/>
                <a:p>
                  <a:r>
                    <a:rPr lang="en-US" dirty="0" smtClean="0">
                      <a:solidFill>
                        <a:srgbClr val="C00000"/>
                      </a:solidFill>
                    </a:rPr>
                    <a:t>2d spatial systems, however, can respond by forming 2d, 2:1 resonant rhombic patterns:</a:t>
                  </a:r>
                </a:p>
              </p:txBody>
            </p:sp>
          </p:grpSp>
          <p:grpSp>
            <p:nvGrpSpPr>
              <p:cNvPr id="113" name="Group 112"/>
              <p:cNvGrpSpPr/>
              <p:nvPr/>
            </p:nvGrpSpPr>
            <p:grpSpPr>
              <a:xfrm>
                <a:off x="5773861" y="2934098"/>
                <a:ext cx="2620700" cy="1333102"/>
                <a:chOff x="5749725" y="914400"/>
                <a:chExt cx="2620700" cy="1333102"/>
              </a:xfrm>
            </p:grpSpPr>
            <p:cxnSp>
              <p:nvCxnSpPr>
                <p:cNvPr id="114" name="Straight Connector 113"/>
                <p:cNvCxnSpPr/>
                <p:nvPr/>
              </p:nvCxnSpPr>
              <p:spPr bwMode="auto">
                <a:xfrm>
                  <a:off x="6082830" y="914400"/>
                  <a:ext cx="0" cy="1333102"/>
                </a:xfrm>
                <a:prstGeom prst="line">
                  <a:avLst/>
                </a:prstGeom>
                <a:noFill/>
                <a:ln w="1905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a:off x="6453850" y="914400"/>
                  <a:ext cx="0" cy="1333102"/>
                </a:xfrm>
                <a:prstGeom prst="line">
                  <a:avLst/>
                </a:prstGeom>
                <a:noFill/>
                <a:ln w="19050"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6823275" y="914400"/>
                  <a:ext cx="0" cy="1333102"/>
                </a:xfrm>
                <a:prstGeom prst="line">
                  <a:avLst/>
                </a:prstGeom>
                <a:noFill/>
                <a:ln w="19050"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749725" y="914400"/>
                  <a:ext cx="0" cy="1333102"/>
                </a:xfrm>
                <a:prstGeom prst="line">
                  <a:avLst/>
                </a:prstGeom>
                <a:noFill/>
                <a:ln w="19050" cap="flat" cmpd="sng" algn="ctr">
                  <a:solidFill>
                    <a:schemeClr val="tx1"/>
                  </a:solidFill>
                  <a:prstDash val="solid"/>
                  <a:round/>
                  <a:headEnd type="none" w="med" len="med"/>
                  <a:tailEnd type="none" w="med" len="med"/>
                </a:ln>
                <a:effectLst/>
              </p:spPr>
            </p:cxnSp>
            <p:cxnSp>
              <p:nvCxnSpPr>
                <p:cNvPr id="118" name="Straight Connector 117"/>
                <p:cNvCxnSpPr/>
                <p:nvPr/>
              </p:nvCxnSpPr>
              <p:spPr bwMode="auto">
                <a:xfrm>
                  <a:off x="7643150" y="914400"/>
                  <a:ext cx="0" cy="1333102"/>
                </a:xfrm>
                <a:prstGeom prst="line">
                  <a:avLst/>
                </a:prstGeom>
                <a:noFill/>
                <a:ln w="19050" cap="flat" cmpd="sng" algn="ctr">
                  <a:solidFill>
                    <a:schemeClr val="tx1"/>
                  </a:solidFill>
                  <a:prstDash val="solid"/>
                  <a:round/>
                  <a:headEnd type="none" w="med" len="med"/>
                  <a:tailEnd type="none" w="med" len="med"/>
                </a:ln>
                <a:effectLst/>
              </p:spPr>
            </p:cxnSp>
            <p:cxnSp>
              <p:nvCxnSpPr>
                <p:cNvPr id="119" name="Straight Connector 118"/>
                <p:cNvCxnSpPr/>
                <p:nvPr/>
              </p:nvCxnSpPr>
              <p:spPr bwMode="auto">
                <a:xfrm>
                  <a:off x="7402975" y="914400"/>
                  <a:ext cx="0" cy="1333102"/>
                </a:xfrm>
                <a:prstGeom prst="line">
                  <a:avLst/>
                </a:prstGeom>
                <a:noFill/>
                <a:ln w="19050" cap="flat" cmpd="sng" algn="ctr">
                  <a:solidFill>
                    <a:schemeClr val="tx1"/>
                  </a:solidFill>
                  <a:prstDash val="solid"/>
                  <a:round/>
                  <a:headEnd type="none" w="med" len="med"/>
                  <a:tailEnd type="none" w="med" len="med"/>
                </a:ln>
                <a:effectLst/>
              </p:spPr>
            </p:cxnSp>
            <p:cxnSp>
              <p:nvCxnSpPr>
                <p:cNvPr id="120" name="Straight Connector 119"/>
                <p:cNvCxnSpPr/>
                <p:nvPr/>
              </p:nvCxnSpPr>
              <p:spPr bwMode="auto">
                <a:xfrm>
                  <a:off x="7162800" y="914400"/>
                  <a:ext cx="0" cy="1333102"/>
                </a:xfrm>
                <a:prstGeom prst="line">
                  <a:avLst/>
                </a:prstGeom>
                <a:noFill/>
                <a:ln w="19050" cap="flat" cmpd="sng" algn="ctr">
                  <a:solidFill>
                    <a:schemeClr val="tx1"/>
                  </a:solidFill>
                  <a:prstDash val="solid"/>
                  <a:round/>
                  <a:headEnd type="none" w="med" len="med"/>
                  <a:tailEnd type="none" w="med" len="med"/>
                </a:ln>
                <a:effectLst/>
              </p:spPr>
            </p:cxnSp>
            <p:cxnSp>
              <p:nvCxnSpPr>
                <p:cNvPr id="121" name="Straight Connector 120"/>
                <p:cNvCxnSpPr/>
                <p:nvPr/>
              </p:nvCxnSpPr>
              <p:spPr bwMode="auto">
                <a:xfrm>
                  <a:off x="8370425" y="914400"/>
                  <a:ext cx="0" cy="1333102"/>
                </a:xfrm>
                <a:prstGeom prst="line">
                  <a:avLst/>
                </a:prstGeom>
                <a:noFill/>
                <a:ln w="19050" cap="flat" cmpd="sng" algn="ctr">
                  <a:solidFill>
                    <a:schemeClr val="tx1"/>
                  </a:solidFill>
                  <a:prstDash val="solid"/>
                  <a:round/>
                  <a:headEnd type="none" w="med" len="med"/>
                  <a:tailEnd type="none" w="med" len="med"/>
                </a:ln>
                <a:effectLst/>
              </p:spPr>
            </p:cxnSp>
            <p:cxnSp>
              <p:nvCxnSpPr>
                <p:cNvPr id="122" name="Straight Connector 121"/>
                <p:cNvCxnSpPr/>
                <p:nvPr/>
              </p:nvCxnSpPr>
              <p:spPr bwMode="auto">
                <a:xfrm>
                  <a:off x="8130250" y="914400"/>
                  <a:ext cx="0" cy="1333102"/>
                </a:xfrm>
                <a:prstGeom prst="line">
                  <a:avLst/>
                </a:prstGeom>
                <a:noFill/>
                <a:ln w="19050" cap="flat" cmpd="sng" algn="ctr">
                  <a:solidFill>
                    <a:schemeClr val="tx1"/>
                  </a:solidFill>
                  <a:prstDash val="solid"/>
                  <a:round/>
                  <a:headEnd type="none" w="med" len="med"/>
                  <a:tailEnd type="none" w="med" len="med"/>
                </a:ln>
                <a:effectLst/>
              </p:spPr>
            </p:cxnSp>
            <p:cxnSp>
              <p:nvCxnSpPr>
                <p:cNvPr id="123" name="Straight Connector 122"/>
                <p:cNvCxnSpPr/>
                <p:nvPr/>
              </p:nvCxnSpPr>
              <p:spPr bwMode="auto">
                <a:xfrm>
                  <a:off x="7890075" y="914400"/>
                  <a:ext cx="0" cy="1333102"/>
                </a:xfrm>
                <a:prstGeom prst="line">
                  <a:avLst/>
                </a:prstGeom>
                <a:noFill/>
                <a:ln w="19050" cap="flat" cmpd="sng" algn="ctr">
                  <a:solidFill>
                    <a:schemeClr val="tx1"/>
                  </a:solidFill>
                  <a:prstDash val="solid"/>
                  <a:round/>
                  <a:headEnd type="none" w="med" len="med"/>
                  <a:tailEnd type="none" w="med" len="med"/>
                </a:ln>
                <a:effectLst/>
              </p:spPr>
            </p:cxnSp>
          </p:grpSp>
        </p:grpSp>
      </p:grpSp>
      <p:grpSp>
        <p:nvGrpSpPr>
          <p:cNvPr id="27" name="Group 26"/>
          <p:cNvGrpSpPr/>
          <p:nvPr/>
        </p:nvGrpSpPr>
        <p:grpSpPr>
          <a:xfrm>
            <a:off x="232477" y="2587135"/>
            <a:ext cx="8530523" cy="3276600"/>
            <a:chOff x="225727" y="2286000"/>
            <a:chExt cx="8530523" cy="3276600"/>
          </a:xfrm>
        </p:grpSpPr>
        <p:pic>
          <p:nvPicPr>
            <p:cNvPr id="23757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2022"/>
            <a:stretch/>
          </p:blipFill>
          <p:spPr bwMode="auto">
            <a:xfrm>
              <a:off x="5354237" y="3886200"/>
              <a:ext cx="34020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11" name="TextBox 110"/>
                <p:cNvSpPr txBox="1"/>
                <p:nvPr/>
              </p:nvSpPr>
              <p:spPr>
                <a:xfrm>
                  <a:off x="244715" y="2929332"/>
                  <a:ext cx="5498260" cy="554383"/>
                </a:xfrm>
                <a:prstGeom prst="rect">
                  <a:avLst/>
                </a:prstGeom>
                <a:noFill/>
              </p:spPr>
              <p:txBody>
                <a:bodyPr wrap="square" rtlCol="0">
                  <a:spAutoFit/>
                </a:bodyPr>
                <a:lstStyle/>
                <a:p>
                  <a:pPr>
                    <a:spcBef>
                      <a:spcPts val="0"/>
                    </a:spcBef>
                  </a:pPr>
                  <a:r>
                    <a:rPr lang="en-US" dirty="0" smtClean="0"/>
                    <a:t>w</a:t>
                  </a:r>
                  <a:r>
                    <a:rPr lang="en-US" b="0" dirty="0" smtClean="0"/>
                    <a:t>here </a:t>
                  </a:r>
                  <a14:m>
                    <m:oMath xmlns:m="http://schemas.openxmlformats.org/officeDocument/2006/math">
                      <m:sSub>
                        <m:sSubPr>
                          <m:ctrlPr>
                            <a:rPr lang="en-US" b="0" i="1" smtClean="0">
                              <a:latin typeface="Cambria Math"/>
                            </a:rPr>
                          </m:ctrlPr>
                        </m:sSubPr>
                        <m:e>
                          <m:r>
                            <a:rPr lang="en-US" b="0" i="1" smtClean="0">
                              <a:latin typeface="Cambria Math"/>
                            </a:rPr>
                            <m:t>𝑘</m:t>
                          </m:r>
                        </m:e>
                        <m:sub>
                          <m:r>
                            <a:rPr lang="en-US" b="0" i="1" smtClean="0">
                              <a:latin typeface="Cambria Math"/>
                            </a:rPr>
                            <m:t>𝑥</m:t>
                          </m:r>
                        </m:sub>
                      </m:sSub>
                      <m:r>
                        <a:rPr lang="en-US" b="0" i="1" smtClean="0">
                          <a:latin typeface="Cambria Math"/>
                        </a:rPr>
                        <m:t>=</m:t>
                      </m:r>
                      <m:f>
                        <m:fPr>
                          <m:ctrlPr>
                            <a:rPr lang="en-US" b="0" i="1" smtClean="0">
                              <a:latin typeface="Cambria Math"/>
                            </a:rPr>
                          </m:ctrlPr>
                        </m:fPr>
                        <m:num>
                          <m:sSub>
                            <m:sSubPr>
                              <m:ctrlPr>
                                <a:rPr lang="en-US" b="0" i="1" smtClean="0">
                                  <a:latin typeface="Cambria Math"/>
                                </a:rPr>
                              </m:ctrlPr>
                            </m:sSubPr>
                            <m:e>
                              <m:r>
                                <a:rPr lang="en-US" b="0" i="1" smtClean="0">
                                  <a:latin typeface="Cambria Math"/>
                                </a:rPr>
                                <m:t>𝑘</m:t>
                              </m:r>
                            </m:e>
                            <m:sub>
                              <m:r>
                                <a:rPr lang="en-US" b="0" i="1" smtClean="0">
                                  <a:latin typeface="Cambria Math"/>
                                </a:rPr>
                                <m:t>𝑓</m:t>
                              </m:r>
                            </m:sub>
                          </m:sSub>
                        </m:num>
                        <m:den>
                          <m:r>
                            <a:rPr lang="en-US" b="0" i="1" smtClean="0">
                              <a:latin typeface="Cambria Math"/>
                            </a:rPr>
                            <m:t>2</m:t>
                          </m:r>
                        </m:den>
                      </m:f>
                      <m:r>
                        <a:rPr lang="en-US" b="0" i="1" smtClean="0">
                          <a:latin typeface="Cambria Math"/>
                        </a:rPr>
                        <m:t> </m:t>
                      </m:r>
                      <m:r>
                        <a:rPr lang="en-US" b="0" i="0" smtClean="0">
                          <a:latin typeface="Cambria Math"/>
                        </a:rPr>
                        <m:t>, </m:t>
                      </m:r>
                    </m:oMath>
                  </a14:m>
                  <a:r>
                    <a:rPr lang="en-US" dirty="0" smtClean="0">
                      <a:solidFill>
                        <a:srgbClr val="000000"/>
                      </a:solidFill>
                    </a:rPr>
                    <a:t>and </a:t>
                  </a:r>
                  <a14:m>
                    <m:oMath xmlns:m="http://schemas.openxmlformats.org/officeDocument/2006/math">
                      <m:sSub>
                        <m:sSubPr>
                          <m:ctrlPr>
                            <a:rPr lang="en-US" i="1">
                              <a:solidFill>
                                <a:srgbClr val="000000"/>
                              </a:solidFill>
                              <a:latin typeface="Cambria Math"/>
                            </a:rPr>
                          </m:ctrlPr>
                        </m:sSubPr>
                        <m:e>
                          <m:r>
                            <a:rPr lang="en-US" i="1">
                              <a:solidFill>
                                <a:srgbClr val="000000"/>
                              </a:solidFill>
                              <a:latin typeface="Cambria Math"/>
                            </a:rPr>
                            <m:t>𝑘</m:t>
                          </m:r>
                        </m:e>
                        <m:sub>
                          <m:r>
                            <a:rPr lang="en-US" i="1">
                              <a:solidFill>
                                <a:srgbClr val="000000"/>
                              </a:solidFill>
                              <a:latin typeface="Cambria Math"/>
                            </a:rPr>
                            <m:t>𝑦</m:t>
                          </m:r>
                        </m:sub>
                      </m:sSub>
                    </m:oMath>
                  </a14:m>
                  <a:r>
                    <a:rPr lang="en-US" dirty="0" smtClean="0">
                      <a:solidFill>
                        <a:srgbClr val="000000"/>
                      </a:solidFill>
                    </a:rPr>
                    <a:t> </a:t>
                  </a:r>
                  <a:r>
                    <a:rPr lang="en-US" dirty="0" smtClean="0"/>
                    <a:t>is </a:t>
                  </a:r>
                  <a:r>
                    <a:rPr lang="en-US" dirty="0" err="1" smtClean="0"/>
                    <a:t>s.t.</a:t>
                  </a:r>
                  <a:r>
                    <a:rPr lang="en-US" dirty="0" smtClean="0"/>
                    <a:t>  </a:t>
                  </a:r>
                  <a14:m>
                    <m:oMath xmlns:m="http://schemas.openxmlformats.org/officeDocument/2006/math">
                      <m:sSubSup>
                        <m:sSubSupPr>
                          <m:ctrlPr>
                            <a:rPr lang="en-US" b="0" i="1" smtClean="0">
                              <a:latin typeface="Cambria Math"/>
                            </a:rPr>
                          </m:ctrlPr>
                        </m:sSubSupPr>
                        <m:e>
                          <m:r>
                            <a:rPr lang="en-US" b="0" i="1" smtClean="0">
                              <a:latin typeface="Cambria Math"/>
                            </a:rPr>
                            <m:t>𝑘</m:t>
                          </m:r>
                        </m:e>
                        <m:sub>
                          <m:r>
                            <a:rPr lang="en-US" b="0" i="1" smtClean="0">
                              <a:latin typeface="Cambria Math"/>
                            </a:rPr>
                            <m:t>𝑥</m:t>
                          </m:r>
                        </m:sub>
                        <m:sup>
                          <m:r>
                            <a:rPr lang="en-US" b="0" i="1" smtClean="0">
                              <a:latin typeface="Cambria Math"/>
                            </a:rPr>
                            <m:t>2</m:t>
                          </m:r>
                        </m:sup>
                      </m:sSubSup>
                      <m:r>
                        <a:rPr lang="en-US" b="0" i="1" smtClean="0">
                          <a:latin typeface="Cambria Math"/>
                        </a:rPr>
                        <m:t>+</m:t>
                      </m:r>
                      <m:sSubSup>
                        <m:sSubSupPr>
                          <m:ctrlPr>
                            <a:rPr lang="en-US" b="0" i="1" smtClean="0">
                              <a:latin typeface="Cambria Math"/>
                            </a:rPr>
                          </m:ctrlPr>
                        </m:sSubSupPr>
                        <m:e>
                          <m:r>
                            <a:rPr lang="en-US" b="0" i="1" smtClean="0">
                              <a:latin typeface="Cambria Math"/>
                            </a:rPr>
                            <m:t>𝑘</m:t>
                          </m:r>
                        </m:e>
                        <m:sub>
                          <m:r>
                            <a:rPr lang="en-US" b="0" i="1" smtClean="0">
                              <a:latin typeface="Cambria Math"/>
                            </a:rPr>
                            <m:t>𝑦</m:t>
                          </m:r>
                        </m:sub>
                        <m:sup>
                          <m:r>
                            <a:rPr lang="en-US" b="0" i="1" smtClean="0">
                              <a:latin typeface="Cambria Math"/>
                            </a:rPr>
                            <m:t>2</m:t>
                          </m:r>
                        </m:sup>
                      </m:sSubSup>
                      <m:r>
                        <a:rPr lang="en-US" b="0" i="1" smtClean="0">
                          <a:latin typeface="Cambria Math"/>
                        </a:rPr>
                        <m:t>=</m:t>
                      </m:r>
                      <m:sSubSup>
                        <m:sSubSupPr>
                          <m:ctrlPr>
                            <a:rPr lang="en-US" b="0" i="1" smtClean="0">
                              <a:latin typeface="Cambria Math"/>
                            </a:rPr>
                          </m:ctrlPr>
                        </m:sSubSupPr>
                        <m:e>
                          <m:r>
                            <a:rPr lang="en-US" b="0" i="1" smtClean="0">
                              <a:latin typeface="Cambria Math"/>
                            </a:rPr>
                            <m:t>𝑘</m:t>
                          </m:r>
                        </m:e>
                        <m:sub>
                          <m:r>
                            <a:rPr lang="en-US" b="0" i="1" smtClean="0">
                              <a:latin typeface="Cambria Math"/>
                            </a:rPr>
                            <m:t>0</m:t>
                          </m:r>
                        </m:sub>
                        <m:sup>
                          <m:r>
                            <a:rPr lang="en-US" b="0" i="1" smtClean="0">
                              <a:latin typeface="Cambria Math"/>
                            </a:rPr>
                            <m:t>2</m:t>
                          </m:r>
                        </m:sup>
                      </m:sSubSup>
                      <m:r>
                        <a:rPr lang="en-US" b="0" i="0" smtClean="0">
                          <a:latin typeface="Cambria Math"/>
                        </a:rPr>
                        <m:t> , </m:t>
                      </m:r>
                    </m:oMath>
                  </a14:m>
                  <a:endParaRPr lang="en-US" dirty="0" smtClean="0"/>
                </a:p>
              </p:txBody>
            </p:sp>
          </mc:Choice>
          <mc:Fallback xmlns="">
            <p:sp>
              <p:nvSpPr>
                <p:cNvPr id="111" name="TextBox 110"/>
                <p:cNvSpPr txBox="1">
                  <a:spLocks noRot="1" noChangeAspect="1" noMove="1" noResize="1" noEditPoints="1" noAdjustHandles="1" noChangeArrowheads="1" noChangeShapeType="1" noTextEdit="1"/>
                </p:cNvSpPr>
                <p:nvPr/>
              </p:nvSpPr>
              <p:spPr>
                <a:xfrm>
                  <a:off x="244715" y="2929332"/>
                  <a:ext cx="5498260" cy="554383"/>
                </a:xfrm>
                <a:prstGeom prst="rect">
                  <a:avLst/>
                </a:prstGeom>
                <a:blipFill rotWithShape="1">
                  <a:blip r:embed="rId7"/>
                  <a:stretch>
                    <a:fillRect l="-1109" b="-65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225727" y="2286000"/>
                  <a:ext cx="5315502" cy="784830"/>
                </a:xfrm>
                <a:prstGeom prst="rect">
                  <a:avLst/>
                </a:prstGeom>
              </p:spPr>
              <p:txBody>
                <a:bodyPr wrap="square">
                  <a:spAutoFit/>
                </a:bodyPr>
                <a:lstStyle/>
                <a:p>
                  <a:pPr>
                    <a:lnSpc>
                      <a:spcPts val="2700"/>
                    </a:lnSpc>
                  </a:pPr>
                  <a:r>
                    <a:rPr lang="en-US" dirty="0"/>
                    <a:t>The </a:t>
                  </a:r>
                  <a:r>
                    <a:rPr lang="en-US" dirty="0" smtClean="0"/>
                    <a:t>response involves the growth of two oblique modes, </a:t>
                  </a:r>
                  <a14:m>
                    <m:oMath xmlns:m="http://schemas.openxmlformats.org/officeDocument/2006/math">
                      <m:r>
                        <a:rPr lang="en-US" b="0" i="0" smtClean="0">
                          <a:solidFill>
                            <a:srgbClr val="0000FF"/>
                          </a:solidFill>
                          <a:latin typeface="Cambria Math"/>
                        </a:rPr>
                        <m:t> </m:t>
                      </m:r>
                      <m:func>
                        <m:funcPr>
                          <m:ctrlPr>
                            <a:rPr lang="en-US" i="1" smtClean="0">
                              <a:solidFill>
                                <a:srgbClr val="0000FF"/>
                              </a:solidFill>
                              <a:latin typeface="Cambria Math"/>
                            </a:rPr>
                          </m:ctrlPr>
                        </m:funcPr>
                        <m:fName>
                          <m:r>
                            <m:rPr>
                              <m:sty m:val="p"/>
                            </m:rPr>
                            <a:rPr lang="en-US">
                              <a:solidFill>
                                <a:srgbClr val="0000FF"/>
                              </a:solidFill>
                              <a:latin typeface="Cambria Math"/>
                            </a:rPr>
                            <m:t>exp</m:t>
                          </m:r>
                        </m:fName>
                        <m:e>
                          <m:d>
                            <m:dPr>
                              <m:ctrlPr>
                                <a:rPr lang="en-US" i="1">
                                  <a:solidFill>
                                    <a:srgbClr val="0000FF"/>
                                  </a:solidFill>
                                  <a:latin typeface="Cambria Math"/>
                                </a:rPr>
                              </m:ctrlPr>
                            </m:dPr>
                            <m:e>
                              <m:r>
                                <a:rPr lang="en-US" i="1">
                                  <a:solidFill>
                                    <a:srgbClr val="0000FF"/>
                                  </a:solidFill>
                                  <a:latin typeface="Cambria Math"/>
                                </a:rPr>
                                <m:t>𝑖</m:t>
                              </m:r>
                              <m:sSub>
                                <m:sSubPr>
                                  <m:ctrlPr>
                                    <a:rPr lang="en-US" i="1">
                                      <a:solidFill>
                                        <a:srgbClr val="0000FF"/>
                                      </a:solidFill>
                                      <a:latin typeface="Cambria Math"/>
                                    </a:rPr>
                                  </m:ctrlPr>
                                </m:sSubPr>
                                <m:e>
                                  <m:r>
                                    <a:rPr lang="en-US" b="1" i="1">
                                      <a:solidFill>
                                        <a:srgbClr val="0000FF"/>
                                      </a:solidFill>
                                      <a:latin typeface="Cambria Math"/>
                                    </a:rPr>
                                    <m:t>𝒌</m:t>
                                  </m:r>
                                </m:e>
                                <m:sub>
                                  <m:r>
                                    <a:rPr lang="en-US" i="1">
                                      <a:solidFill>
                                        <a:srgbClr val="0000FF"/>
                                      </a:solidFill>
                                      <a:latin typeface="Cambria Math"/>
                                    </a:rPr>
                                    <m:t>±</m:t>
                                  </m:r>
                                </m:sub>
                              </m:sSub>
                              <m:r>
                                <a:rPr lang="en-US" i="1">
                                  <a:solidFill>
                                    <a:srgbClr val="0000FF"/>
                                  </a:solidFill>
                                  <a:latin typeface="Cambria Math"/>
                                </a:rPr>
                                <m:t>⋅</m:t>
                              </m:r>
                              <m:r>
                                <a:rPr lang="en-US" b="1" i="1">
                                  <a:solidFill>
                                    <a:srgbClr val="0000FF"/>
                                  </a:solidFill>
                                  <a:latin typeface="Cambria Math"/>
                                </a:rPr>
                                <m:t>𝒙</m:t>
                              </m:r>
                            </m:e>
                          </m:d>
                        </m:e>
                      </m:func>
                      <m:sSub>
                        <m:sSubPr>
                          <m:ctrlPr>
                            <a:rPr lang="en-US" i="1">
                              <a:solidFill>
                                <a:srgbClr val="0000FF"/>
                              </a:solidFill>
                              <a:latin typeface="Cambria Math"/>
                            </a:rPr>
                          </m:ctrlPr>
                        </m:sSubPr>
                        <m:e>
                          <m:r>
                            <a:rPr lang="en-US" i="1">
                              <a:solidFill>
                                <a:srgbClr val="0000FF"/>
                              </a:solidFill>
                              <a:latin typeface="Cambria Math"/>
                            </a:rPr>
                            <m:t>  </m:t>
                          </m:r>
                          <m:r>
                            <a:rPr lang="en-US" b="1" i="1">
                              <a:solidFill>
                                <a:srgbClr val="0000FF"/>
                              </a:solidFill>
                              <a:latin typeface="Cambria Math"/>
                            </a:rPr>
                            <m:t>𝒌</m:t>
                          </m:r>
                        </m:e>
                        <m:sub>
                          <m:r>
                            <a:rPr lang="en-US" i="1">
                              <a:solidFill>
                                <a:srgbClr val="0000FF"/>
                              </a:solidFill>
                              <a:latin typeface="Cambria Math"/>
                            </a:rPr>
                            <m:t>±</m:t>
                          </m:r>
                        </m:sub>
                      </m:sSub>
                      <m:r>
                        <a:rPr lang="en-US" i="1">
                          <a:solidFill>
                            <a:srgbClr val="0000FF"/>
                          </a:solidFill>
                          <a:latin typeface="Cambria Math"/>
                        </a:rPr>
                        <m:t>=</m:t>
                      </m:r>
                      <m:sSub>
                        <m:sSubPr>
                          <m:ctrlPr>
                            <a:rPr lang="en-US" i="1">
                              <a:solidFill>
                                <a:srgbClr val="0000FF"/>
                              </a:solidFill>
                              <a:latin typeface="Cambria Math"/>
                            </a:rPr>
                          </m:ctrlPr>
                        </m:sSubPr>
                        <m:e>
                          <m:r>
                            <a:rPr lang="en-US" i="1">
                              <a:solidFill>
                                <a:srgbClr val="0000FF"/>
                              </a:solidFill>
                              <a:latin typeface="Cambria Math"/>
                            </a:rPr>
                            <m:t>𝑘</m:t>
                          </m:r>
                        </m:e>
                        <m:sub>
                          <m:r>
                            <a:rPr lang="en-US" i="1">
                              <a:solidFill>
                                <a:srgbClr val="0000FF"/>
                              </a:solidFill>
                              <a:latin typeface="Cambria Math"/>
                            </a:rPr>
                            <m:t>𝑥</m:t>
                          </m:r>
                        </m:sub>
                      </m:sSub>
                      <m:acc>
                        <m:accPr>
                          <m:chr m:val="̂"/>
                          <m:ctrlPr>
                            <a:rPr lang="en-US" i="1">
                              <a:solidFill>
                                <a:srgbClr val="0000FF"/>
                              </a:solidFill>
                              <a:latin typeface="Cambria Math"/>
                            </a:rPr>
                          </m:ctrlPr>
                        </m:accPr>
                        <m:e>
                          <m:r>
                            <a:rPr lang="en-US" b="1" i="1">
                              <a:solidFill>
                                <a:srgbClr val="0000FF"/>
                              </a:solidFill>
                              <a:latin typeface="Cambria Math"/>
                            </a:rPr>
                            <m:t>𝒙</m:t>
                          </m:r>
                        </m:e>
                      </m:acc>
                      <m:r>
                        <a:rPr lang="en-US" i="1">
                          <a:solidFill>
                            <a:srgbClr val="0000FF"/>
                          </a:solidFill>
                          <a:latin typeface="Cambria Math"/>
                        </a:rPr>
                        <m:t>±</m:t>
                      </m:r>
                      <m:sSub>
                        <m:sSubPr>
                          <m:ctrlPr>
                            <a:rPr lang="en-US" i="1">
                              <a:solidFill>
                                <a:srgbClr val="0000FF"/>
                              </a:solidFill>
                              <a:latin typeface="Cambria Math"/>
                            </a:rPr>
                          </m:ctrlPr>
                        </m:sSubPr>
                        <m:e>
                          <m:r>
                            <a:rPr lang="en-US" i="1">
                              <a:solidFill>
                                <a:srgbClr val="0000FF"/>
                              </a:solidFill>
                              <a:latin typeface="Cambria Math"/>
                            </a:rPr>
                            <m:t>𝑘</m:t>
                          </m:r>
                        </m:e>
                        <m:sub>
                          <m:r>
                            <a:rPr lang="en-US" i="1">
                              <a:solidFill>
                                <a:srgbClr val="0000FF"/>
                              </a:solidFill>
                              <a:latin typeface="Cambria Math"/>
                            </a:rPr>
                            <m:t>𝑦</m:t>
                          </m:r>
                        </m:sub>
                      </m:sSub>
                      <m:acc>
                        <m:accPr>
                          <m:chr m:val="̂"/>
                          <m:ctrlPr>
                            <a:rPr lang="en-US" i="1">
                              <a:solidFill>
                                <a:srgbClr val="0000FF"/>
                              </a:solidFill>
                              <a:latin typeface="Cambria Math"/>
                            </a:rPr>
                          </m:ctrlPr>
                        </m:accPr>
                        <m:e>
                          <m:r>
                            <a:rPr lang="en-US" b="1" i="1">
                              <a:solidFill>
                                <a:srgbClr val="0000FF"/>
                              </a:solidFill>
                              <a:latin typeface="Cambria Math"/>
                            </a:rPr>
                            <m:t>𝒚</m:t>
                          </m:r>
                        </m:e>
                      </m:acc>
                    </m:oMath>
                  </a14:m>
                  <a:endParaRPr lang="en-US" dirty="0" smtClean="0">
                    <a:solidFill>
                      <a:srgbClr val="0000FF"/>
                    </a:solidFill>
                  </a:endParaRPr>
                </a:p>
              </p:txBody>
            </p:sp>
          </mc:Choice>
          <mc:Fallback xmlns="">
            <p:sp>
              <p:nvSpPr>
                <p:cNvPr id="51" name="Rectangle 50"/>
                <p:cNvSpPr>
                  <a:spLocks noRot="1" noChangeAspect="1" noMove="1" noResize="1" noEditPoints="1" noAdjustHandles="1" noChangeArrowheads="1" noChangeShapeType="1" noTextEdit="1"/>
                </p:cNvSpPr>
                <p:nvPr/>
              </p:nvSpPr>
              <p:spPr>
                <a:xfrm>
                  <a:off x="225727" y="2286000"/>
                  <a:ext cx="5315502" cy="784830"/>
                </a:xfrm>
                <a:prstGeom prst="rect">
                  <a:avLst/>
                </a:prstGeom>
                <a:blipFill rotWithShape="1">
                  <a:blip r:embed="rId8"/>
                  <a:stretch>
                    <a:fillRect l="-1147" t="-2326" r="-7110" b="-9302"/>
                  </a:stretch>
                </a:blipFill>
              </p:spPr>
              <p:txBody>
                <a:bodyPr/>
                <a:lstStyle/>
                <a:p>
                  <a:r>
                    <a:rPr lang="en-US">
                      <a:noFill/>
                    </a:rPr>
                    <a:t> </a:t>
                  </a:r>
                </a:p>
              </p:txBody>
            </p:sp>
          </mc:Fallback>
        </mc:AlternateContent>
      </p:grpSp>
      <p:pic>
        <p:nvPicPr>
          <p:cNvPr id="69" name="Picture 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760384"/>
            <a:ext cx="5030233" cy="285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437681" y="2951544"/>
            <a:ext cx="184731" cy="400110"/>
          </a:xfrm>
          <a:prstGeom prst="rect">
            <a:avLst/>
          </a:prstGeom>
          <a:noFill/>
        </p:spPr>
        <p:txBody>
          <a:bodyPr wrap="none" rtlCol="0">
            <a:spAutoFit/>
          </a:bodyPr>
          <a:lstStyle/>
          <a:p>
            <a:endParaRPr lang="en-US" dirty="0"/>
          </a:p>
        </p:txBody>
      </p:sp>
      <p:grpSp>
        <p:nvGrpSpPr>
          <p:cNvPr id="8" name="Group 7"/>
          <p:cNvGrpSpPr/>
          <p:nvPr/>
        </p:nvGrpSpPr>
        <p:grpSpPr>
          <a:xfrm>
            <a:off x="240175" y="3694870"/>
            <a:ext cx="7585275" cy="1147205"/>
            <a:chOff x="240175" y="3694870"/>
            <a:chExt cx="7585275" cy="1147205"/>
          </a:xfrm>
        </p:grpSpPr>
        <mc:AlternateContent xmlns:mc="http://schemas.openxmlformats.org/markup-compatibility/2006" xmlns:a14="http://schemas.microsoft.com/office/drawing/2010/main">
          <mc:Choice Requires="a14">
            <p:sp>
              <p:nvSpPr>
                <p:cNvPr id="7" name="Rectangle 6"/>
                <p:cNvSpPr/>
                <p:nvPr/>
              </p:nvSpPr>
              <p:spPr>
                <a:xfrm>
                  <a:off x="240175" y="3694870"/>
                  <a:ext cx="5120812" cy="446854"/>
                </a:xfrm>
                <a:prstGeom prst="rect">
                  <a:avLst/>
                </a:prstGeom>
              </p:spPr>
              <p:txBody>
                <a:bodyPr wrap="square">
                  <a:spAutoFit/>
                </a:bodyPr>
                <a:lstStyle/>
                <a:p>
                  <a:pPr>
                    <a:spcBef>
                      <a:spcPts val="0"/>
                    </a:spcBef>
                  </a:pPr>
                  <a:r>
                    <a:rPr lang="en-US" dirty="0"/>
                    <a:t>in addition to the stripe mode  </a:t>
                  </a:r>
                  <a14:m>
                    <m:oMath xmlns:m="http://schemas.openxmlformats.org/officeDocument/2006/math">
                      <m:func>
                        <m:funcPr>
                          <m:ctrlPr>
                            <a:rPr lang="en-US" i="1">
                              <a:solidFill>
                                <a:srgbClr val="FF0000"/>
                              </a:solidFill>
                              <a:latin typeface="Cambria Math"/>
                            </a:rPr>
                          </m:ctrlPr>
                        </m:funcPr>
                        <m:fName>
                          <m:r>
                            <m:rPr>
                              <m:sty m:val="p"/>
                            </m:rPr>
                            <a:rPr lang="en-US">
                              <a:solidFill>
                                <a:srgbClr val="FF0000"/>
                              </a:solidFill>
                              <a:latin typeface="Cambria Math"/>
                            </a:rPr>
                            <m:t>exp</m:t>
                          </m:r>
                        </m:fName>
                        <m:e>
                          <m:d>
                            <m:dPr>
                              <m:ctrlPr>
                                <a:rPr lang="en-US" i="1">
                                  <a:solidFill>
                                    <a:srgbClr val="FF0000"/>
                                  </a:solidFill>
                                  <a:latin typeface="Cambria Math"/>
                                </a:rPr>
                              </m:ctrlPr>
                            </m:dPr>
                            <m:e>
                              <m:r>
                                <a:rPr lang="en-US" i="1">
                                  <a:solidFill>
                                    <a:srgbClr val="FF0000"/>
                                  </a:solidFill>
                                  <a:latin typeface="Cambria Math"/>
                                </a:rPr>
                                <m:t>𝑖</m:t>
                              </m:r>
                              <m:sSub>
                                <m:sSubPr>
                                  <m:ctrlPr>
                                    <a:rPr lang="en-US" i="1">
                                      <a:solidFill>
                                        <a:srgbClr val="FF0000"/>
                                      </a:solidFill>
                                      <a:latin typeface="Cambria Math"/>
                                    </a:rPr>
                                  </m:ctrlPr>
                                </m:sSubPr>
                                <m:e>
                                  <m:r>
                                    <a:rPr lang="en-US" i="1">
                                      <a:solidFill>
                                        <a:srgbClr val="FF0000"/>
                                      </a:solidFill>
                                      <a:latin typeface="Cambria Math"/>
                                    </a:rPr>
                                    <m:t>𝑘</m:t>
                                  </m:r>
                                </m:e>
                                <m:sub>
                                  <m:r>
                                    <a:rPr lang="en-US" i="1">
                                      <a:solidFill>
                                        <a:srgbClr val="FF0000"/>
                                      </a:solidFill>
                                      <a:latin typeface="Cambria Math"/>
                                    </a:rPr>
                                    <m:t>𝑓</m:t>
                                  </m:r>
                                </m:sub>
                              </m:sSub>
                              <m:r>
                                <a:rPr lang="en-US" i="1">
                                  <a:solidFill>
                                    <a:srgbClr val="FF0000"/>
                                  </a:solidFill>
                                  <a:latin typeface="Cambria Math"/>
                                </a:rPr>
                                <m:t>𝑥</m:t>
                              </m:r>
                            </m:e>
                          </m:d>
                        </m:e>
                      </m:func>
                    </m:oMath>
                  </a14:m>
                  <a:r>
                    <a:rPr lang="en-US" dirty="0"/>
                    <a:t>.</a:t>
                  </a:r>
                </a:p>
              </p:txBody>
            </p:sp>
          </mc:Choice>
          <mc:Fallback xmlns="">
            <p:sp>
              <p:nvSpPr>
                <p:cNvPr id="7" name="Rectangle 6"/>
                <p:cNvSpPr>
                  <a:spLocks noRot="1" noChangeAspect="1" noMove="1" noResize="1" noEditPoints="1" noAdjustHandles="1" noChangeArrowheads="1" noChangeShapeType="1" noTextEdit="1"/>
                </p:cNvSpPr>
                <p:nvPr/>
              </p:nvSpPr>
              <p:spPr>
                <a:xfrm>
                  <a:off x="240175" y="3694870"/>
                  <a:ext cx="5120812" cy="446854"/>
                </a:xfrm>
                <a:prstGeom prst="rect">
                  <a:avLst/>
                </a:prstGeom>
                <a:blipFill rotWithShape="1">
                  <a:blip r:embed="rId10"/>
                  <a:stretch>
                    <a:fillRect l="-1190" t="-2740" b="-17808"/>
                  </a:stretch>
                </a:blipFill>
              </p:spPr>
              <p:txBody>
                <a:bodyPr/>
                <a:lstStyle/>
                <a:p>
                  <a:r>
                    <a:rPr lang="en-US">
                      <a:noFill/>
                    </a:rPr>
                    <a:t> </a:t>
                  </a:r>
                </a:p>
              </p:txBody>
            </p:sp>
          </mc:Fallback>
        </mc:AlternateContent>
        <p:cxnSp>
          <p:nvCxnSpPr>
            <p:cNvPr id="62" name="Straight Arrow Connector 61"/>
            <p:cNvCxnSpPr/>
            <p:nvPr/>
          </p:nvCxnSpPr>
          <p:spPr bwMode="auto">
            <a:xfrm flipH="1">
              <a:off x="6003399" y="4838948"/>
              <a:ext cx="415725" cy="0"/>
            </a:xfrm>
            <a:prstGeom prst="straightConnector1">
              <a:avLst/>
            </a:prstGeom>
            <a:noFill/>
            <a:ln w="19050" cap="flat" cmpd="sng" algn="ctr">
              <a:solidFill>
                <a:srgbClr val="FF0000"/>
              </a:solidFill>
              <a:prstDash val="solid"/>
              <a:round/>
              <a:headEnd type="none" w="med" len="med"/>
              <a:tailEnd type="arrow"/>
            </a:ln>
            <a:effectLst/>
          </p:spPr>
        </p:cxnSp>
        <p:cxnSp>
          <p:nvCxnSpPr>
            <p:cNvPr id="63" name="Straight Arrow Connector 62"/>
            <p:cNvCxnSpPr/>
            <p:nvPr/>
          </p:nvCxnSpPr>
          <p:spPr bwMode="auto">
            <a:xfrm flipH="1" flipV="1">
              <a:off x="7234174" y="4838799"/>
              <a:ext cx="591276" cy="3276"/>
            </a:xfrm>
            <a:prstGeom prst="straightConnector1">
              <a:avLst/>
            </a:prstGeom>
            <a:noFill/>
            <a:ln w="19050" cap="flat" cmpd="sng" algn="ctr">
              <a:solidFill>
                <a:srgbClr val="FF0000"/>
              </a:solidFill>
              <a:prstDash val="solid"/>
              <a:round/>
              <a:headEnd type="none" w="med" len="med"/>
              <a:tailEnd type="arrow"/>
            </a:ln>
            <a:effectLst/>
          </p:spPr>
        </p:cxnSp>
      </p:grpSp>
      <p:grpSp>
        <p:nvGrpSpPr>
          <p:cNvPr id="11" name="Group 10"/>
          <p:cNvGrpSpPr/>
          <p:nvPr/>
        </p:nvGrpSpPr>
        <p:grpSpPr>
          <a:xfrm>
            <a:off x="261160" y="4137006"/>
            <a:ext cx="6790715" cy="1203727"/>
            <a:chOff x="261160" y="4137006"/>
            <a:chExt cx="6790715" cy="1203727"/>
          </a:xfrm>
        </p:grpSpPr>
        <mc:AlternateContent xmlns:mc="http://schemas.openxmlformats.org/markup-compatibility/2006" xmlns:a14="http://schemas.microsoft.com/office/drawing/2010/main">
          <mc:Choice Requires="a14">
            <p:sp>
              <p:nvSpPr>
                <p:cNvPr id="67" name="TextBox 66"/>
                <p:cNvSpPr txBox="1"/>
                <p:nvPr/>
              </p:nvSpPr>
              <p:spPr>
                <a:xfrm>
                  <a:off x="270075" y="4844892"/>
                  <a:ext cx="6781800" cy="495841"/>
                </a:xfrm>
                <a:prstGeom prst="rect">
                  <a:avLst/>
                </a:prstGeom>
                <a:noFill/>
              </p:spPr>
              <p:txBody>
                <a:bodyPr wrap="square" rtlCol="0">
                  <a:spAutoFit/>
                </a:bodyPr>
                <a:lstStyle/>
                <a:p>
                  <a:pPr>
                    <a:spcBef>
                      <a:spcPts val="0"/>
                    </a:spcBef>
                    <a:spcAft>
                      <a:spcPts val="600"/>
                    </a:spcAft>
                  </a:pPr>
                  <a14:m>
                    <m:oMathPara xmlns:m="http://schemas.openxmlformats.org/officeDocument/2006/math">
                      <m:oMathParaPr>
                        <m:jc m:val="left"/>
                      </m:oMathParaPr>
                      <m:oMath xmlns:m="http://schemas.openxmlformats.org/officeDocument/2006/math">
                        <m:r>
                          <a:rPr lang="en-US" b="0" i="1" smtClean="0">
                            <a:latin typeface="Cambria Math"/>
                          </a:rPr>
                          <m:t>𝐵𝑖𝑜𝑚𝑎𝑠𝑠</m:t>
                        </m:r>
                        <m:r>
                          <a:rPr lang="en-US" b="0" i="1" smtClean="0">
                            <a:latin typeface="Cambria Math"/>
                          </a:rPr>
                          <m:t>≈</m:t>
                        </m:r>
                        <m:r>
                          <a:rPr lang="en-US" b="0" i="1" smtClean="0">
                            <a:latin typeface="Cambria Math"/>
                          </a:rPr>
                          <m:t>𝐴</m:t>
                        </m:r>
                        <m:sSup>
                          <m:sSupPr>
                            <m:ctrlPr>
                              <a:rPr lang="en-US" b="0" i="1" smtClean="0">
                                <a:latin typeface="Cambria Math"/>
                              </a:rPr>
                            </m:ctrlPr>
                          </m:sSupPr>
                          <m:e>
                            <m:r>
                              <a:rPr lang="en-US" b="0" i="1" smtClean="0">
                                <a:latin typeface="Cambria Math"/>
                              </a:rPr>
                              <m:t>𝑒</m:t>
                            </m:r>
                          </m:e>
                          <m:sup>
                            <m:r>
                              <a:rPr lang="en-US" b="0" i="1" smtClean="0">
                                <a:latin typeface="Cambria Math"/>
                              </a:rPr>
                              <m:t>−</m:t>
                            </m:r>
                            <m:r>
                              <a:rPr lang="en-US" b="0" i="1" smtClean="0">
                                <a:latin typeface="Cambria Math"/>
                              </a:rPr>
                              <m:t>𝑖</m:t>
                            </m:r>
                            <m:sSub>
                              <m:sSubPr>
                                <m:ctrlPr>
                                  <a:rPr lang="en-US" b="0" i="1" smtClean="0">
                                    <a:latin typeface="Cambria Math"/>
                                  </a:rPr>
                                </m:ctrlPr>
                              </m:sSubPr>
                              <m:e>
                                <m:r>
                                  <a:rPr lang="en-US" b="0" i="1" smtClean="0">
                                    <a:latin typeface="Cambria Math"/>
                                  </a:rPr>
                                  <m:t>𝑘</m:t>
                                </m:r>
                              </m:e>
                              <m:sub>
                                <m:r>
                                  <a:rPr lang="en-US" b="0" i="1" smtClean="0">
                                    <a:latin typeface="Cambria Math"/>
                                  </a:rPr>
                                  <m:t>𝑓</m:t>
                                </m:r>
                              </m:sub>
                            </m:sSub>
                            <m:r>
                              <a:rPr lang="en-US" b="0" i="1" smtClean="0">
                                <a:latin typeface="Cambria Math"/>
                              </a:rPr>
                              <m:t>𝑥</m:t>
                            </m:r>
                          </m:sup>
                        </m:sSup>
                        <m:r>
                          <a:rPr lang="en-US" b="0" i="1" smtClean="0">
                            <a:latin typeface="Cambria Math"/>
                          </a:rPr>
                          <m:t>+</m:t>
                        </m:r>
                        <m:r>
                          <a:rPr lang="en-US" b="0" i="1" smtClean="0">
                            <a:latin typeface="Cambria Math"/>
                          </a:rPr>
                          <m:t>𝑎</m:t>
                        </m:r>
                        <m:sSup>
                          <m:sSupPr>
                            <m:ctrlPr>
                              <a:rPr lang="en-US" b="0" i="1" smtClean="0">
                                <a:latin typeface="Cambria Math"/>
                              </a:rPr>
                            </m:ctrlPr>
                          </m:sSupPr>
                          <m:e>
                            <m:r>
                              <a:rPr lang="en-US" b="0" i="1" smtClean="0">
                                <a:latin typeface="Cambria Math"/>
                              </a:rPr>
                              <m:t>[</m:t>
                            </m:r>
                            <m:r>
                              <a:rPr lang="en-US" b="0" i="1" smtClean="0">
                                <a:latin typeface="Cambria Math"/>
                              </a:rPr>
                              <m:t>𝑒</m:t>
                            </m:r>
                          </m:e>
                          <m:sup>
                            <m:r>
                              <a:rPr lang="en-US" b="0" i="1" smtClean="0">
                                <a:latin typeface="Cambria Math"/>
                              </a:rPr>
                              <m:t>𝑖</m:t>
                            </m:r>
                            <m:sSub>
                              <m:sSubPr>
                                <m:ctrlPr>
                                  <a:rPr lang="en-US" b="1" i="1" smtClean="0">
                                    <a:latin typeface="Cambria Math"/>
                                  </a:rPr>
                                </m:ctrlPr>
                              </m:sSubPr>
                              <m:e>
                                <m:r>
                                  <a:rPr lang="en-US" b="1" i="1" smtClean="0">
                                    <a:latin typeface="Cambria Math"/>
                                  </a:rPr>
                                  <m:t>𝒌</m:t>
                                </m:r>
                              </m:e>
                              <m:sub>
                                <m:r>
                                  <a:rPr lang="en-US" b="1" i="1" smtClean="0">
                                    <a:latin typeface="Cambria Math"/>
                                  </a:rPr>
                                  <m:t>+</m:t>
                                </m:r>
                              </m:sub>
                            </m:sSub>
                            <m:r>
                              <a:rPr lang="en-US" b="0" i="1" smtClean="0">
                                <a:latin typeface="Cambria Math"/>
                              </a:rPr>
                              <m:t>⋅</m:t>
                            </m:r>
                            <m:r>
                              <a:rPr lang="en-US" b="1" i="1" smtClean="0">
                                <a:latin typeface="Cambria Math"/>
                              </a:rPr>
                              <m:t>𝒙</m:t>
                            </m:r>
                          </m:sup>
                        </m:sSup>
                        <m:r>
                          <a:rPr lang="en-US" b="0" i="1" smtClean="0">
                            <a:latin typeface="Cambria Math"/>
                          </a:rPr>
                          <m:t>+</m:t>
                        </m:r>
                        <m:sSup>
                          <m:sSupPr>
                            <m:ctrlPr>
                              <a:rPr lang="en-US" i="1">
                                <a:solidFill>
                                  <a:srgbClr val="000000"/>
                                </a:solidFill>
                                <a:latin typeface="Cambria Math"/>
                              </a:rPr>
                            </m:ctrlPr>
                          </m:sSupPr>
                          <m:e>
                            <m:r>
                              <a:rPr lang="en-US" i="1">
                                <a:solidFill>
                                  <a:srgbClr val="000000"/>
                                </a:solidFill>
                                <a:latin typeface="Cambria Math"/>
                              </a:rPr>
                              <m:t>𝑒</m:t>
                            </m:r>
                          </m:e>
                          <m:sup>
                            <m:r>
                              <a:rPr lang="en-US" i="1">
                                <a:solidFill>
                                  <a:srgbClr val="000000"/>
                                </a:solidFill>
                                <a:latin typeface="Cambria Math"/>
                              </a:rPr>
                              <m:t>𝑖</m:t>
                            </m:r>
                            <m:sSub>
                              <m:sSubPr>
                                <m:ctrlPr>
                                  <a:rPr lang="en-US" b="1" i="1">
                                    <a:solidFill>
                                      <a:srgbClr val="000000"/>
                                    </a:solidFill>
                                    <a:latin typeface="Cambria Math"/>
                                  </a:rPr>
                                </m:ctrlPr>
                              </m:sSubPr>
                              <m:e>
                                <m:r>
                                  <a:rPr lang="en-US" b="1" i="1">
                                    <a:solidFill>
                                      <a:srgbClr val="000000"/>
                                    </a:solidFill>
                                    <a:latin typeface="Cambria Math"/>
                                  </a:rPr>
                                  <m:t>𝒌</m:t>
                                </m:r>
                              </m:e>
                              <m:sub>
                                <m:r>
                                  <a:rPr lang="en-US" b="1" i="1" smtClean="0">
                                    <a:solidFill>
                                      <a:srgbClr val="000000"/>
                                    </a:solidFill>
                                    <a:latin typeface="Cambria Math"/>
                                  </a:rPr>
                                  <m:t>−</m:t>
                                </m:r>
                              </m:sub>
                            </m:sSub>
                            <m:r>
                              <a:rPr lang="en-US" i="1">
                                <a:solidFill>
                                  <a:srgbClr val="000000"/>
                                </a:solidFill>
                                <a:latin typeface="Cambria Math"/>
                              </a:rPr>
                              <m:t>⋅</m:t>
                            </m:r>
                            <m:r>
                              <a:rPr lang="en-US" b="1" i="1">
                                <a:solidFill>
                                  <a:srgbClr val="000000"/>
                                </a:solidFill>
                                <a:latin typeface="Cambria Math"/>
                              </a:rPr>
                              <m:t>𝒙</m:t>
                            </m:r>
                          </m:sup>
                        </m:sSup>
                        <m:r>
                          <a:rPr lang="en-US" b="0" i="1" smtClean="0">
                            <a:solidFill>
                              <a:srgbClr val="000000"/>
                            </a:solidFill>
                            <a:latin typeface="Cambria Math"/>
                          </a:rPr>
                          <m:t>]+</m:t>
                        </m:r>
                        <m:r>
                          <a:rPr lang="en-US" b="0" i="1" smtClean="0">
                            <a:solidFill>
                              <a:srgbClr val="000000"/>
                            </a:solidFill>
                            <a:latin typeface="Cambria Math"/>
                          </a:rPr>
                          <m:t>𝑐</m:t>
                        </m:r>
                        <m:r>
                          <a:rPr lang="en-US" b="0" i="1" smtClean="0">
                            <a:solidFill>
                              <a:srgbClr val="000000"/>
                            </a:solidFill>
                            <a:latin typeface="Cambria Math"/>
                          </a:rPr>
                          <m:t>.</m:t>
                        </m:r>
                        <m:r>
                          <a:rPr lang="en-US" b="0" i="1" smtClean="0">
                            <a:solidFill>
                              <a:srgbClr val="000000"/>
                            </a:solidFill>
                            <a:latin typeface="Cambria Math"/>
                          </a:rPr>
                          <m:t>𝑐</m:t>
                        </m:r>
                        <m:r>
                          <a:rPr lang="en-US" b="0" i="1" smtClean="0">
                            <a:solidFill>
                              <a:srgbClr val="000000"/>
                            </a:solidFill>
                            <a:latin typeface="Cambria Math"/>
                          </a:rPr>
                          <m:t>.</m:t>
                        </m:r>
                      </m:oMath>
                    </m:oMathPara>
                  </a14:m>
                  <a:endParaRPr lang="en-US" dirty="0"/>
                </a:p>
              </p:txBody>
            </p:sp>
          </mc:Choice>
          <mc:Fallback xmlns="">
            <p:sp>
              <p:nvSpPr>
                <p:cNvPr id="67" name="TextBox 66"/>
                <p:cNvSpPr txBox="1">
                  <a:spLocks noRot="1" noChangeAspect="1" noMove="1" noResize="1" noEditPoints="1" noAdjustHandles="1" noChangeArrowheads="1" noChangeShapeType="1" noTextEdit="1"/>
                </p:cNvSpPr>
                <p:nvPr/>
              </p:nvSpPr>
              <p:spPr>
                <a:xfrm>
                  <a:off x="270075" y="4844892"/>
                  <a:ext cx="6781800" cy="495841"/>
                </a:xfrm>
                <a:prstGeom prst="rect">
                  <a:avLst/>
                </a:prstGeom>
                <a:blipFill rotWithShape="1">
                  <a:blip r:embed="rId11"/>
                  <a:stretch>
                    <a:fillRect/>
                  </a:stretch>
                </a:blipFill>
              </p:spPr>
              <p:txBody>
                <a:bodyPr/>
                <a:lstStyle/>
                <a:p>
                  <a:r>
                    <a:rPr lang="en-US">
                      <a:noFill/>
                    </a:rPr>
                    <a:t> </a:t>
                  </a:r>
                </a:p>
              </p:txBody>
            </p:sp>
          </mc:Fallback>
        </mc:AlternateContent>
        <p:sp>
          <p:nvSpPr>
            <p:cNvPr id="68" name="Rectangle 67"/>
            <p:cNvSpPr/>
            <p:nvPr/>
          </p:nvSpPr>
          <p:spPr>
            <a:xfrm>
              <a:off x="261160" y="4137006"/>
              <a:ext cx="5275760" cy="707886"/>
            </a:xfrm>
            <a:prstGeom prst="rect">
              <a:avLst/>
            </a:prstGeom>
          </p:spPr>
          <p:txBody>
            <a:bodyPr wrap="square">
              <a:spAutoFit/>
            </a:bodyPr>
            <a:lstStyle/>
            <a:p>
              <a:r>
                <a:rPr lang="en-US" dirty="0"/>
                <a:t>I</a:t>
              </a:r>
              <a:r>
                <a:rPr lang="en-US" dirty="0" smtClean="0"/>
                <a:t>n terms of these modes the biomass can be approximated by </a:t>
              </a:r>
              <a:endParaRPr lang="en-US" dirty="0"/>
            </a:p>
          </p:txBody>
        </p:sp>
      </p:grpSp>
      <p:grpSp>
        <p:nvGrpSpPr>
          <p:cNvPr id="14" name="Group 13"/>
          <p:cNvGrpSpPr/>
          <p:nvPr/>
        </p:nvGrpSpPr>
        <p:grpSpPr>
          <a:xfrm>
            <a:off x="272925" y="5305961"/>
            <a:ext cx="8443775" cy="1424820"/>
            <a:chOff x="272925" y="5305961"/>
            <a:chExt cx="8443775" cy="1424820"/>
          </a:xfrm>
        </p:grpSpPr>
        <p:grpSp>
          <p:nvGrpSpPr>
            <p:cNvPr id="17" name="Group 16"/>
            <p:cNvGrpSpPr/>
            <p:nvPr/>
          </p:nvGrpSpPr>
          <p:grpSpPr>
            <a:xfrm>
              <a:off x="272925" y="5305961"/>
              <a:ext cx="8443775" cy="1424820"/>
              <a:chOff x="272925" y="5305961"/>
              <a:chExt cx="8443775" cy="1424820"/>
            </a:xfrm>
          </p:grpSpPr>
          <mc:AlternateContent xmlns:mc="http://schemas.openxmlformats.org/markup-compatibility/2006" xmlns:a14="http://schemas.microsoft.com/office/drawing/2010/main">
            <mc:Choice Requires="a14">
              <p:sp>
                <p:nvSpPr>
                  <p:cNvPr id="72" name="Rectangle 71"/>
                  <p:cNvSpPr/>
                  <p:nvPr/>
                </p:nvSpPr>
                <p:spPr>
                  <a:xfrm>
                    <a:off x="272925" y="5305961"/>
                    <a:ext cx="5518275" cy="1015663"/>
                  </a:xfrm>
                  <a:prstGeom prst="rect">
                    <a:avLst/>
                  </a:prstGeom>
                </p:spPr>
                <p:txBody>
                  <a:bodyPr wrap="square">
                    <a:spAutoFit/>
                  </a:bodyPr>
                  <a:lstStyle/>
                  <a:p>
                    <a:r>
                      <a:rPr lang="en-US" b="0" dirty="0" smtClean="0">
                        <a:solidFill>
                          <a:srgbClr val="000000"/>
                        </a:solidFill>
                        <a:sym typeface="Mathematica1"/>
                      </a:rPr>
                      <a:t>Derive equations for the modes’ amplitudes, use them to study the interaction between stripes </a:t>
                    </a:r>
                    <a14:m>
                      <m:oMath xmlns:m="http://schemas.openxmlformats.org/officeDocument/2006/math">
                        <m:r>
                          <a:rPr lang="en-US" b="0" i="1" dirty="0" smtClean="0">
                            <a:solidFill>
                              <a:srgbClr val="000000"/>
                            </a:solidFill>
                            <a:latin typeface="Cambria Math"/>
                            <a:sym typeface="Mathematica1"/>
                          </a:rPr>
                          <m:t>(</m:t>
                        </m:r>
                        <m:r>
                          <a:rPr lang="en-US" b="0" i="1" dirty="0" smtClean="0">
                            <a:solidFill>
                              <a:srgbClr val="000000"/>
                            </a:solidFill>
                            <a:latin typeface="Cambria Math"/>
                            <a:sym typeface="Mathematica1"/>
                          </a:rPr>
                          <m:t>𝐴</m:t>
                        </m:r>
                        <m:r>
                          <a:rPr lang="en-US" b="0" i="1" dirty="0" smtClean="0">
                            <a:solidFill>
                              <a:srgbClr val="000000"/>
                            </a:solidFill>
                            <a:latin typeface="Cambria Math"/>
                            <a:sym typeface="Mathematica1"/>
                          </a:rPr>
                          <m:t>,</m:t>
                        </m:r>
                        <m:r>
                          <a:rPr lang="en-US" b="0" i="1" dirty="0" smtClean="0">
                            <a:solidFill>
                              <a:srgbClr val="000000"/>
                            </a:solidFill>
                            <a:latin typeface="Cambria Math"/>
                            <a:sym typeface="Mathematica1"/>
                          </a:rPr>
                          <m:t>0</m:t>
                        </m:r>
                        <m:r>
                          <a:rPr lang="en-US" b="0" i="1" dirty="0" smtClean="0">
                            <a:solidFill>
                              <a:srgbClr val="000000"/>
                            </a:solidFill>
                            <a:latin typeface="Cambria Math"/>
                            <a:sym typeface="Mathematica1"/>
                          </a:rPr>
                          <m:t>) </m:t>
                        </m:r>
                      </m:oMath>
                    </a14:m>
                    <a:r>
                      <a:rPr lang="en-US" dirty="0" smtClean="0">
                        <a:solidFill>
                          <a:srgbClr val="000000"/>
                        </a:solidFill>
                        <a:sym typeface="Mathematica1"/>
                      </a:rPr>
                      <a:t> and rhombic patterns </a:t>
                    </a:r>
                    <a14:m>
                      <m:oMath xmlns:m="http://schemas.openxmlformats.org/officeDocument/2006/math">
                        <m:d>
                          <m:dPr>
                            <m:ctrlPr>
                              <a:rPr lang="en-US" i="1" dirty="0">
                                <a:solidFill>
                                  <a:srgbClr val="000000"/>
                                </a:solidFill>
                                <a:latin typeface="Cambria Math"/>
                                <a:sym typeface="Mathematica1"/>
                              </a:rPr>
                            </m:ctrlPr>
                          </m:dPr>
                          <m:e>
                            <m:r>
                              <a:rPr lang="en-US" i="1" dirty="0">
                                <a:solidFill>
                                  <a:srgbClr val="000000"/>
                                </a:solidFill>
                                <a:latin typeface="Cambria Math"/>
                                <a:sym typeface="Mathematica1"/>
                              </a:rPr>
                              <m:t>𝐴</m:t>
                            </m:r>
                            <m:r>
                              <a:rPr lang="en-US" i="1" dirty="0">
                                <a:solidFill>
                                  <a:srgbClr val="000000"/>
                                </a:solidFill>
                                <a:latin typeface="Cambria Math"/>
                                <a:sym typeface="Mathematica1"/>
                              </a:rPr>
                              <m:t>,</m:t>
                            </m:r>
                            <m:r>
                              <a:rPr lang="en-US" i="1" dirty="0">
                                <a:solidFill>
                                  <a:srgbClr val="000000"/>
                                </a:solidFill>
                                <a:latin typeface="Cambria Math"/>
                                <a:sym typeface="Mathematica1"/>
                              </a:rPr>
                              <m:t>𝑎</m:t>
                            </m:r>
                          </m:e>
                        </m:d>
                      </m:oMath>
                    </a14:m>
                    <a:r>
                      <a:rPr lang="en-US" dirty="0" smtClean="0">
                        <a:solidFill>
                          <a:srgbClr val="000000"/>
                        </a:solidFill>
                        <a:sym typeface="Mathematica1"/>
                      </a:rPr>
                      <a:t> </a:t>
                    </a:r>
                  </a:p>
                </p:txBody>
              </p:sp>
            </mc:Choice>
            <mc:Fallback xmlns="">
              <p:sp>
                <p:nvSpPr>
                  <p:cNvPr id="72" name="Rectangle 71"/>
                  <p:cNvSpPr>
                    <a:spLocks noRot="1" noChangeAspect="1" noMove="1" noResize="1" noEditPoints="1" noAdjustHandles="1" noChangeArrowheads="1" noChangeShapeType="1" noTextEdit="1"/>
                  </p:cNvSpPr>
                  <p:nvPr/>
                </p:nvSpPr>
                <p:spPr>
                  <a:xfrm>
                    <a:off x="272925" y="5305961"/>
                    <a:ext cx="5518275" cy="1015663"/>
                  </a:xfrm>
                  <a:prstGeom prst="rect">
                    <a:avLst/>
                  </a:prstGeom>
                  <a:blipFill rotWithShape="1">
                    <a:blip r:embed="rId12"/>
                    <a:stretch>
                      <a:fillRect l="-1215" t="-2994" b="-9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867400" y="5919340"/>
                    <a:ext cx="2849300" cy="811441"/>
                  </a:xfrm>
                  <a:prstGeom prst="rect">
                    <a:avLst/>
                  </a:prstGeom>
                  <a:noFill/>
                </p:spPr>
                <p:txBody>
                  <a:bodyPr wrap="square" rtlCol="0">
                    <a:spAutoFit/>
                  </a:bodyPr>
                  <a:lstStyle/>
                  <a:p>
                    <a:pPr>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𝜌</m:t>
                              </m:r>
                            </m:e>
                            <m:sub>
                              <m:r>
                                <a:rPr lang="en-US" b="0" i="1" smtClean="0">
                                  <a:latin typeface="Cambria Math"/>
                                </a:rPr>
                                <m:t>𝑆</m:t>
                              </m:r>
                            </m:sub>
                          </m:sSub>
                          <m:r>
                            <a:rPr lang="en-US" b="0" i="1" smtClean="0">
                              <a:latin typeface="Cambria Math"/>
                            </a:rPr>
                            <m:t>=</m:t>
                          </m:r>
                          <m:d>
                            <m:dPr>
                              <m:begChr m:val="|"/>
                              <m:endChr m:val="|"/>
                              <m:ctrlPr>
                                <a:rPr lang="en-US" b="0" i="1" smtClean="0">
                                  <a:latin typeface="Cambria Math"/>
                                </a:rPr>
                              </m:ctrlPr>
                            </m:dPr>
                            <m:e>
                              <m:r>
                                <a:rPr lang="en-US" b="0" i="1" smtClean="0">
                                  <a:latin typeface="Cambria Math"/>
                                </a:rPr>
                                <m:t>𝐴</m:t>
                              </m:r>
                            </m:e>
                          </m:d>
                          <m:r>
                            <a:rPr lang="en-US" b="0" i="1" smtClean="0">
                              <a:latin typeface="Cambria Math"/>
                            </a:rPr>
                            <m:t>,  </m:t>
                          </m:r>
                          <m:sSub>
                            <m:sSubPr>
                              <m:ctrlPr>
                                <a:rPr lang="en-US" b="0" i="1" smtClean="0">
                                  <a:latin typeface="Cambria Math"/>
                                </a:rPr>
                              </m:ctrlPr>
                            </m:sSubPr>
                            <m:e>
                              <m:r>
                                <a:rPr lang="en-US" b="0" i="1" smtClean="0">
                                  <a:latin typeface="Cambria Math"/>
                                </a:rPr>
                                <m:t>𝜌</m:t>
                              </m:r>
                            </m:e>
                            <m:sub>
                              <m:r>
                                <a:rPr lang="en-US" b="0" i="1" smtClean="0">
                                  <a:latin typeface="Cambria Math"/>
                                </a:rPr>
                                <m:t>𝑅</m:t>
                              </m:r>
                            </m:sub>
                          </m:sSub>
                          <m:r>
                            <a:rPr lang="en-US" b="0" i="1" smtClean="0">
                              <a:latin typeface="Cambria Math"/>
                            </a:rPr>
                            <m:t>=|</m:t>
                          </m:r>
                          <m:r>
                            <a:rPr lang="en-US" b="0" i="1" smtClean="0">
                              <a:latin typeface="Cambria Math"/>
                            </a:rPr>
                            <m:t>𝑎</m:t>
                          </m:r>
                          <m:r>
                            <a:rPr lang="en-US" b="0" i="1" smtClean="0">
                              <a:latin typeface="Cambria Math"/>
                            </a:rPr>
                            <m:t>|</m:t>
                          </m:r>
                        </m:oMath>
                      </m:oMathPara>
                    </a14:m>
                    <a:endParaRPr lang="en-US" dirty="0" smtClean="0"/>
                  </a:p>
                  <a:p>
                    <a:pPr>
                      <a:spcBef>
                        <a:spcPts val="0"/>
                      </a:spcBef>
                    </a:pPr>
                    <a:r>
                      <a:rPr lang="en-US" dirty="0" smtClean="0"/>
                      <a:t> </a:t>
                    </a:r>
                    <a14:m>
                      <m:oMath xmlns:m="http://schemas.openxmlformats.org/officeDocument/2006/math">
                        <m:d>
                          <m:dPr>
                            <m:begChr m:val="‖"/>
                            <m:endChr m:val="‖"/>
                            <m:ctrlPr>
                              <a:rPr lang="en-US" i="1">
                                <a:solidFill>
                                  <a:srgbClr val="000000"/>
                                </a:solidFill>
                                <a:latin typeface="Cambria Math"/>
                                <a:cs typeface="Times New Roman" panose="02020603050405020304" pitchFamily="18" charset="0"/>
                              </a:rPr>
                            </m:ctrlPr>
                          </m:dPr>
                          <m:e>
                            <m:r>
                              <a:rPr lang="en-US" i="1">
                                <a:solidFill>
                                  <a:srgbClr val="000000"/>
                                </a:solidFill>
                                <a:latin typeface="Cambria Math"/>
                                <a:cs typeface="Times New Roman" panose="02020603050405020304" pitchFamily="18" charset="0"/>
                              </a:rPr>
                              <m:t>𝑏</m:t>
                            </m:r>
                          </m:e>
                        </m:d>
                        <m:r>
                          <a:rPr lang="en-US" b="0" i="1" smtClean="0">
                            <a:solidFill>
                              <a:srgbClr val="000000"/>
                            </a:solidFill>
                            <a:latin typeface="Cambria Math"/>
                            <a:cs typeface="Times New Roman" panose="02020603050405020304" pitchFamily="18" charset="0"/>
                          </a:rPr>
                          <m:t>=</m:t>
                        </m:r>
                        <m:sSup>
                          <m:sSupPr>
                            <m:ctrlPr>
                              <a:rPr lang="en-US" b="0" i="1" smtClean="0">
                                <a:solidFill>
                                  <a:srgbClr val="000000"/>
                                </a:solidFill>
                                <a:latin typeface="Cambria Math"/>
                                <a:cs typeface="Times New Roman" panose="02020603050405020304" pitchFamily="18" charset="0"/>
                              </a:rPr>
                            </m:ctrlPr>
                          </m:sSupPr>
                          <m:e>
                            <m:d>
                              <m:dPr>
                                <m:ctrlPr>
                                  <a:rPr lang="en-US" b="0" i="1" smtClean="0">
                                    <a:solidFill>
                                      <a:srgbClr val="000000"/>
                                    </a:solidFill>
                                    <a:latin typeface="Cambria Math"/>
                                    <a:cs typeface="Times New Roman" panose="02020603050405020304" pitchFamily="18" charset="0"/>
                                  </a:rPr>
                                </m:ctrlPr>
                              </m:dPr>
                              <m:e>
                                <m:sSubSup>
                                  <m:sSubSupPr>
                                    <m:ctrlPr>
                                      <a:rPr lang="en-US" b="0" i="1" smtClean="0">
                                        <a:solidFill>
                                          <a:srgbClr val="000000"/>
                                        </a:solidFill>
                                        <a:latin typeface="Cambria Math"/>
                                        <a:cs typeface="Times New Roman" panose="02020603050405020304" pitchFamily="18" charset="0"/>
                                      </a:rPr>
                                    </m:ctrlPr>
                                  </m:sSubSupPr>
                                  <m:e>
                                    <m:r>
                                      <a:rPr lang="en-US" b="0" i="1" smtClean="0">
                                        <a:solidFill>
                                          <a:srgbClr val="000000"/>
                                        </a:solidFill>
                                        <a:latin typeface="Cambria Math"/>
                                        <a:cs typeface="Times New Roman" panose="02020603050405020304" pitchFamily="18" charset="0"/>
                                      </a:rPr>
                                      <m:t>𝜌</m:t>
                                    </m:r>
                                  </m:e>
                                  <m:sub>
                                    <m:r>
                                      <a:rPr lang="en-US" b="0" i="1" smtClean="0">
                                        <a:solidFill>
                                          <a:srgbClr val="000000"/>
                                        </a:solidFill>
                                        <a:latin typeface="Cambria Math"/>
                                        <a:cs typeface="Times New Roman" panose="02020603050405020304" pitchFamily="18" charset="0"/>
                                      </a:rPr>
                                      <m:t>𝑠</m:t>
                                    </m:r>
                                  </m:sub>
                                  <m:sup>
                                    <m:r>
                                      <a:rPr lang="en-US" b="0" i="1" smtClean="0">
                                        <a:solidFill>
                                          <a:srgbClr val="000000"/>
                                        </a:solidFill>
                                        <a:latin typeface="Cambria Math"/>
                                        <a:cs typeface="Times New Roman" panose="02020603050405020304" pitchFamily="18" charset="0"/>
                                      </a:rPr>
                                      <m:t>2</m:t>
                                    </m:r>
                                  </m:sup>
                                </m:sSubSup>
                                <m:r>
                                  <a:rPr lang="en-US" b="0" i="1" smtClean="0">
                                    <a:solidFill>
                                      <a:srgbClr val="000000"/>
                                    </a:solidFill>
                                    <a:latin typeface="Cambria Math"/>
                                    <a:cs typeface="Times New Roman" panose="02020603050405020304" pitchFamily="18" charset="0"/>
                                  </a:rPr>
                                  <m:t>+</m:t>
                                </m:r>
                                <m:r>
                                  <a:rPr lang="en-US" b="0" i="1" smtClean="0">
                                    <a:solidFill>
                                      <a:srgbClr val="000000"/>
                                    </a:solidFill>
                                    <a:latin typeface="Cambria Math"/>
                                    <a:cs typeface="Times New Roman" panose="02020603050405020304" pitchFamily="18" charset="0"/>
                                  </a:rPr>
                                  <m:t>2</m:t>
                                </m:r>
                                <m:sSubSup>
                                  <m:sSubSupPr>
                                    <m:ctrlPr>
                                      <a:rPr lang="en-US" b="0" i="1" smtClean="0">
                                        <a:solidFill>
                                          <a:srgbClr val="000000"/>
                                        </a:solidFill>
                                        <a:latin typeface="Cambria Math"/>
                                        <a:cs typeface="Times New Roman" panose="02020603050405020304" pitchFamily="18" charset="0"/>
                                      </a:rPr>
                                    </m:ctrlPr>
                                  </m:sSubSupPr>
                                  <m:e>
                                    <m:r>
                                      <a:rPr lang="en-US" b="0" i="1" smtClean="0">
                                        <a:solidFill>
                                          <a:srgbClr val="000000"/>
                                        </a:solidFill>
                                        <a:latin typeface="Cambria Math"/>
                                        <a:cs typeface="Times New Roman" panose="02020603050405020304" pitchFamily="18" charset="0"/>
                                      </a:rPr>
                                      <m:t>𝜌</m:t>
                                    </m:r>
                                  </m:e>
                                  <m:sub>
                                    <m:r>
                                      <a:rPr lang="en-US" b="0" i="1" smtClean="0">
                                        <a:solidFill>
                                          <a:srgbClr val="000000"/>
                                        </a:solidFill>
                                        <a:latin typeface="Cambria Math"/>
                                        <a:cs typeface="Times New Roman" panose="02020603050405020304" pitchFamily="18" charset="0"/>
                                      </a:rPr>
                                      <m:t>𝑅</m:t>
                                    </m:r>
                                  </m:sub>
                                  <m:sup>
                                    <m:r>
                                      <a:rPr lang="en-US" b="0" i="1" smtClean="0">
                                        <a:solidFill>
                                          <a:srgbClr val="000000"/>
                                        </a:solidFill>
                                        <a:latin typeface="Cambria Math"/>
                                        <a:cs typeface="Times New Roman" panose="02020603050405020304" pitchFamily="18" charset="0"/>
                                      </a:rPr>
                                      <m:t>2</m:t>
                                    </m:r>
                                  </m:sup>
                                </m:sSubSup>
                              </m:e>
                            </m:d>
                          </m:e>
                          <m:sup>
                            <m:r>
                              <a:rPr lang="en-US" b="0" i="1" smtClean="0">
                                <a:solidFill>
                                  <a:srgbClr val="000000"/>
                                </a:solidFill>
                                <a:latin typeface="Cambria Math"/>
                                <a:cs typeface="Times New Roman" panose="02020603050405020304" pitchFamily="18" charset="0"/>
                              </a:rPr>
                              <m:t>1</m:t>
                            </m:r>
                            <m:r>
                              <a:rPr lang="en-US" b="0" i="1" smtClean="0">
                                <a:solidFill>
                                  <a:srgbClr val="000000"/>
                                </a:solidFill>
                                <a:latin typeface="Cambria Math"/>
                                <a:cs typeface="Times New Roman" panose="02020603050405020304" pitchFamily="18" charset="0"/>
                              </a:rPr>
                              <m:t>/</m:t>
                            </m:r>
                            <m:r>
                              <a:rPr lang="en-US" b="0" i="1" smtClean="0">
                                <a:solidFill>
                                  <a:srgbClr val="000000"/>
                                </a:solidFill>
                                <a:latin typeface="Cambria Math"/>
                                <a:cs typeface="Times New Roman" panose="02020603050405020304" pitchFamily="18" charset="0"/>
                              </a:rPr>
                              <m:t>2</m:t>
                            </m:r>
                          </m:sup>
                        </m:sSup>
                      </m:oMath>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5867400" y="5919340"/>
                    <a:ext cx="2849300" cy="811441"/>
                  </a:xfrm>
                  <a:prstGeom prst="rect">
                    <a:avLst/>
                  </a:prstGeom>
                  <a:blipFill rotWithShape="1">
                    <a:blip r:embed="rId13"/>
                    <a:stretch>
                      <a:fillRect b="-1504"/>
                    </a:stretch>
                  </a:blipFill>
                </p:spPr>
                <p:txBody>
                  <a:bodyPr/>
                  <a:lstStyle/>
                  <a:p>
                    <a:r>
                      <a:rPr lang="en-US">
                        <a:noFill/>
                      </a:rPr>
                      <a:t> </a:t>
                    </a:r>
                  </a:p>
                </p:txBody>
              </p:sp>
            </mc:Fallback>
          </mc:AlternateContent>
        </p:grpSp>
        <p:sp>
          <p:nvSpPr>
            <p:cNvPr id="70" name="TextBox 69"/>
            <p:cNvSpPr txBox="1"/>
            <p:nvPr/>
          </p:nvSpPr>
          <p:spPr>
            <a:xfrm>
              <a:off x="304799" y="6389225"/>
              <a:ext cx="5562601" cy="307777"/>
            </a:xfrm>
            <a:prstGeom prst="rect">
              <a:avLst/>
            </a:prstGeom>
            <a:noFill/>
          </p:spPr>
          <p:txBody>
            <a:bodyPr wrap="square" rtlCol="0">
              <a:spAutoFit/>
            </a:bodyPr>
            <a:lstStyle/>
            <a:p>
              <a:r>
                <a:rPr lang="en-US" sz="1400" dirty="0" smtClean="0"/>
                <a:t>(Mau, </a:t>
              </a:r>
              <a:r>
                <a:rPr lang="en-US" sz="1400" dirty="0" err="1" smtClean="0"/>
                <a:t>Hageberg</a:t>
              </a:r>
              <a:r>
                <a:rPr lang="en-US" sz="1400" dirty="0" smtClean="0"/>
                <a:t>, Meron, PRL 2012; Mau, Haim, Meron, PRE 2015)</a:t>
              </a:r>
              <a:endParaRPr lang="en-US" sz="1400" dirty="0"/>
            </a:p>
          </p:txBody>
        </p:sp>
      </p:grpSp>
    </p:spTree>
    <p:extLst>
      <p:ext uri="{BB962C8B-B14F-4D97-AF65-F5344CB8AC3E}">
        <p14:creationId xmlns:p14="http://schemas.microsoft.com/office/powerpoint/2010/main" val="354488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3"/>
          <p:cNvSpPr txBox="1">
            <a:spLocks noChangeArrowheads="1"/>
          </p:cNvSpPr>
          <p:nvPr/>
        </p:nvSpPr>
        <p:spPr bwMode="auto">
          <a:xfrm>
            <a:off x="0" y="0"/>
            <a:ext cx="8839200" cy="427038"/>
          </a:xfrm>
          <a:prstGeom prst="rect">
            <a:avLst/>
          </a:prstGeom>
          <a:solidFill>
            <a:srgbClr val="B2B2B2"/>
          </a:solidFill>
          <a:ln w="9525">
            <a:noFill/>
            <a:miter lim="800000"/>
            <a:headEnd/>
            <a:tailEnd/>
          </a:ln>
        </p:spPr>
        <p:txBody>
          <a:bodyPr anchor="ctr">
            <a:spAutoFit/>
          </a:bodyPr>
          <a:lstStyle/>
          <a:p>
            <a:r>
              <a:rPr lang="en-US" sz="2200" b="1" dirty="0">
                <a:solidFill>
                  <a:srgbClr val="AC0000"/>
                </a:solidFill>
                <a:cs typeface="Arial" charset="0"/>
              </a:rPr>
              <a:t> </a:t>
            </a:r>
            <a:r>
              <a:rPr lang="en-US" sz="2200" b="1" dirty="0" smtClean="0">
                <a:solidFill>
                  <a:srgbClr val="AC0000"/>
                </a:solidFill>
                <a:cs typeface="Arial" charset="0"/>
              </a:rPr>
              <a:t> High </a:t>
            </a:r>
            <a:r>
              <a:rPr lang="en-US" sz="2200" b="1" dirty="0">
                <a:solidFill>
                  <a:srgbClr val="AC0000"/>
                </a:solidFill>
                <a:cs typeface="Arial" charset="0"/>
              </a:rPr>
              <a:t>ecological-integrity restoration</a:t>
            </a:r>
            <a:endParaRPr lang="en-US" altLang="en-US" sz="2200" b="1" dirty="0">
              <a:solidFill>
                <a:srgbClr val="AC0000"/>
              </a:solidFill>
              <a:cs typeface="Arial" charset="0"/>
            </a:endParaRPr>
          </a:p>
        </p:txBody>
      </p:sp>
      <p:grpSp>
        <p:nvGrpSpPr>
          <p:cNvPr id="3" name="Group 4"/>
          <p:cNvGrpSpPr>
            <a:grpSpLocks/>
          </p:cNvGrpSpPr>
          <p:nvPr/>
        </p:nvGrpSpPr>
        <p:grpSpPr bwMode="auto">
          <a:xfrm>
            <a:off x="8763000" y="0"/>
            <a:ext cx="457200" cy="6858000"/>
            <a:chOff x="5493" y="0"/>
            <a:chExt cx="288" cy="4320"/>
          </a:xfrm>
        </p:grpSpPr>
        <p:sp>
          <p:nvSpPr>
            <p:cNvPr id="9239" name="Rectangle 5"/>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dirty="0">
                <a:solidFill>
                  <a:schemeClr val="bg1"/>
                </a:solidFill>
                <a:cs typeface="Arial" charset="0"/>
              </a:endParaRPr>
            </a:p>
            <a:p>
              <a:pPr algn="ctr">
                <a:lnSpc>
                  <a:spcPct val="40000"/>
                </a:lnSpc>
              </a:pPr>
              <a:r>
                <a:rPr lang="en-US" altLang="he-IL" sz="1600" b="1" dirty="0">
                  <a:solidFill>
                    <a:schemeClr val="bg1"/>
                  </a:solidFill>
                  <a:cs typeface="Arial" charset="0"/>
                </a:rPr>
                <a:t>     </a:t>
              </a:r>
              <a:r>
                <a:rPr lang="en-US" altLang="he-IL" sz="1600" dirty="0">
                  <a:solidFill>
                    <a:schemeClr val="bg1"/>
                  </a:solidFill>
                  <a:cs typeface="Arial" charset="0"/>
                </a:rPr>
                <a:t>Ben </a:t>
              </a:r>
              <a:r>
                <a:rPr lang="en-US" altLang="he-IL" sz="1600" dirty="0" err="1">
                  <a:solidFill>
                    <a:schemeClr val="bg1"/>
                  </a:solidFill>
                  <a:cs typeface="Arial" charset="0"/>
                </a:rPr>
                <a:t>Gurion</a:t>
              </a:r>
              <a:r>
                <a:rPr lang="en-US" altLang="he-IL" sz="1600" dirty="0">
                  <a:solidFill>
                    <a:schemeClr val="bg1"/>
                  </a:solidFill>
                  <a:cs typeface="Arial" charset="0"/>
                </a:rPr>
                <a:t> University,  Ehud Meron -  www.bgu.ac.il/~ehud</a:t>
              </a:r>
              <a:endParaRPr lang="en-US" altLang="en-US" sz="1600" dirty="0">
                <a:solidFill>
                  <a:schemeClr val="bg1"/>
                </a:solidFill>
                <a:cs typeface="Arial" charset="0"/>
              </a:endParaRPr>
            </a:p>
          </p:txBody>
        </p:sp>
        <p:pic>
          <p:nvPicPr>
            <p:cNvPr id="9240" name="Picture 6"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cxnSp>
        <p:nvCxnSpPr>
          <p:cNvPr id="15" name="Straight Connector 14"/>
          <p:cNvCxnSpPr/>
          <p:nvPr/>
        </p:nvCxnSpPr>
        <p:spPr bwMode="auto">
          <a:xfrm>
            <a:off x="1143000" y="4546255"/>
            <a:ext cx="533400" cy="152400"/>
          </a:xfrm>
          <a:prstGeom prst="line">
            <a:avLst/>
          </a:prstGeom>
          <a:noFill/>
          <a:ln w="9525" cap="flat" cmpd="sng" algn="ctr">
            <a:no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78" name="Rectangle 77"/>
              <p:cNvSpPr/>
              <p:nvPr/>
            </p:nvSpPr>
            <p:spPr>
              <a:xfrm>
                <a:off x="200559" y="609600"/>
                <a:ext cx="4644505" cy="1361911"/>
              </a:xfrm>
              <a:prstGeom prst="rect">
                <a:avLst/>
              </a:prstGeom>
            </p:spPr>
            <p:txBody>
              <a:bodyPr wrap="square">
                <a:spAutoFit/>
              </a:bodyPr>
              <a:lstStyle/>
              <a:p>
                <a:r>
                  <a:rPr lang="en-US" dirty="0" smtClean="0">
                    <a:solidFill>
                      <a:srgbClr val="000000"/>
                    </a:solidFill>
                    <a:sym typeface="Mathematica1"/>
                  </a:rPr>
                  <a:t>Amplitude equation analysis  </a:t>
                </a:r>
              </a:p>
              <a:p>
                <a:pPr>
                  <a:spcBef>
                    <a:spcPts val="0"/>
                  </a:spcBef>
                </a:pPr>
                <a:r>
                  <a:rPr lang="en-US" dirty="0">
                    <a:solidFill>
                      <a:srgbClr val="000000"/>
                    </a:solidFill>
                    <a:sym typeface="Mathematica1"/>
                  </a:rPr>
                  <a:t>t</a:t>
                </a:r>
                <a:r>
                  <a:rPr lang="en-US" dirty="0" smtClean="0">
                    <a:solidFill>
                      <a:srgbClr val="000000"/>
                    </a:solidFill>
                    <a:sym typeface="Mathematica1"/>
                  </a:rPr>
                  <a:t>he rhombic pattern is more robust:  extends to lower </a:t>
                </a:r>
                <a14:m>
                  <m:oMath xmlns:m="http://schemas.openxmlformats.org/officeDocument/2006/math">
                    <m:r>
                      <a:rPr lang="en-US" b="0" i="1" dirty="0" smtClean="0">
                        <a:solidFill>
                          <a:srgbClr val="000000"/>
                        </a:solidFill>
                        <a:latin typeface="Cambria Math"/>
                        <a:sym typeface="Mathematica1"/>
                      </a:rPr>
                      <m:t>𝑝</m:t>
                    </m:r>
                  </m:oMath>
                </a14:m>
                <a:r>
                  <a:rPr lang="en-US" dirty="0" smtClean="0">
                    <a:solidFill>
                      <a:srgbClr val="000000"/>
                    </a:solidFill>
                    <a:sym typeface="Mathematica1"/>
                  </a:rPr>
                  <a:t> values and destabilizes the stripe pattern</a:t>
                </a:r>
              </a:p>
            </p:txBody>
          </p:sp>
        </mc:Choice>
        <mc:Fallback xmlns="">
          <p:sp>
            <p:nvSpPr>
              <p:cNvPr id="78" name="Rectangle 77"/>
              <p:cNvSpPr>
                <a:spLocks noRot="1" noChangeAspect="1" noMove="1" noResize="1" noEditPoints="1" noAdjustHandles="1" noChangeArrowheads="1" noChangeShapeType="1" noTextEdit="1"/>
              </p:cNvSpPr>
              <p:nvPr/>
            </p:nvSpPr>
            <p:spPr>
              <a:xfrm>
                <a:off x="200559" y="609600"/>
                <a:ext cx="4644505" cy="1361911"/>
              </a:xfrm>
              <a:prstGeom prst="rect">
                <a:avLst/>
              </a:prstGeom>
              <a:blipFill rotWithShape="1">
                <a:blip r:embed="rId4"/>
                <a:stretch>
                  <a:fillRect l="-1444" t="-2691" r="-787" b="-4484"/>
                </a:stretch>
              </a:blipFill>
            </p:spPr>
            <p:txBody>
              <a:bodyPr/>
              <a:lstStyle/>
              <a:p>
                <a:r>
                  <a:rPr lang="en-US">
                    <a:noFill/>
                  </a:rPr>
                  <a:t> </a:t>
                </a:r>
              </a:p>
            </p:txBody>
          </p:sp>
        </mc:Fallback>
      </mc:AlternateContent>
      <p:grpSp>
        <p:nvGrpSpPr>
          <p:cNvPr id="14" name="Group 13"/>
          <p:cNvGrpSpPr/>
          <p:nvPr/>
        </p:nvGrpSpPr>
        <p:grpSpPr>
          <a:xfrm>
            <a:off x="4495800" y="682659"/>
            <a:ext cx="4191000" cy="3056821"/>
            <a:chOff x="4495800" y="658393"/>
            <a:chExt cx="4191000" cy="3056821"/>
          </a:xfrm>
        </p:grpSpPr>
        <p:grpSp>
          <p:nvGrpSpPr>
            <p:cNvPr id="79" name="Group 78"/>
            <p:cNvGrpSpPr/>
            <p:nvPr/>
          </p:nvGrpSpPr>
          <p:grpSpPr>
            <a:xfrm>
              <a:off x="4495800" y="658393"/>
              <a:ext cx="4158285" cy="3056821"/>
              <a:chOff x="2951454" y="573522"/>
              <a:chExt cx="5682296" cy="3541278"/>
            </a:xfrm>
          </p:grpSpPr>
          <p:grpSp>
            <p:nvGrpSpPr>
              <p:cNvPr id="80" name="Group 79"/>
              <p:cNvGrpSpPr>
                <a:grpSpLocks noChangeAspect="1"/>
              </p:cNvGrpSpPr>
              <p:nvPr/>
            </p:nvGrpSpPr>
            <p:grpSpPr>
              <a:xfrm>
                <a:off x="3675486" y="573522"/>
                <a:ext cx="4958264" cy="3238574"/>
                <a:chOff x="-3171844" y="1687975"/>
                <a:chExt cx="8546440" cy="5582252"/>
              </a:xfrm>
            </p:grpSpPr>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450" y="1687975"/>
                  <a:ext cx="4531774" cy="2883289"/>
                </a:xfrm>
                <a:prstGeom prst="rect">
                  <a:avLst/>
                </a:prstGeom>
              </p:spPr>
            </p:pic>
            <p:cxnSp>
              <p:nvCxnSpPr>
                <p:cNvPr id="84" name="Straight Connector 83"/>
                <p:cNvCxnSpPr/>
                <p:nvPr/>
              </p:nvCxnSpPr>
              <p:spPr bwMode="auto">
                <a:xfrm>
                  <a:off x="1143000" y="3135630"/>
                  <a:ext cx="533400" cy="152400"/>
                </a:xfrm>
                <a:prstGeom prst="line">
                  <a:avLst/>
                </a:prstGeom>
                <a:noFill/>
                <a:ln w="9525" cap="flat" cmpd="sng" algn="ctr">
                  <a:noFill/>
                  <a:prstDash val="solid"/>
                  <a:round/>
                  <a:headEnd type="none" w="med" len="med"/>
                  <a:tailEnd type="none" w="med" len="med"/>
                </a:ln>
                <a:effectLst/>
              </p:spPr>
            </p:cxnSp>
            <p:sp>
              <p:nvSpPr>
                <p:cNvPr id="85" name="Rectangle 84"/>
                <p:cNvSpPr/>
                <p:nvPr/>
              </p:nvSpPr>
              <p:spPr bwMode="auto">
                <a:xfrm>
                  <a:off x="708950" y="4885335"/>
                  <a:ext cx="548640" cy="2200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86" name="Rectangle 85"/>
                <p:cNvSpPr/>
                <p:nvPr/>
              </p:nvSpPr>
              <p:spPr bwMode="auto">
                <a:xfrm>
                  <a:off x="720525" y="5190135"/>
                  <a:ext cx="548640" cy="2200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pic>
              <p:nvPicPr>
                <p:cNvPr id="8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1844" y="1725763"/>
                  <a:ext cx="8546440" cy="5544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Rectangle 87"/>
                <p:cNvSpPr/>
                <p:nvPr/>
              </p:nvSpPr>
              <p:spPr bwMode="auto">
                <a:xfrm>
                  <a:off x="-2819400" y="6930319"/>
                  <a:ext cx="2286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89" name="Rectangle 88"/>
                <p:cNvSpPr/>
                <p:nvPr/>
              </p:nvSpPr>
              <p:spPr bwMode="auto">
                <a:xfrm>
                  <a:off x="-1769000" y="6922625"/>
                  <a:ext cx="27432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90" name="Rectangle 89"/>
                <p:cNvSpPr/>
                <p:nvPr/>
              </p:nvSpPr>
              <p:spPr bwMode="auto">
                <a:xfrm>
                  <a:off x="-602270" y="6929375"/>
                  <a:ext cx="27432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91" name="Rectangle 90"/>
                <p:cNvSpPr/>
                <p:nvPr/>
              </p:nvSpPr>
              <p:spPr bwMode="auto">
                <a:xfrm>
                  <a:off x="580" y="6929375"/>
                  <a:ext cx="27432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92" name="Rectangle 91"/>
                <p:cNvSpPr/>
                <p:nvPr/>
              </p:nvSpPr>
              <p:spPr bwMode="auto">
                <a:xfrm>
                  <a:off x="1261255" y="6922625"/>
                  <a:ext cx="27432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mc:AlternateContent xmlns:mc="http://schemas.openxmlformats.org/markup-compatibility/2006" xmlns:a14="http://schemas.microsoft.com/office/drawing/2010/main">
            <mc:Choice Requires="a14">
              <p:sp>
                <p:nvSpPr>
                  <p:cNvPr id="81" name="TextBox 80"/>
                  <p:cNvSpPr txBox="1"/>
                  <p:nvPr/>
                </p:nvSpPr>
                <p:spPr>
                  <a:xfrm>
                    <a:off x="2951454" y="1989584"/>
                    <a:ext cx="894175" cy="4635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a:cs typeface="Times New Roman" panose="02020603050405020304" pitchFamily="18" charset="0"/>
                                </a:rPr>
                              </m:ctrlPr>
                            </m:dPr>
                            <m:e>
                              <m:r>
                                <a:rPr lang="en-US" b="0" i="1" smtClean="0">
                                  <a:latin typeface="Cambria Math"/>
                                  <a:cs typeface="Times New Roman" panose="02020603050405020304" pitchFamily="18" charset="0"/>
                                </a:rPr>
                                <m:t>𝑏</m:t>
                              </m:r>
                            </m:e>
                          </m:d>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81" name="TextBox 80"/>
                  <p:cNvSpPr txBox="1">
                    <a:spLocks noRot="1" noChangeAspect="1" noMove="1" noResize="1" noEditPoints="1" noAdjustHandles="1" noChangeArrowheads="1" noChangeShapeType="1" noTextEdit="1"/>
                  </p:cNvSpPr>
                  <p:nvPr/>
                </p:nvSpPr>
                <p:spPr>
                  <a:xfrm>
                    <a:off x="2951454" y="1989584"/>
                    <a:ext cx="894175" cy="463521"/>
                  </a:xfrm>
                  <a:prstGeom prst="rect">
                    <a:avLst/>
                  </a:prstGeom>
                  <a:blipFill rotWithShape="1">
                    <a:blip r:embed="rId7"/>
                    <a:stretch>
                      <a:fillRect/>
                    </a:stretch>
                  </a:blipFill>
                </p:spPr>
                <p:txBody>
                  <a:bodyPr/>
                  <a:lstStyle/>
                  <a:p>
                    <a:r>
                      <a:rPr lang="en-US">
                        <a:noFill/>
                      </a:rPr>
                      <a:t> </a:t>
                    </a:r>
                  </a:p>
                </p:txBody>
              </p:sp>
            </mc:Fallback>
          </mc:AlternateContent>
          <p:sp>
            <p:nvSpPr>
              <p:cNvPr id="82" name="TextBox 81"/>
              <p:cNvSpPr txBox="1"/>
              <p:nvPr/>
            </p:nvSpPr>
            <p:spPr>
              <a:xfrm>
                <a:off x="5993156" y="3714690"/>
                <a:ext cx="407644" cy="400110"/>
              </a:xfrm>
              <a:prstGeom prst="rect">
                <a:avLst/>
              </a:prstGeom>
              <a:noFill/>
            </p:spPr>
            <p:txBody>
              <a:bodyPr wrap="square" rtlCol="0">
                <a:spAutoFit/>
              </a:bodyPr>
              <a:lstStyle/>
              <a:p>
                <a:r>
                  <a:rPr lang="en-US" i="1" dirty="0" smtClean="0">
                    <a:latin typeface="Times New Roman" panose="02020603050405020304" pitchFamily="18" charset="0"/>
                    <a:cs typeface="Times New Roman" panose="02020603050405020304" pitchFamily="18" charset="0"/>
                  </a:rPr>
                  <a:t>p</a:t>
                </a:r>
                <a:endParaRPr lang="en-US" i="1" dirty="0">
                  <a:latin typeface="Times New Roman" panose="02020603050405020304" pitchFamily="18" charset="0"/>
                  <a:cs typeface="Times New Roman" panose="02020603050405020304" pitchFamily="18" charset="0"/>
                </a:endParaRPr>
              </a:p>
            </p:txBody>
          </p:sp>
        </p:grpSp>
        <p:sp>
          <p:nvSpPr>
            <p:cNvPr id="93" name="TextBox 92"/>
            <p:cNvSpPr txBox="1"/>
            <p:nvPr/>
          </p:nvSpPr>
          <p:spPr>
            <a:xfrm>
              <a:off x="5737694" y="762000"/>
              <a:ext cx="1729906" cy="276999"/>
            </a:xfrm>
            <a:prstGeom prst="rect">
              <a:avLst/>
            </a:prstGeom>
            <a:noFill/>
          </p:spPr>
          <p:txBody>
            <a:bodyPr wrap="square" rtlCol="0">
              <a:spAutoFit/>
            </a:bodyPr>
            <a:lstStyle/>
            <a:p>
              <a:r>
                <a:rPr lang="en-US" sz="1200" dirty="0" smtClean="0">
                  <a:solidFill>
                    <a:schemeClr val="accent2"/>
                  </a:solidFill>
                </a:rPr>
                <a:t>1:1 stripe pattern (</a:t>
              </a:r>
              <a:r>
                <a:rPr lang="en-US" sz="1200" b="1" dirty="0" smtClean="0">
                  <a:solidFill>
                    <a:schemeClr val="accent2"/>
                  </a:solidFill>
                </a:rPr>
                <a:t>S</a:t>
              </a:r>
              <a:r>
                <a:rPr lang="en-US" sz="1200" dirty="0" smtClean="0">
                  <a:solidFill>
                    <a:schemeClr val="accent2"/>
                  </a:solidFill>
                </a:rPr>
                <a:t>)</a:t>
              </a:r>
              <a:endParaRPr lang="en-US" sz="1200" b="1" dirty="0">
                <a:solidFill>
                  <a:schemeClr val="accent2"/>
                </a:solidFill>
              </a:endParaRPr>
            </a:p>
          </p:txBody>
        </p:sp>
        <p:sp>
          <p:nvSpPr>
            <p:cNvPr id="94" name="TextBox 93"/>
            <p:cNvSpPr txBox="1"/>
            <p:nvPr/>
          </p:nvSpPr>
          <p:spPr>
            <a:xfrm>
              <a:off x="5867400" y="1932801"/>
              <a:ext cx="2057400" cy="276999"/>
            </a:xfrm>
            <a:prstGeom prst="rect">
              <a:avLst/>
            </a:prstGeom>
            <a:noFill/>
          </p:spPr>
          <p:txBody>
            <a:bodyPr wrap="square" rtlCol="0">
              <a:spAutoFit/>
            </a:bodyPr>
            <a:lstStyle/>
            <a:p>
              <a:r>
                <a:rPr lang="en-US" sz="1200" dirty="0" smtClean="0">
                  <a:solidFill>
                    <a:srgbClr val="007635"/>
                  </a:solidFill>
                </a:rPr>
                <a:t>2:1 rhombic pattern (</a:t>
              </a:r>
              <a:r>
                <a:rPr lang="en-US" sz="1200" b="1" dirty="0" smtClean="0">
                  <a:solidFill>
                    <a:srgbClr val="007635"/>
                  </a:solidFill>
                </a:rPr>
                <a:t>R</a:t>
              </a:r>
              <a:r>
                <a:rPr lang="en-US" sz="1200" dirty="0" smtClean="0">
                  <a:solidFill>
                    <a:srgbClr val="007635"/>
                  </a:solidFill>
                </a:rPr>
                <a:t>)</a:t>
              </a:r>
              <a:endParaRPr lang="en-US" sz="1200" b="1" dirty="0">
                <a:solidFill>
                  <a:srgbClr val="007635"/>
                </a:solidFill>
              </a:endParaRPr>
            </a:p>
          </p:txBody>
        </p:sp>
        <p:sp>
          <p:nvSpPr>
            <p:cNvPr id="95" name="TextBox 94"/>
            <p:cNvSpPr txBox="1"/>
            <p:nvPr/>
          </p:nvSpPr>
          <p:spPr>
            <a:xfrm>
              <a:off x="7334250" y="2994950"/>
              <a:ext cx="1352550" cy="276999"/>
            </a:xfrm>
            <a:prstGeom prst="rect">
              <a:avLst/>
            </a:prstGeom>
            <a:noFill/>
          </p:spPr>
          <p:txBody>
            <a:bodyPr wrap="square" rtlCol="0">
              <a:spAutoFit/>
            </a:bodyPr>
            <a:lstStyle/>
            <a:p>
              <a:r>
                <a:rPr lang="en-US" sz="1200" dirty="0" smtClean="0"/>
                <a:t>Bare soil (</a:t>
              </a:r>
              <a:r>
                <a:rPr lang="en-US" sz="1200" b="1" dirty="0" smtClean="0"/>
                <a:t>B</a:t>
              </a:r>
              <a:r>
                <a:rPr lang="en-US" sz="1200" dirty="0" smtClean="0"/>
                <a:t>)</a:t>
              </a:r>
              <a:endParaRPr lang="en-US" sz="1200" b="1" dirty="0"/>
            </a:p>
          </p:txBody>
        </p:sp>
      </p:grpSp>
      <p:grpSp>
        <p:nvGrpSpPr>
          <p:cNvPr id="9217" name="Group 9216"/>
          <p:cNvGrpSpPr/>
          <p:nvPr/>
        </p:nvGrpSpPr>
        <p:grpSpPr>
          <a:xfrm>
            <a:off x="200560" y="1478816"/>
            <a:ext cx="6200240" cy="2026384"/>
            <a:chOff x="152400" y="1478816"/>
            <a:chExt cx="6200240" cy="2026384"/>
          </a:xfrm>
        </p:grpSpPr>
        <p:grpSp>
          <p:nvGrpSpPr>
            <p:cNvPr id="13" name="Group 12"/>
            <p:cNvGrpSpPr/>
            <p:nvPr/>
          </p:nvGrpSpPr>
          <p:grpSpPr>
            <a:xfrm>
              <a:off x="152400" y="1478816"/>
              <a:ext cx="6200240" cy="1194986"/>
              <a:chOff x="152400" y="1524000"/>
              <a:chExt cx="6200240" cy="1194986"/>
            </a:xfrm>
          </p:grpSpPr>
          <p:sp>
            <p:nvSpPr>
              <p:cNvPr id="8" name="Rectangle 7"/>
              <p:cNvSpPr/>
              <p:nvPr/>
            </p:nvSpPr>
            <p:spPr>
              <a:xfrm>
                <a:off x="152400" y="2011100"/>
                <a:ext cx="4240674" cy="707886"/>
              </a:xfrm>
              <a:prstGeom prst="rect">
                <a:avLst/>
              </a:prstGeom>
            </p:spPr>
            <p:txBody>
              <a:bodyPr wrap="square">
                <a:spAutoFit/>
              </a:bodyPr>
              <a:lstStyle/>
              <a:p>
                <a:r>
                  <a:rPr lang="en-US" dirty="0" smtClean="0"/>
                  <a:t>Moreover, the stripe pattern has poor resilience to droughts</a:t>
                </a:r>
                <a:endParaRPr lang="en-US" dirty="0"/>
              </a:p>
            </p:txBody>
          </p:sp>
          <p:cxnSp>
            <p:nvCxnSpPr>
              <p:cNvPr id="11" name="Straight Arrow Connector 10"/>
              <p:cNvCxnSpPr/>
              <p:nvPr/>
            </p:nvCxnSpPr>
            <p:spPr bwMode="auto">
              <a:xfrm flipH="1">
                <a:off x="5438240" y="1524000"/>
                <a:ext cx="914400" cy="0"/>
              </a:xfrm>
              <a:prstGeom prst="straightConnector1">
                <a:avLst/>
              </a:prstGeom>
              <a:noFill/>
              <a:ln w="19050" cap="flat" cmpd="sng" algn="ctr">
                <a:solidFill>
                  <a:srgbClr val="FF0000"/>
                </a:solidFill>
                <a:prstDash val="solid"/>
                <a:round/>
                <a:headEnd type="none" w="med" len="med"/>
                <a:tailEnd type="arrow"/>
              </a:ln>
              <a:effectLst/>
            </p:spPr>
          </p:cxnSp>
        </p:grpSp>
        <p:pic>
          <p:nvPicPr>
            <p:cNvPr id="9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4552"/>
            <a:stretch/>
          </p:blipFill>
          <p:spPr bwMode="auto">
            <a:xfrm>
              <a:off x="304800" y="2752573"/>
              <a:ext cx="3048000" cy="752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190023" y="3705761"/>
            <a:ext cx="8420576" cy="1331683"/>
            <a:chOff x="190023" y="3705761"/>
            <a:chExt cx="8420576" cy="1331683"/>
          </a:xfrm>
        </p:grpSpPr>
        <p:sp>
          <p:nvSpPr>
            <p:cNvPr id="26" name="Rectangle 25"/>
            <p:cNvSpPr/>
            <p:nvPr/>
          </p:nvSpPr>
          <p:spPr>
            <a:xfrm>
              <a:off x="190023" y="3705761"/>
              <a:ext cx="6855102" cy="1015663"/>
            </a:xfrm>
            <a:prstGeom prst="rect">
              <a:avLst/>
            </a:prstGeom>
          </p:spPr>
          <p:txBody>
            <a:bodyPr wrap="square">
              <a:spAutoFit/>
            </a:bodyPr>
            <a:lstStyle/>
            <a:p>
              <a:r>
                <a:rPr lang="en-US" dirty="0"/>
                <a:t>Restoration in 1:1 stripes </a:t>
              </a:r>
              <a:r>
                <a:rPr lang="en-US" dirty="0" smtClean="0"/>
                <a:t>can result in collapse to bare soil </a:t>
              </a:r>
              <a:r>
                <a:rPr lang="en-US" dirty="0" smtClean="0">
                  <a:sym typeface="Mathematica1"/>
                </a:rPr>
                <a:t> low ecological integrity</a:t>
              </a:r>
              <a:r>
                <a:rPr lang="en-US" dirty="0" smtClean="0"/>
                <a:t> because the restoration does not promote the growth of the oblique modes. </a:t>
              </a:r>
              <a:endParaRPr lang="en-US" dirty="0"/>
            </a:p>
          </p:txBody>
        </p:sp>
        <p:pic>
          <p:nvPicPr>
            <p:cNvPr id="102" name="Picture 92" descr="dikes_2d_response.png"/>
            <p:cNvPicPr preferRelativeResize="0">
              <a:picLocks noChangeAspect="1"/>
            </p:cNvPicPr>
            <p:nvPr/>
          </p:nvPicPr>
          <p:blipFill rotWithShape="1">
            <a:blip r:embed="rId9" cstate="print"/>
            <a:srcRect r="54320"/>
            <a:stretch/>
          </p:blipFill>
          <p:spPr bwMode="auto">
            <a:xfrm rot="5400000" flipH="1">
              <a:off x="7346609" y="3773453"/>
              <a:ext cx="1310702" cy="1217279"/>
            </a:xfrm>
            <a:prstGeom prst="rect">
              <a:avLst/>
            </a:prstGeom>
            <a:solidFill>
              <a:schemeClr val="bg1"/>
            </a:solidFill>
            <a:ln w="9525">
              <a:noFill/>
              <a:miter lim="800000"/>
              <a:headEnd/>
              <a:tailEnd/>
            </a:ln>
          </p:spPr>
        </p:pic>
      </p:grpSp>
      <p:pic>
        <p:nvPicPr>
          <p:cNvPr id="23654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504825"/>
            <a:ext cx="223837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2514600" y="533400"/>
            <a:ext cx="3810000" cy="2209800"/>
            <a:chOff x="2514600" y="533400"/>
            <a:chExt cx="3810000" cy="2209800"/>
          </a:xfrm>
        </p:grpSpPr>
        <p:pic>
          <p:nvPicPr>
            <p:cNvPr id="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4600" y="533400"/>
              <a:ext cx="22098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 name="Straight Arrow Connector 40"/>
            <p:cNvCxnSpPr/>
            <p:nvPr/>
          </p:nvCxnSpPr>
          <p:spPr bwMode="auto">
            <a:xfrm flipH="1">
              <a:off x="5867400" y="1535575"/>
              <a:ext cx="457200" cy="0"/>
            </a:xfrm>
            <a:prstGeom prst="straightConnector1">
              <a:avLst/>
            </a:prstGeom>
            <a:noFill/>
            <a:ln w="19050" cap="flat" cmpd="sng" algn="ctr">
              <a:solidFill>
                <a:srgbClr val="FF0000"/>
              </a:solidFill>
              <a:prstDash val="solid"/>
              <a:round/>
              <a:headEnd type="none" w="med" len="med"/>
              <a:tailEnd type="arrow"/>
            </a:ln>
            <a:effectLst/>
          </p:spPr>
        </p:cxnSp>
      </p:grpSp>
      <p:grpSp>
        <p:nvGrpSpPr>
          <p:cNvPr id="5" name="Group 4"/>
          <p:cNvGrpSpPr/>
          <p:nvPr/>
        </p:nvGrpSpPr>
        <p:grpSpPr>
          <a:xfrm>
            <a:off x="212200" y="5029200"/>
            <a:ext cx="8451450" cy="1631216"/>
            <a:chOff x="212200" y="5029200"/>
            <a:chExt cx="8451450" cy="1631216"/>
          </a:xfrm>
        </p:grpSpPr>
        <p:grpSp>
          <p:nvGrpSpPr>
            <p:cNvPr id="17" name="Group 16"/>
            <p:cNvGrpSpPr/>
            <p:nvPr/>
          </p:nvGrpSpPr>
          <p:grpSpPr>
            <a:xfrm>
              <a:off x="212200" y="5029200"/>
              <a:ext cx="8451450" cy="1631216"/>
              <a:chOff x="212200" y="5029200"/>
              <a:chExt cx="8451450" cy="1631216"/>
            </a:xfrm>
          </p:grpSpPr>
          <p:pic>
            <p:nvPicPr>
              <p:cNvPr id="101" name="Picture 92" descr="dikes_2d_response.png"/>
              <p:cNvPicPr preferRelativeResize="0">
                <a:picLocks noChangeAspect="1"/>
              </p:cNvPicPr>
              <p:nvPr/>
            </p:nvPicPr>
            <p:blipFill rotWithShape="1">
              <a:blip r:embed="rId9" cstate="print"/>
              <a:srcRect l="42791" r="8639"/>
              <a:stretch/>
            </p:blipFill>
            <p:spPr bwMode="auto">
              <a:xfrm rot="16200000">
                <a:off x="7347690" y="5161040"/>
                <a:ext cx="1404831" cy="1227088"/>
              </a:xfrm>
              <a:prstGeom prst="rect">
                <a:avLst/>
              </a:prstGeom>
              <a:solidFill>
                <a:schemeClr val="bg1"/>
              </a:solidFill>
              <a:ln w="9525">
                <a:noFill/>
                <a:miter lim="800000"/>
                <a:headEnd/>
                <a:tailEnd/>
              </a:ln>
            </p:spPr>
          </p:pic>
          <p:sp>
            <p:nvSpPr>
              <p:cNvPr id="77" name="TextBox 76"/>
              <p:cNvSpPr txBox="1"/>
              <p:nvPr/>
            </p:nvSpPr>
            <p:spPr>
              <a:xfrm>
                <a:off x="990600" y="6313025"/>
                <a:ext cx="3810000" cy="307777"/>
              </a:xfrm>
              <a:prstGeom prst="rect">
                <a:avLst/>
              </a:prstGeom>
              <a:noFill/>
            </p:spPr>
            <p:txBody>
              <a:bodyPr wrap="square" rtlCol="0">
                <a:spAutoFit/>
              </a:bodyPr>
              <a:lstStyle/>
              <a:p>
                <a:r>
                  <a:rPr lang="en-US" sz="1400" dirty="0" smtClean="0"/>
                  <a:t>(Mau, Lev, Meron, PRE 2015)</a:t>
                </a:r>
                <a:endParaRPr lang="en-US" sz="1400" dirty="0"/>
              </a:p>
            </p:txBody>
          </p:sp>
          <p:sp>
            <p:nvSpPr>
              <p:cNvPr id="12" name="Rectangle 11"/>
              <p:cNvSpPr/>
              <p:nvPr/>
            </p:nvSpPr>
            <p:spPr>
              <a:xfrm>
                <a:off x="212200" y="5029200"/>
                <a:ext cx="5409030" cy="1631216"/>
              </a:xfrm>
              <a:prstGeom prst="rect">
                <a:avLst/>
              </a:prstGeom>
            </p:spPr>
            <p:txBody>
              <a:bodyPr wrap="square">
                <a:spAutoFit/>
              </a:bodyPr>
              <a:lstStyle/>
              <a:p>
                <a:r>
                  <a:rPr lang="en-US" dirty="0">
                    <a:solidFill>
                      <a:srgbClr val="C00000"/>
                    </a:solidFill>
                  </a:rPr>
                  <a:t>Restore instead by </a:t>
                </a:r>
                <a:r>
                  <a:rPr lang="en-US" dirty="0" smtClean="0">
                    <a:solidFill>
                      <a:srgbClr val="C00000"/>
                    </a:solidFill>
                  </a:rPr>
                  <a:t>partial </a:t>
                </a:r>
                <a:r>
                  <a:rPr lang="en-US" dirty="0">
                    <a:solidFill>
                      <a:srgbClr val="C00000"/>
                    </a:solidFill>
                  </a:rPr>
                  <a:t>plantation to </a:t>
                </a:r>
                <a:r>
                  <a:rPr lang="en-US" dirty="0" smtClean="0">
                    <a:solidFill>
                      <a:srgbClr val="C00000"/>
                    </a:solidFill>
                  </a:rPr>
                  <a:t>create the oblique modes and to quickly converge to the rhombic patterns, keeping ecological integrity at a high level from the start</a:t>
                </a:r>
                <a:endParaRPr lang="en-US" dirty="0">
                  <a:solidFill>
                    <a:srgbClr val="C00000"/>
                  </a:solidFill>
                </a:endParaRPr>
              </a:p>
            </p:txBody>
          </p:sp>
        </p:grpSp>
        <p:pic>
          <p:nvPicPr>
            <p:cNvPr id="23757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67400" y="5105409"/>
              <a:ext cx="1303934" cy="1509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4045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7"/>
                                        </p:tgtEl>
                                        <p:attrNameLst>
                                          <p:attrName>style.visibility</p:attrName>
                                        </p:attrNameLst>
                                      </p:cBhvr>
                                      <p:to>
                                        <p:strVal val="visible"/>
                                      </p:to>
                                    </p:set>
                                    <p:animEffect transition="in" filter="fade">
                                      <p:cBhvr>
                                        <p:cTn id="7" dur="500"/>
                                        <p:tgtEl>
                                          <p:spTgt spid="92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6547"/>
                                        </p:tgtEl>
                                        <p:attrNameLst>
                                          <p:attrName>style.visibility</p:attrName>
                                        </p:attrNameLst>
                                      </p:cBhvr>
                                      <p:to>
                                        <p:strVal val="visible"/>
                                      </p:to>
                                    </p:set>
                                    <p:animEffect transition="in" filter="fade">
                                      <p:cBhvr>
                                        <p:cTn id="17" dur="500"/>
                                        <p:tgtEl>
                                          <p:spTgt spid="2365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97"/>
          <p:cNvSpPr txBox="1">
            <a:spLocks noChangeArrowheads="1"/>
          </p:cNvSpPr>
          <p:nvPr/>
        </p:nvSpPr>
        <p:spPr bwMode="auto">
          <a:xfrm>
            <a:off x="0" y="-1925"/>
            <a:ext cx="87630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a:t>
            </a:r>
            <a:r>
              <a:rPr lang="en-US" altLang="en-US" sz="2200" b="1" dirty="0">
                <a:solidFill>
                  <a:srgbClr val="AC0000"/>
                </a:solidFill>
              </a:rPr>
              <a:t>Pattern formation - a landscape-level ecosystem </a:t>
            </a:r>
            <a:r>
              <a:rPr lang="en-US" altLang="en-US" sz="2200" b="1" dirty="0" smtClean="0">
                <a:solidFill>
                  <a:srgbClr val="AC0000"/>
                </a:solidFill>
              </a:rPr>
              <a:t>response</a:t>
            </a:r>
            <a:endParaRPr lang="en-US" altLang="en-US" sz="2200" b="1" dirty="0">
              <a:solidFill>
                <a:srgbClr val="AC0000"/>
              </a:solidFill>
            </a:endParaRPr>
          </a:p>
        </p:txBody>
      </p:sp>
      <p:grpSp>
        <p:nvGrpSpPr>
          <p:cNvPr id="2" name="Group 98"/>
          <p:cNvGrpSpPr>
            <a:grpSpLocks/>
          </p:cNvGrpSpPr>
          <p:nvPr/>
        </p:nvGrpSpPr>
        <p:grpSpPr bwMode="auto">
          <a:xfrm>
            <a:off x="8720138" y="0"/>
            <a:ext cx="457200" cy="6858000"/>
            <a:chOff x="5493" y="0"/>
            <a:chExt cx="288" cy="4320"/>
          </a:xfrm>
        </p:grpSpPr>
        <p:sp>
          <p:nvSpPr>
            <p:cNvPr id="19463" name="Rectangle 99"/>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dirty="0">
                <a:solidFill>
                  <a:schemeClr val="bg1"/>
                </a:solidFill>
              </a:endParaRPr>
            </a:p>
            <a:p>
              <a:pPr algn="ctr">
                <a:lnSpc>
                  <a:spcPct val="40000"/>
                </a:lnSpc>
              </a:pPr>
              <a:r>
                <a:rPr lang="en-US" altLang="he-IL" sz="1600" b="1" dirty="0">
                  <a:solidFill>
                    <a:schemeClr val="bg1"/>
                  </a:solidFill>
                </a:rPr>
                <a:t>     </a:t>
              </a:r>
              <a:r>
                <a:rPr lang="en-US" altLang="he-IL" sz="1600" dirty="0">
                  <a:solidFill>
                    <a:schemeClr val="bg1"/>
                  </a:solidFill>
                </a:rPr>
                <a:t>Ben </a:t>
              </a:r>
              <a:r>
                <a:rPr lang="en-US" altLang="he-IL" sz="1600" dirty="0" err="1">
                  <a:solidFill>
                    <a:schemeClr val="bg1"/>
                  </a:solidFill>
                </a:rPr>
                <a:t>Gurion</a:t>
              </a:r>
              <a:r>
                <a:rPr lang="en-US" altLang="he-IL" sz="1600" dirty="0">
                  <a:solidFill>
                    <a:schemeClr val="bg1"/>
                  </a:solidFill>
                </a:rPr>
                <a:t> University,  Ehud </a:t>
              </a:r>
              <a:r>
                <a:rPr lang="en-US" altLang="he-IL" sz="1600" dirty="0" err="1">
                  <a:solidFill>
                    <a:schemeClr val="bg1"/>
                  </a:solidFill>
                </a:rPr>
                <a:t>Meron</a:t>
              </a:r>
              <a:r>
                <a:rPr lang="en-US" altLang="he-IL" sz="1600" dirty="0">
                  <a:solidFill>
                    <a:schemeClr val="bg1"/>
                  </a:solidFill>
                </a:rPr>
                <a:t> -  www.bgu.ac.il/~ehud</a:t>
              </a:r>
              <a:endParaRPr lang="en-US" altLang="en-US" sz="1600" dirty="0">
                <a:solidFill>
                  <a:schemeClr val="bg1"/>
                </a:solidFill>
              </a:endParaRPr>
            </a:p>
          </p:txBody>
        </p:sp>
        <p:pic>
          <p:nvPicPr>
            <p:cNvPr id="19464" name="Picture 100"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11" name="Text Box 14"/>
          <p:cNvSpPr txBox="1">
            <a:spLocks noChangeArrowheads="1"/>
          </p:cNvSpPr>
          <p:nvPr/>
        </p:nvSpPr>
        <p:spPr bwMode="auto">
          <a:xfrm>
            <a:off x="304800" y="5105400"/>
            <a:ext cx="8229600" cy="707886"/>
          </a:xfrm>
          <a:prstGeom prst="rect">
            <a:avLst/>
          </a:prstGeom>
          <a:solidFill>
            <a:schemeClr val="bg1"/>
          </a:solidFill>
          <a:ln w="9525">
            <a:noFill/>
            <a:miter lim="800000"/>
            <a:headEnd/>
            <a:tailEnd/>
          </a:ln>
        </p:spPr>
        <p:txBody>
          <a:bodyPr wrap="square">
            <a:spAutoFit/>
          </a:bodyPr>
          <a:lstStyle/>
          <a:p>
            <a:pPr>
              <a:spcBef>
                <a:spcPts val="600"/>
              </a:spcBef>
            </a:pPr>
            <a:r>
              <a:rPr lang="en-US" dirty="0" smtClean="0">
                <a:solidFill>
                  <a:srgbClr val="C00000"/>
                </a:solidFill>
              </a:rPr>
              <a:t>Water transport helps local vegetation growth but inhibits growth in the </a:t>
            </a:r>
            <a:r>
              <a:rPr lang="en-US" dirty="0">
                <a:solidFill>
                  <a:srgbClr val="C00000"/>
                </a:solidFill>
              </a:rPr>
              <a:t>patch surroundings </a:t>
            </a:r>
            <a:r>
              <a:rPr lang="en-US" dirty="0" smtClean="0">
                <a:solidFill>
                  <a:srgbClr val="C00000"/>
                </a:solidFill>
                <a:sym typeface="Mathematica1"/>
              </a:rPr>
              <a:t> pattern-forming feedbacks</a:t>
            </a:r>
            <a:endParaRPr lang="en-US" dirty="0">
              <a:solidFill>
                <a:srgbClr val="C00000"/>
              </a:solidFill>
            </a:endParaRPr>
          </a:p>
        </p:txBody>
      </p:sp>
      <p:grpSp>
        <p:nvGrpSpPr>
          <p:cNvPr id="12" name="Group 11"/>
          <p:cNvGrpSpPr/>
          <p:nvPr/>
        </p:nvGrpSpPr>
        <p:grpSpPr>
          <a:xfrm>
            <a:off x="228600" y="1371600"/>
            <a:ext cx="7871238" cy="3813424"/>
            <a:chOff x="228600" y="1937028"/>
            <a:chExt cx="7871238" cy="3813424"/>
          </a:xfrm>
        </p:grpSpPr>
        <p:grpSp>
          <p:nvGrpSpPr>
            <p:cNvPr id="10" name="Group 9"/>
            <p:cNvGrpSpPr>
              <a:grpSpLocks noChangeAspect="1"/>
            </p:cNvGrpSpPr>
            <p:nvPr/>
          </p:nvGrpSpPr>
          <p:grpSpPr>
            <a:xfrm>
              <a:off x="228600" y="1937028"/>
              <a:ext cx="7871238" cy="3813424"/>
              <a:chOff x="214268" y="2055865"/>
              <a:chExt cx="8114680" cy="3931366"/>
            </a:xfrm>
          </p:grpSpPr>
          <p:grpSp>
            <p:nvGrpSpPr>
              <p:cNvPr id="8" name="Group 7"/>
              <p:cNvGrpSpPr/>
              <p:nvPr/>
            </p:nvGrpSpPr>
            <p:grpSpPr>
              <a:xfrm>
                <a:off x="214268" y="2055865"/>
                <a:ext cx="8114680" cy="3931366"/>
                <a:chOff x="214268" y="2055865"/>
                <a:chExt cx="8114680" cy="3931366"/>
              </a:xfrm>
            </p:grpSpPr>
            <p:grpSp>
              <p:nvGrpSpPr>
                <p:cNvPr id="5" name="Group 4"/>
                <p:cNvGrpSpPr/>
                <p:nvPr/>
              </p:nvGrpSpPr>
              <p:grpSpPr>
                <a:xfrm>
                  <a:off x="214268" y="2055865"/>
                  <a:ext cx="8114680" cy="3931366"/>
                  <a:chOff x="214268" y="2016965"/>
                  <a:chExt cx="8114680" cy="3931366"/>
                </a:xfrm>
              </p:grpSpPr>
              <p:grpSp>
                <p:nvGrpSpPr>
                  <p:cNvPr id="4" name="Group 3"/>
                  <p:cNvGrpSpPr/>
                  <p:nvPr/>
                </p:nvGrpSpPr>
                <p:grpSpPr>
                  <a:xfrm>
                    <a:off x="842721" y="2399500"/>
                    <a:ext cx="7486227" cy="3548831"/>
                    <a:chOff x="842721" y="2399500"/>
                    <a:chExt cx="7486227" cy="3548831"/>
                  </a:xfrm>
                </p:grpSpPr>
                <p:pic>
                  <p:nvPicPr>
                    <p:cNvPr id="524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721" y="2399500"/>
                      <a:ext cx="7486227" cy="354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4114800" y="2667000"/>
                      <a:ext cx="5334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37" name="Rectangle 36"/>
                    <p:cNvSpPr/>
                    <p:nvPr/>
                  </p:nvSpPr>
                  <p:spPr bwMode="auto">
                    <a:xfrm>
                      <a:off x="6629400" y="2667000"/>
                      <a:ext cx="5334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sp>
                <p:nvSpPr>
                  <p:cNvPr id="152" name="Text Box 14"/>
                  <p:cNvSpPr txBox="1">
                    <a:spLocks noChangeArrowheads="1"/>
                  </p:cNvSpPr>
                  <p:nvPr/>
                </p:nvSpPr>
                <p:spPr bwMode="auto">
                  <a:xfrm>
                    <a:off x="214268" y="2016965"/>
                    <a:ext cx="3900532" cy="412485"/>
                  </a:xfrm>
                  <a:prstGeom prst="rect">
                    <a:avLst/>
                  </a:prstGeom>
                  <a:solidFill>
                    <a:schemeClr val="bg1"/>
                  </a:solidFill>
                  <a:ln w="9525">
                    <a:noFill/>
                    <a:miter lim="800000"/>
                    <a:headEnd/>
                    <a:tailEnd/>
                  </a:ln>
                </p:spPr>
                <p:txBody>
                  <a:bodyPr wrap="square">
                    <a:spAutoFit/>
                  </a:bodyPr>
                  <a:lstStyle/>
                  <a:p>
                    <a:pPr>
                      <a:spcBef>
                        <a:spcPts val="600"/>
                      </a:spcBef>
                    </a:pPr>
                    <a:endParaRPr lang="en-US" dirty="0"/>
                  </a:p>
                </p:txBody>
              </p:sp>
            </p:grpSp>
            <p:sp>
              <p:nvSpPr>
                <p:cNvPr id="7" name="TextBox 6"/>
                <p:cNvSpPr txBox="1"/>
                <p:nvPr/>
              </p:nvSpPr>
              <p:spPr>
                <a:xfrm>
                  <a:off x="3352800" y="4986520"/>
                  <a:ext cx="2197771" cy="761511"/>
                </a:xfrm>
                <a:prstGeom prst="rect">
                  <a:avLst/>
                </a:prstGeom>
                <a:solidFill>
                  <a:schemeClr val="bg1"/>
                </a:solidFill>
              </p:spPr>
              <p:txBody>
                <a:bodyPr wrap="square" rtlCol="0">
                  <a:spAutoFit/>
                </a:bodyPr>
                <a:lstStyle/>
                <a:p>
                  <a:pPr algn="ctr">
                    <a:spcBef>
                      <a:spcPts val="0"/>
                    </a:spcBef>
                  </a:pPr>
                  <a:r>
                    <a:rPr lang="en-US" sz="1400" dirty="0">
                      <a:latin typeface="Calibri"/>
                    </a:rPr>
                    <a:t>Water uptake and</a:t>
                  </a:r>
                </a:p>
                <a:p>
                  <a:pPr algn="ctr">
                    <a:spcBef>
                      <a:spcPts val="0"/>
                    </a:spcBef>
                  </a:pPr>
                  <a:r>
                    <a:rPr lang="en-US" sz="1400" dirty="0">
                      <a:latin typeface="Calibri"/>
                    </a:rPr>
                    <a:t>conduction by laterally</a:t>
                  </a:r>
                </a:p>
                <a:p>
                  <a:pPr algn="ctr">
                    <a:spcBef>
                      <a:spcPts val="0"/>
                    </a:spcBef>
                  </a:pPr>
                  <a:r>
                    <a:rPr lang="en-US" sz="1400" dirty="0">
                      <a:latin typeface="Calibri"/>
                    </a:rPr>
                    <a:t>extended roots</a:t>
                  </a:r>
                  <a:endParaRPr lang="en-US" sz="1300" b="1" dirty="0">
                    <a:latin typeface="Calibri" pitchFamily="34" charset="0"/>
                  </a:endParaRPr>
                </a:p>
              </p:txBody>
            </p:sp>
          </p:grpSp>
          <p:sp>
            <p:nvSpPr>
              <p:cNvPr id="9" name="Action Button: Forward or Next 8">
                <a:hlinkClick r:id="" action="ppaction://noaction" highlightClick="1"/>
              </p:cNvPr>
              <p:cNvSpPr/>
              <p:nvPr/>
            </p:nvSpPr>
            <p:spPr bwMode="auto">
              <a:xfrm>
                <a:off x="2286001" y="3505200"/>
                <a:ext cx="685799" cy="246222"/>
              </a:xfrm>
              <a:prstGeom prst="actionButtonForwardNex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sp>
          <p:nvSpPr>
            <p:cNvPr id="6" name="Rectangle 5"/>
            <p:cNvSpPr/>
            <p:nvPr/>
          </p:nvSpPr>
          <p:spPr bwMode="auto">
            <a:xfrm>
              <a:off x="1648019" y="2567565"/>
              <a:ext cx="714181" cy="3695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grpSp>
        <p:nvGrpSpPr>
          <p:cNvPr id="13" name="Group 12"/>
          <p:cNvGrpSpPr/>
          <p:nvPr/>
        </p:nvGrpSpPr>
        <p:grpSpPr>
          <a:xfrm>
            <a:off x="4191000" y="533400"/>
            <a:ext cx="4521871" cy="2151925"/>
            <a:chOff x="4038600" y="720525"/>
            <a:chExt cx="4521871" cy="2151925"/>
          </a:xfrm>
        </p:grpSpPr>
        <p:grpSp>
          <p:nvGrpSpPr>
            <p:cNvPr id="29" name="Group 28"/>
            <p:cNvGrpSpPr/>
            <p:nvPr/>
          </p:nvGrpSpPr>
          <p:grpSpPr>
            <a:xfrm>
              <a:off x="4038600" y="734943"/>
              <a:ext cx="4521871" cy="1932057"/>
              <a:chOff x="-4724400" y="685800"/>
              <a:chExt cx="4521871" cy="1932057"/>
            </a:xfrm>
          </p:grpSpPr>
          <p:sp>
            <p:nvSpPr>
              <p:cNvPr id="30" name="Rectangle 29"/>
              <p:cNvSpPr/>
              <p:nvPr/>
            </p:nvSpPr>
            <p:spPr bwMode="auto">
              <a:xfrm>
                <a:off x="-4724400" y="685800"/>
                <a:ext cx="4521871" cy="19320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nvGrpSpPr>
              <p:cNvPr id="31" name="Group 30"/>
              <p:cNvGrpSpPr/>
              <p:nvPr/>
            </p:nvGrpSpPr>
            <p:grpSpPr>
              <a:xfrm>
                <a:off x="-4648200" y="762000"/>
                <a:ext cx="4445671" cy="1733550"/>
                <a:chOff x="-4293271" y="1752600"/>
                <a:chExt cx="4445671" cy="1733550"/>
              </a:xfrm>
            </p:grpSpPr>
            <p:grpSp>
              <p:nvGrpSpPr>
                <p:cNvPr id="32" name="Group 31"/>
                <p:cNvGrpSpPr/>
                <p:nvPr/>
              </p:nvGrpSpPr>
              <p:grpSpPr>
                <a:xfrm>
                  <a:off x="-4293271" y="2185218"/>
                  <a:ext cx="4445671" cy="830997"/>
                  <a:chOff x="-13903" y="2572004"/>
                  <a:chExt cx="4445671" cy="830997"/>
                </a:xfrm>
              </p:grpSpPr>
              <p:sp>
                <p:nvSpPr>
                  <p:cNvPr id="35" name="TextBox 34"/>
                  <p:cNvSpPr txBox="1"/>
                  <p:nvPr/>
                </p:nvSpPr>
                <p:spPr>
                  <a:xfrm>
                    <a:off x="-13903" y="2572004"/>
                    <a:ext cx="1550071" cy="830997"/>
                  </a:xfrm>
                  <a:prstGeom prst="rect">
                    <a:avLst/>
                  </a:prstGeom>
                  <a:noFill/>
                </p:spPr>
                <p:txBody>
                  <a:bodyPr wrap="square" rtlCol="0">
                    <a:spAutoFit/>
                  </a:bodyPr>
                  <a:lstStyle/>
                  <a:p>
                    <a:pPr algn="ctr"/>
                    <a:r>
                      <a:rPr lang="en-US" sz="1600" dirty="0" smtClean="0"/>
                      <a:t>Local vegetation  growth</a:t>
                    </a:r>
                    <a:endParaRPr lang="en-US" sz="1600" dirty="0"/>
                  </a:p>
                </p:txBody>
              </p:sp>
              <p:sp>
                <p:nvSpPr>
                  <p:cNvPr id="36" name="TextBox 35"/>
                  <p:cNvSpPr txBox="1"/>
                  <p:nvPr/>
                </p:nvSpPr>
                <p:spPr>
                  <a:xfrm>
                    <a:off x="2374368" y="2572004"/>
                    <a:ext cx="2057400" cy="830997"/>
                  </a:xfrm>
                  <a:prstGeom prst="rect">
                    <a:avLst/>
                  </a:prstGeom>
                  <a:noFill/>
                </p:spPr>
                <p:txBody>
                  <a:bodyPr wrap="square" rtlCol="0">
                    <a:spAutoFit/>
                  </a:bodyPr>
                  <a:lstStyle/>
                  <a:p>
                    <a:pPr algn="ctr"/>
                    <a:r>
                      <a:rPr lang="en-US" sz="1600" dirty="0"/>
                      <a:t>Water transport towards </a:t>
                    </a:r>
                    <a:r>
                      <a:rPr lang="en-US" sz="1600" dirty="0" smtClean="0"/>
                      <a:t>growing vegetation</a:t>
                    </a:r>
                    <a:endParaRPr lang="en-US" sz="1600" dirty="0"/>
                  </a:p>
                </p:txBody>
              </p:sp>
            </p:grpSp>
            <p:sp>
              <p:nvSpPr>
                <p:cNvPr id="33" name="Curved Down Arrow 32"/>
                <p:cNvSpPr/>
                <p:nvPr/>
              </p:nvSpPr>
              <p:spPr bwMode="auto">
                <a:xfrm>
                  <a:off x="-3581400" y="1752600"/>
                  <a:ext cx="2895600" cy="438150"/>
                </a:xfrm>
                <a:prstGeom prst="curved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34" name="Curved Down Arrow 33"/>
                <p:cNvSpPr/>
                <p:nvPr/>
              </p:nvSpPr>
              <p:spPr bwMode="auto">
                <a:xfrm flipH="1" flipV="1">
                  <a:off x="-3616125" y="3048000"/>
                  <a:ext cx="2895600" cy="438150"/>
                </a:xfrm>
                <a:prstGeom prst="curved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grpSp>
        <p:sp>
          <p:nvSpPr>
            <p:cNvPr id="40" name="TextBox 39"/>
            <p:cNvSpPr txBox="1"/>
            <p:nvPr/>
          </p:nvSpPr>
          <p:spPr>
            <a:xfrm>
              <a:off x="6069288" y="720525"/>
              <a:ext cx="597490" cy="695778"/>
            </a:xfrm>
            <a:prstGeom prst="rect">
              <a:avLst/>
            </a:prstGeom>
            <a:noFill/>
          </p:spPr>
          <p:txBody>
            <a:bodyPr wrap="square" rtlCol="0">
              <a:spAutoFit/>
            </a:bodyPr>
            <a:lstStyle/>
            <a:p>
              <a:r>
                <a:rPr lang="en-US" sz="2400" dirty="0" smtClean="0"/>
                <a:t>+</a:t>
              </a:r>
              <a:endParaRPr lang="en-US" sz="2400" dirty="0"/>
            </a:p>
          </p:txBody>
        </p:sp>
        <p:sp>
          <p:nvSpPr>
            <p:cNvPr id="41" name="TextBox 40"/>
            <p:cNvSpPr txBox="1"/>
            <p:nvPr/>
          </p:nvSpPr>
          <p:spPr>
            <a:xfrm>
              <a:off x="6061810" y="2176672"/>
              <a:ext cx="597490" cy="695778"/>
            </a:xfrm>
            <a:prstGeom prst="rect">
              <a:avLst/>
            </a:prstGeom>
            <a:noFill/>
          </p:spPr>
          <p:txBody>
            <a:bodyPr wrap="square" rtlCol="0">
              <a:spAutoFit/>
            </a:bodyPr>
            <a:lstStyle/>
            <a:p>
              <a:r>
                <a:rPr lang="en-US" sz="2400" dirty="0" smtClean="0"/>
                <a:t>+</a:t>
              </a:r>
              <a:endParaRPr lang="en-US" sz="2400" dirty="0"/>
            </a:p>
          </p:txBody>
        </p:sp>
      </p:grpSp>
      <p:grpSp>
        <p:nvGrpSpPr>
          <p:cNvPr id="16" name="Group 15"/>
          <p:cNvGrpSpPr/>
          <p:nvPr/>
        </p:nvGrpSpPr>
        <p:grpSpPr>
          <a:xfrm>
            <a:off x="304800" y="6838890"/>
            <a:ext cx="8511250" cy="400110"/>
            <a:chOff x="304800" y="6324600"/>
            <a:chExt cx="8511250" cy="400110"/>
          </a:xfrm>
        </p:grpSpPr>
        <p:sp>
          <p:nvSpPr>
            <p:cNvPr id="14" name="Rectangle 13"/>
            <p:cNvSpPr/>
            <p:nvPr/>
          </p:nvSpPr>
          <p:spPr>
            <a:xfrm>
              <a:off x="304800" y="6324600"/>
              <a:ext cx="5137945" cy="400110"/>
            </a:xfrm>
            <a:prstGeom prst="rect">
              <a:avLst/>
            </a:prstGeom>
          </p:spPr>
          <p:txBody>
            <a:bodyPr wrap="none">
              <a:spAutoFit/>
            </a:bodyPr>
            <a:lstStyle/>
            <a:p>
              <a:r>
                <a:rPr lang="en-US" dirty="0" smtClean="0"/>
                <a:t>Also termed </a:t>
              </a:r>
              <a:r>
                <a:rPr lang="en-US" dirty="0" smtClean="0">
                  <a:solidFill>
                    <a:srgbClr val="C00000"/>
                  </a:solidFill>
                </a:rPr>
                <a:t>scale-dependent feedbacks </a:t>
              </a:r>
              <a:endParaRPr lang="en-US" dirty="0">
                <a:solidFill>
                  <a:srgbClr val="C00000"/>
                </a:solidFill>
              </a:endParaRPr>
            </a:p>
          </p:txBody>
        </p:sp>
        <p:sp>
          <p:nvSpPr>
            <p:cNvPr id="15" name="Rectangle 14"/>
            <p:cNvSpPr/>
            <p:nvPr/>
          </p:nvSpPr>
          <p:spPr>
            <a:xfrm>
              <a:off x="5181621" y="6374673"/>
              <a:ext cx="3634429" cy="307777"/>
            </a:xfrm>
            <a:prstGeom prst="rect">
              <a:avLst/>
            </a:prstGeom>
          </p:spPr>
          <p:txBody>
            <a:bodyPr wrap="square">
              <a:spAutoFit/>
            </a:bodyPr>
            <a:lstStyle/>
            <a:p>
              <a:pPr lvl="0"/>
              <a:r>
                <a:rPr lang="en-US" altLang="he-IL" sz="1400" dirty="0" smtClean="0">
                  <a:solidFill>
                    <a:srgbClr val="000000"/>
                  </a:solidFill>
                </a:rPr>
                <a:t>(Rietkerk and van de Koppel, TREE 2008)</a:t>
              </a:r>
              <a:endParaRPr lang="en-US" sz="1400" dirty="0">
                <a:solidFill>
                  <a:srgbClr val="000000"/>
                </a:solidFill>
              </a:endParaRPr>
            </a:p>
          </p:txBody>
        </p:sp>
      </p:grpSp>
      <p:sp>
        <p:nvSpPr>
          <p:cNvPr id="17" name="Rectangle 16"/>
          <p:cNvSpPr/>
          <p:nvPr/>
        </p:nvSpPr>
        <p:spPr>
          <a:xfrm>
            <a:off x="291487" y="1600200"/>
            <a:ext cx="2985113" cy="707886"/>
          </a:xfrm>
          <a:prstGeom prst="rect">
            <a:avLst/>
          </a:prstGeom>
        </p:spPr>
        <p:txBody>
          <a:bodyPr wrap="none">
            <a:spAutoFit/>
          </a:bodyPr>
          <a:lstStyle/>
          <a:p>
            <a:r>
              <a:rPr lang="en-US" dirty="0" smtClean="0"/>
              <a:t>Three water transport </a:t>
            </a:r>
          </a:p>
          <a:p>
            <a:pPr>
              <a:spcBef>
                <a:spcPts val="0"/>
              </a:spcBef>
            </a:pPr>
            <a:r>
              <a:rPr lang="en-US" dirty="0" smtClean="0"/>
              <a:t>mechanisms:</a:t>
            </a:r>
            <a:endParaRPr lang="en-US" dirty="0"/>
          </a:p>
        </p:txBody>
      </p:sp>
      <p:sp>
        <p:nvSpPr>
          <p:cNvPr id="18" name="Rectangle 17"/>
          <p:cNvSpPr/>
          <p:nvPr/>
        </p:nvSpPr>
        <p:spPr>
          <a:xfrm>
            <a:off x="311579" y="609600"/>
            <a:ext cx="4317207" cy="400110"/>
          </a:xfrm>
          <a:prstGeom prst="rect">
            <a:avLst/>
          </a:prstGeom>
        </p:spPr>
        <p:txBody>
          <a:bodyPr wrap="none">
            <a:spAutoFit/>
          </a:bodyPr>
          <a:lstStyle/>
          <a:p>
            <a:r>
              <a:rPr lang="en-US" dirty="0" smtClean="0">
                <a:solidFill>
                  <a:srgbClr val="C00000"/>
                </a:solidFill>
              </a:rPr>
              <a:t>Positive biomass-water feedbacks:</a:t>
            </a:r>
            <a:endParaRPr lang="en-US" dirty="0">
              <a:solidFill>
                <a:srgbClr val="C00000"/>
              </a:solidFill>
            </a:endParaRPr>
          </a:p>
        </p:txBody>
      </p:sp>
      <p:sp>
        <p:nvSpPr>
          <p:cNvPr id="38" name="Rectangle 37"/>
          <p:cNvSpPr/>
          <p:nvPr/>
        </p:nvSpPr>
        <p:spPr>
          <a:xfrm>
            <a:off x="316375" y="5756475"/>
            <a:ext cx="8396496" cy="1015663"/>
          </a:xfrm>
          <a:prstGeom prst="rect">
            <a:avLst/>
          </a:prstGeom>
        </p:spPr>
        <p:txBody>
          <a:bodyPr wrap="square">
            <a:spAutoFit/>
          </a:bodyPr>
          <a:lstStyle/>
          <a:p>
            <a:r>
              <a:rPr lang="en-US" dirty="0" smtClean="0"/>
              <a:t>Note: each feedback alone can produce patterns. The infiltration feedback involves short range facilitation and long range competition, but the other feedbacks involve only competition</a:t>
            </a:r>
            <a:endParaRPr lang="en-US" dirty="0"/>
          </a:p>
        </p:txBody>
      </p:sp>
    </p:spTree>
    <p:extLst>
      <p:ext uri="{BB962C8B-B14F-4D97-AF65-F5344CB8AC3E}">
        <p14:creationId xmlns:p14="http://schemas.microsoft.com/office/powerpoint/2010/main" val="17943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3"/>
          <p:cNvSpPr txBox="1">
            <a:spLocks noChangeArrowheads="1"/>
          </p:cNvSpPr>
          <p:nvPr/>
        </p:nvSpPr>
        <p:spPr bwMode="auto">
          <a:xfrm>
            <a:off x="0" y="0"/>
            <a:ext cx="8839200" cy="427038"/>
          </a:xfrm>
          <a:prstGeom prst="rect">
            <a:avLst/>
          </a:prstGeom>
          <a:solidFill>
            <a:srgbClr val="B2B2B2"/>
          </a:solidFill>
          <a:ln w="9525">
            <a:noFill/>
            <a:miter lim="800000"/>
            <a:headEnd/>
            <a:tailEnd/>
          </a:ln>
        </p:spPr>
        <p:txBody>
          <a:bodyPr anchor="ctr">
            <a:spAutoFit/>
          </a:bodyPr>
          <a:lstStyle/>
          <a:p>
            <a:r>
              <a:rPr lang="en-US" sz="2200" b="1" dirty="0">
                <a:solidFill>
                  <a:srgbClr val="AC0000"/>
                </a:solidFill>
                <a:cs typeface="Arial" charset="0"/>
              </a:rPr>
              <a:t> </a:t>
            </a:r>
            <a:r>
              <a:rPr lang="en-US" sz="2200" b="1" dirty="0" smtClean="0">
                <a:solidFill>
                  <a:srgbClr val="AC0000"/>
                </a:solidFill>
                <a:cs typeface="Arial" charset="0"/>
              </a:rPr>
              <a:t> </a:t>
            </a:r>
            <a:r>
              <a:rPr lang="en-US" altLang="en-US" sz="2200" b="1" dirty="0">
                <a:solidFill>
                  <a:srgbClr val="AC0000"/>
                </a:solidFill>
              </a:rPr>
              <a:t>Summary of Lecture </a:t>
            </a:r>
            <a:r>
              <a:rPr lang="en-US" altLang="en-US" sz="2200" b="1" dirty="0" smtClean="0">
                <a:solidFill>
                  <a:srgbClr val="AC0000"/>
                </a:solidFill>
              </a:rPr>
              <a:t>II</a:t>
            </a:r>
            <a:endParaRPr lang="en-US" altLang="en-US" sz="2200" b="1" dirty="0">
              <a:solidFill>
                <a:srgbClr val="AC0000"/>
              </a:solidFill>
            </a:endParaRPr>
          </a:p>
        </p:txBody>
      </p:sp>
      <p:grpSp>
        <p:nvGrpSpPr>
          <p:cNvPr id="3" name="Group 4"/>
          <p:cNvGrpSpPr>
            <a:grpSpLocks/>
          </p:cNvGrpSpPr>
          <p:nvPr/>
        </p:nvGrpSpPr>
        <p:grpSpPr bwMode="auto">
          <a:xfrm>
            <a:off x="8763000" y="0"/>
            <a:ext cx="457200" cy="6858000"/>
            <a:chOff x="5493" y="0"/>
            <a:chExt cx="288" cy="4320"/>
          </a:xfrm>
        </p:grpSpPr>
        <p:sp>
          <p:nvSpPr>
            <p:cNvPr id="9239" name="Rectangle 5"/>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cs typeface="Arial" charset="0"/>
              </a:endParaRPr>
            </a:p>
            <a:p>
              <a:pPr algn="ctr">
                <a:lnSpc>
                  <a:spcPct val="40000"/>
                </a:lnSpc>
              </a:pPr>
              <a:r>
                <a:rPr lang="en-US" altLang="he-IL" sz="1600" b="1">
                  <a:solidFill>
                    <a:schemeClr val="bg1"/>
                  </a:solidFill>
                  <a:cs typeface="Arial" charset="0"/>
                </a:rPr>
                <a:t>     </a:t>
              </a:r>
              <a:r>
                <a:rPr lang="en-US" altLang="he-IL" sz="1600">
                  <a:solidFill>
                    <a:schemeClr val="bg1"/>
                  </a:solidFill>
                  <a:cs typeface="Arial" charset="0"/>
                </a:rPr>
                <a:t>Ben Gurion University,  Ehud Meron -  www.bgu.ac.il/~ehud</a:t>
              </a:r>
              <a:endParaRPr lang="en-US" altLang="en-US" sz="1600">
                <a:solidFill>
                  <a:schemeClr val="bg1"/>
                </a:solidFill>
                <a:cs typeface="Arial" charset="0"/>
              </a:endParaRPr>
            </a:p>
          </p:txBody>
        </p:sp>
        <p:pic>
          <p:nvPicPr>
            <p:cNvPr id="9240" name="Picture 6"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28" name="Rectangle 7"/>
          <p:cNvSpPr>
            <a:spLocks noChangeArrowheads="1"/>
          </p:cNvSpPr>
          <p:nvPr/>
        </p:nvSpPr>
        <p:spPr bwMode="auto">
          <a:xfrm>
            <a:off x="395536" y="606242"/>
            <a:ext cx="7964488" cy="707886"/>
          </a:xfrm>
          <a:prstGeom prst="rect">
            <a:avLst/>
          </a:prstGeom>
          <a:noFill/>
          <a:ln w="9525">
            <a:noFill/>
            <a:miter lim="800000"/>
            <a:headEnd/>
            <a:tailEnd/>
          </a:ln>
        </p:spPr>
        <p:txBody>
          <a:bodyPr wrap="square" anchor="ct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Vegetation pattern formation is a landscape-level mechanism to cope with water stress. </a:t>
            </a:r>
          </a:p>
        </p:txBody>
      </p:sp>
      <p:grpSp>
        <p:nvGrpSpPr>
          <p:cNvPr id="2" name="Group 1"/>
          <p:cNvGrpSpPr/>
          <p:nvPr/>
        </p:nvGrpSpPr>
        <p:grpSpPr>
          <a:xfrm>
            <a:off x="417513" y="1314128"/>
            <a:ext cx="8186988" cy="1505272"/>
            <a:chOff x="417513" y="1314128"/>
            <a:chExt cx="8186988" cy="1505272"/>
          </a:xfrm>
        </p:grpSpPr>
        <p:grpSp>
          <p:nvGrpSpPr>
            <p:cNvPr id="14" name="Group 13"/>
            <p:cNvGrpSpPr>
              <a:grpSpLocks noChangeAspect="1"/>
            </p:cNvGrpSpPr>
            <p:nvPr/>
          </p:nvGrpSpPr>
          <p:grpSpPr>
            <a:xfrm>
              <a:off x="5257800" y="1414744"/>
              <a:ext cx="3346701" cy="1404656"/>
              <a:chOff x="4038600" y="720525"/>
              <a:chExt cx="4648200" cy="1950913"/>
            </a:xfrm>
          </p:grpSpPr>
          <p:grpSp>
            <p:nvGrpSpPr>
              <p:cNvPr id="15" name="Group 14"/>
              <p:cNvGrpSpPr/>
              <p:nvPr/>
            </p:nvGrpSpPr>
            <p:grpSpPr>
              <a:xfrm>
                <a:off x="4038600" y="734943"/>
                <a:ext cx="4648200" cy="1932057"/>
                <a:chOff x="-4724400" y="685800"/>
                <a:chExt cx="4648200" cy="1932057"/>
              </a:xfrm>
            </p:grpSpPr>
            <p:sp>
              <p:nvSpPr>
                <p:cNvPr id="18" name="Rectangle 17"/>
                <p:cNvSpPr/>
                <p:nvPr/>
              </p:nvSpPr>
              <p:spPr bwMode="auto">
                <a:xfrm>
                  <a:off x="-4724400" y="685800"/>
                  <a:ext cx="4648200" cy="193205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grpSp>
              <p:nvGrpSpPr>
                <p:cNvPr id="19" name="Group 18"/>
                <p:cNvGrpSpPr/>
                <p:nvPr/>
              </p:nvGrpSpPr>
              <p:grpSpPr>
                <a:xfrm>
                  <a:off x="-4648200" y="762000"/>
                  <a:ext cx="4445671" cy="1733550"/>
                  <a:chOff x="-4293271" y="1752600"/>
                  <a:chExt cx="4445671" cy="1733550"/>
                </a:xfrm>
              </p:grpSpPr>
              <p:grpSp>
                <p:nvGrpSpPr>
                  <p:cNvPr id="20" name="Group 19"/>
                  <p:cNvGrpSpPr/>
                  <p:nvPr/>
                </p:nvGrpSpPr>
                <p:grpSpPr>
                  <a:xfrm>
                    <a:off x="-4293271" y="2185218"/>
                    <a:ext cx="4445671" cy="897682"/>
                    <a:chOff x="-13903" y="2572004"/>
                    <a:chExt cx="4445671" cy="897682"/>
                  </a:xfrm>
                </p:grpSpPr>
                <p:sp>
                  <p:nvSpPr>
                    <p:cNvPr id="26" name="TextBox 25"/>
                    <p:cNvSpPr txBox="1"/>
                    <p:nvPr/>
                  </p:nvSpPr>
                  <p:spPr>
                    <a:xfrm>
                      <a:off x="-13903" y="2572004"/>
                      <a:ext cx="1550071" cy="8976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rPr>
                        <a:t>Local vegetation  growth</a:t>
                      </a:r>
                    </a:p>
                  </p:txBody>
                </p:sp>
                <p:sp>
                  <p:nvSpPr>
                    <p:cNvPr id="27" name="TextBox 26"/>
                    <p:cNvSpPr txBox="1"/>
                    <p:nvPr/>
                  </p:nvSpPr>
                  <p:spPr>
                    <a:xfrm>
                      <a:off x="2374367" y="2572004"/>
                      <a:ext cx="2057401" cy="8976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rPr>
                        <a:t>Water transport towards growing vegetation</a:t>
                      </a:r>
                    </a:p>
                  </p:txBody>
                </p:sp>
              </p:grpSp>
              <p:sp>
                <p:nvSpPr>
                  <p:cNvPr id="22" name="Curved Down Arrow 21"/>
                  <p:cNvSpPr/>
                  <p:nvPr/>
                </p:nvSpPr>
                <p:spPr bwMode="auto">
                  <a:xfrm>
                    <a:off x="-3581400" y="1752600"/>
                    <a:ext cx="2895600" cy="438150"/>
                  </a:xfrm>
                  <a:prstGeom prst="curvedDownArrow">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23" name="Curved Down Arrow 22"/>
                  <p:cNvSpPr/>
                  <p:nvPr/>
                </p:nvSpPr>
                <p:spPr bwMode="auto">
                  <a:xfrm flipH="1" flipV="1">
                    <a:off x="-3616125" y="3048000"/>
                    <a:ext cx="2895600" cy="438150"/>
                  </a:xfrm>
                  <a:prstGeom prst="curvedDownArrow">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grpSp>
          </p:grpSp>
          <p:sp>
            <p:nvSpPr>
              <p:cNvPr id="16" name="TextBox 15"/>
              <p:cNvSpPr txBox="1"/>
              <p:nvPr/>
            </p:nvSpPr>
            <p:spPr>
              <a:xfrm>
                <a:off x="6069288" y="720525"/>
                <a:ext cx="597490" cy="69577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rPr>
                  <a:t>+</a:t>
                </a:r>
              </a:p>
            </p:txBody>
          </p:sp>
          <p:sp>
            <p:nvSpPr>
              <p:cNvPr id="17" name="TextBox 16"/>
              <p:cNvSpPr txBox="1"/>
              <p:nvPr/>
            </p:nvSpPr>
            <p:spPr>
              <a:xfrm>
                <a:off x="6061810" y="2030236"/>
                <a:ext cx="597489" cy="64120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0000"/>
                    </a:solidFill>
                    <a:effectLst/>
                    <a:uLnTx/>
                    <a:uFillTx/>
                  </a:rPr>
                  <a:t>+</a:t>
                </a:r>
              </a:p>
            </p:txBody>
          </p:sp>
        </p:grpSp>
        <p:sp>
          <p:nvSpPr>
            <p:cNvPr id="29" name="Rectangle 28"/>
            <p:cNvSpPr/>
            <p:nvPr/>
          </p:nvSpPr>
          <p:spPr>
            <a:xfrm>
              <a:off x="417513" y="1314128"/>
              <a:ext cx="4572000" cy="1323439"/>
            </a:xfrm>
            <a:prstGeom prst="rect">
              <a:avLst/>
            </a:prstGeom>
          </p:spPr>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It often results from positive feedbacks between local vegetation growth and water transport to the growth location.</a:t>
              </a:r>
            </a:p>
          </p:txBody>
        </p:sp>
      </p:grpSp>
      <p:sp>
        <p:nvSpPr>
          <p:cNvPr id="30" name="Rectangle 7"/>
          <p:cNvSpPr>
            <a:spLocks noChangeArrowheads="1"/>
          </p:cNvSpPr>
          <p:nvPr/>
        </p:nvSpPr>
        <p:spPr bwMode="auto">
          <a:xfrm>
            <a:off x="395536" y="3245584"/>
            <a:ext cx="7964488" cy="1631216"/>
          </a:xfrm>
          <a:prstGeom prst="rect">
            <a:avLst/>
          </a:prstGeom>
          <a:noFill/>
          <a:ln w="9525">
            <a:noFill/>
            <a:miter lim="800000"/>
            <a:headEnd/>
            <a:tailEnd/>
          </a:ln>
        </p:spPr>
        <p:txBody>
          <a:bodyPr wrap="square" anchor="ct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To study vegetation pattern formation, the manners by which it is affected by the abiotic environment and its coupling to community structure we need a means for scaling up small scale feedbacks to large scale patterns and organism-level traits to community structure. We do that by mathematical modeling.</a:t>
            </a:r>
          </a:p>
        </p:txBody>
      </p:sp>
      <p:sp>
        <p:nvSpPr>
          <p:cNvPr id="32" name="Rectangle 7"/>
          <p:cNvSpPr>
            <a:spLocks noChangeArrowheads="1"/>
          </p:cNvSpPr>
          <p:nvPr/>
        </p:nvSpPr>
        <p:spPr bwMode="auto">
          <a:xfrm>
            <a:off x="395536" y="5077361"/>
            <a:ext cx="7964488" cy="1323439"/>
          </a:xfrm>
          <a:prstGeom prst="rect">
            <a:avLst/>
          </a:prstGeom>
          <a:noFill/>
          <a:ln w="9525">
            <a:noFill/>
            <a:miter lim="800000"/>
            <a:headEnd/>
            <a:tailEnd/>
          </a:ln>
        </p:spPr>
        <p:txBody>
          <a:bodyPr wrap="square" anchor="ct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A platform of mathematical models has been introduced. It captures three different pattern forming feedbacks and allows the derivation of community-level properties. In applying it to specific ecological contexts various simplifications can be made.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3"/>
          <p:cNvSpPr txBox="1">
            <a:spLocks noChangeArrowheads="1"/>
          </p:cNvSpPr>
          <p:nvPr/>
        </p:nvSpPr>
        <p:spPr bwMode="auto">
          <a:xfrm>
            <a:off x="0" y="0"/>
            <a:ext cx="8839200" cy="427038"/>
          </a:xfrm>
          <a:prstGeom prst="rect">
            <a:avLst/>
          </a:prstGeom>
          <a:solidFill>
            <a:srgbClr val="B2B2B2"/>
          </a:solidFill>
          <a:ln w="9525">
            <a:noFill/>
            <a:miter lim="800000"/>
            <a:headEnd/>
            <a:tailEnd/>
          </a:ln>
        </p:spPr>
        <p:txBody>
          <a:bodyPr anchor="ctr">
            <a:spAutoFit/>
          </a:bodyPr>
          <a:lstStyle/>
          <a:p>
            <a:r>
              <a:rPr lang="en-US" sz="2200" b="1" dirty="0">
                <a:solidFill>
                  <a:srgbClr val="AC0000"/>
                </a:solidFill>
                <a:cs typeface="Arial" charset="0"/>
              </a:rPr>
              <a:t> </a:t>
            </a:r>
            <a:r>
              <a:rPr lang="en-US" sz="2200" b="1" dirty="0" smtClean="0">
                <a:solidFill>
                  <a:srgbClr val="AC0000"/>
                </a:solidFill>
                <a:cs typeface="Arial" charset="0"/>
              </a:rPr>
              <a:t> </a:t>
            </a:r>
            <a:r>
              <a:rPr lang="en-US" altLang="en-US" sz="2200" b="1" dirty="0">
                <a:solidFill>
                  <a:srgbClr val="AC0000"/>
                </a:solidFill>
              </a:rPr>
              <a:t>Summary of Lecture </a:t>
            </a:r>
            <a:r>
              <a:rPr lang="en-US" altLang="en-US" sz="2200" b="1" dirty="0" smtClean="0">
                <a:solidFill>
                  <a:srgbClr val="AC0000"/>
                </a:solidFill>
              </a:rPr>
              <a:t>II</a:t>
            </a:r>
            <a:endParaRPr lang="en-US" altLang="en-US" sz="2200" b="1" dirty="0">
              <a:solidFill>
                <a:srgbClr val="AC0000"/>
              </a:solidFill>
            </a:endParaRPr>
          </a:p>
        </p:txBody>
      </p:sp>
      <p:grpSp>
        <p:nvGrpSpPr>
          <p:cNvPr id="3" name="Group 4"/>
          <p:cNvGrpSpPr>
            <a:grpSpLocks/>
          </p:cNvGrpSpPr>
          <p:nvPr/>
        </p:nvGrpSpPr>
        <p:grpSpPr bwMode="auto">
          <a:xfrm>
            <a:off x="8763000" y="0"/>
            <a:ext cx="457200" cy="6858000"/>
            <a:chOff x="5493" y="0"/>
            <a:chExt cx="288" cy="4320"/>
          </a:xfrm>
        </p:grpSpPr>
        <p:sp>
          <p:nvSpPr>
            <p:cNvPr id="9239" name="Rectangle 5"/>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cs typeface="Arial" charset="0"/>
              </a:endParaRPr>
            </a:p>
            <a:p>
              <a:pPr algn="ctr">
                <a:lnSpc>
                  <a:spcPct val="40000"/>
                </a:lnSpc>
              </a:pPr>
              <a:r>
                <a:rPr lang="en-US" altLang="he-IL" sz="1600" b="1">
                  <a:solidFill>
                    <a:schemeClr val="bg1"/>
                  </a:solidFill>
                  <a:cs typeface="Arial" charset="0"/>
                </a:rPr>
                <a:t>     </a:t>
              </a:r>
              <a:r>
                <a:rPr lang="en-US" altLang="he-IL" sz="1600">
                  <a:solidFill>
                    <a:schemeClr val="bg1"/>
                  </a:solidFill>
                  <a:cs typeface="Arial" charset="0"/>
                </a:rPr>
                <a:t>Ben Gurion University,  Ehud Meron -  www.bgu.ac.il/~ehud</a:t>
              </a:r>
              <a:endParaRPr lang="en-US" altLang="en-US" sz="1600">
                <a:solidFill>
                  <a:schemeClr val="bg1"/>
                </a:solidFill>
                <a:cs typeface="Arial" charset="0"/>
              </a:endParaRPr>
            </a:p>
          </p:txBody>
        </p:sp>
        <p:pic>
          <p:nvPicPr>
            <p:cNvPr id="9240" name="Picture 6"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21" name="Rectangle 7"/>
          <p:cNvSpPr>
            <a:spLocks noChangeArrowheads="1"/>
          </p:cNvSpPr>
          <p:nvPr/>
        </p:nvSpPr>
        <p:spPr bwMode="auto">
          <a:xfrm>
            <a:off x="304800" y="1012813"/>
            <a:ext cx="8382000" cy="3631763"/>
          </a:xfrm>
          <a:prstGeom prst="rect">
            <a:avLst/>
          </a:prstGeom>
          <a:noFill/>
          <a:ln w="9525">
            <a:noFill/>
            <a:miter lim="800000"/>
            <a:headEnd/>
            <a:tailEnd/>
          </a:ln>
        </p:spPr>
        <p:txBody>
          <a:bodyPr wrap="square" anchor="ctr">
            <a:spAutoFit/>
          </a:bodyPr>
          <a:lstStyle/>
          <a:p>
            <a:pPr algn="just" rtl="0" eaLnBrk="0" fontAlgn="base" hangingPunct="0">
              <a:spcBef>
                <a:spcPts val="0"/>
              </a:spcBef>
              <a:spcAft>
                <a:spcPts val="600"/>
              </a:spcAft>
            </a:pPr>
            <a:r>
              <a:rPr lang="en-US" sz="2000" dirty="0" smtClean="0">
                <a:latin typeface="Comic Sans MS" pitchFamily="66" charset="0"/>
              </a:rPr>
              <a:t>Using this platform we discussed manners by which pattern formation can affect the relations between the abiotic environment, biodiversity and ecosystem function. We discussed </a:t>
            </a:r>
            <a:r>
              <a:rPr lang="en-US" sz="2000" dirty="0" smtClean="0">
                <a:solidFill>
                  <a:prstClr val="black"/>
                </a:solidFill>
                <a:latin typeface="Comic Sans MS" pitchFamily="66" charset="0"/>
              </a:rPr>
              <a:t>how </a:t>
            </a:r>
            <a:r>
              <a:rPr lang="en-US" sz="2000" dirty="0">
                <a:solidFill>
                  <a:prstClr val="black"/>
                </a:solidFill>
                <a:latin typeface="Comic Sans MS" pitchFamily="66" charset="0"/>
              </a:rPr>
              <a:t>vegetation </a:t>
            </a:r>
            <a:r>
              <a:rPr lang="en-US" sz="2000" dirty="0" smtClean="0">
                <a:solidFill>
                  <a:prstClr val="black"/>
                </a:solidFill>
                <a:latin typeface="Comic Sans MS" pitchFamily="66" charset="0"/>
              </a:rPr>
              <a:t>patterns</a:t>
            </a:r>
            <a:endParaRPr lang="en-US" sz="2000" dirty="0" smtClean="0">
              <a:latin typeface="Comic Sans MS" pitchFamily="66" charset="0"/>
            </a:endParaRPr>
          </a:p>
          <a:p>
            <a:pPr marL="457200" indent="-457200" algn="just" rtl="0" eaLnBrk="0" fontAlgn="base" hangingPunct="0">
              <a:spcBef>
                <a:spcPts val="0"/>
              </a:spcBef>
              <a:spcAft>
                <a:spcPts val="300"/>
              </a:spcAft>
              <a:buAutoNum type="arabicPeriod"/>
            </a:pPr>
            <a:r>
              <a:rPr lang="en-US" sz="2000" dirty="0" smtClean="0">
                <a:latin typeface="Comic Sans MS" pitchFamily="66" charset="0"/>
              </a:rPr>
              <a:t>change along a rainfall gradient – domain-size change, wavelength change, morphology change,</a:t>
            </a:r>
          </a:p>
          <a:p>
            <a:pPr marL="457200" indent="-457200" algn="just" rtl="0" eaLnBrk="0" fontAlgn="base" hangingPunct="0">
              <a:spcBef>
                <a:spcPts val="0"/>
              </a:spcBef>
              <a:spcAft>
                <a:spcPts val="300"/>
              </a:spcAft>
              <a:buAutoNum type="arabicPeriod"/>
            </a:pPr>
            <a:r>
              <a:rPr lang="en-US" sz="2000" dirty="0" smtClean="0">
                <a:latin typeface="Comic Sans MS" pitchFamily="66" charset="0"/>
              </a:rPr>
              <a:t>affect interspecific interactions in woody-herbaceous systems (transitions from competition to facilitation), and the diversity-precipitation relationship,</a:t>
            </a:r>
          </a:p>
          <a:p>
            <a:pPr marL="457200" indent="-457200" algn="just" rtl="0" eaLnBrk="0" fontAlgn="base" hangingPunct="0">
              <a:spcBef>
                <a:spcPts val="0"/>
              </a:spcBef>
              <a:spcAft>
                <a:spcPts val="300"/>
              </a:spcAft>
              <a:buAutoNum type="arabicPeriod"/>
            </a:pPr>
            <a:r>
              <a:rPr lang="en-US" dirty="0" smtClean="0"/>
              <a:t>a</a:t>
            </a:r>
            <a:r>
              <a:rPr lang="en-US" sz="2000" dirty="0" smtClean="0">
                <a:latin typeface="Comic Sans MS" pitchFamily="66" charset="0"/>
              </a:rPr>
              <a:t>ffect the nature of regime shifts, making them gradual or incipient,</a:t>
            </a:r>
          </a:p>
        </p:txBody>
      </p:sp>
      <p:sp>
        <p:nvSpPr>
          <p:cNvPr id="2" name="Rectangle 1"/>
          <p:cNvSpPr/>
          <p:nvPr/>
        </p:nvSpPr>
        <p:spPr>
          <a:xfrm>
            <a:off x="304801" y="4769584"/>
            <a:ext cx="8382000" cy="1631216"/>
          </a:xfrm>
          <a:prstGeom prst="rect">
            <a:avLst/>
          </a:prstGeom>
        </p:spPr>
        <p:txBody>
          <a:bodyPr wrap="square">
            <a:spAutoFit/>
          </a:bodyPr>
          <a:lstStyle/>
          <a:p>
            <a:r>
              <a:rPr lang="en-US" dirty="0" smtClean="0">
                <a:solidFill>
                  <a:srgbClr val="000000"/>
                </a:solidFill>
              </a:rPr>
              <a:t>Finally, we discussed how to interfere with ecosystem dynamics keeping its ecological integrity high. We used vegetation restoration as an illustrative example, where fragmented plantation along embankments puts the system along its natural modes of self organization.</a:t>
            </a:r>
            <a:endParaRPr lang="en-US" dirty="0"/>
          </a:p>
        </p:txBody>
      </p:sp>
    </p:spTree>
    <p:extLst>
      <p:ext uri="{BB962C8B-B14F-4D97-AF65-F5344CB8AC3E}">
        <p14:creationId xmlns:p14="http://schemas.microsoft.com/office/powerpoint/2010/main" val="68604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8441" name="Picture 4"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18435" name="Text Box 5"/>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Collaborators</a:t>
            </a:r>
            <a:endParaRPr lang="en-US" altLang="en-US" sz="2200" b="1" dirty="0">
              <a:solidFill>
                <a:srgbClr val="AC0000"/>
              </a:solidFill>
            </a:endParaRPr>
          </a:p>
        </p:txBody>
      </p:sp>
      <p:sp>
        <p:nvSpPr>
          <p:cNvPr id="8197" name="Rectangle 7"/>
          <p:cNvSpPr>
            <a:spLocks noChangeArrowheads="1"/>
          </p:cNvSpPr>
          <p:nvPr/>
        </p:nvSpPr>
        <p:spPr bwMode="auto">
          <a:xfrm>
            <a:off x="463950" y="533400"/>
            <a:ext cx="8534400" cy="6709529"/>
          </a:xfrm>
          <a:prstGeom prst="rect">
            <a:avLst/>
          </a:prstGeom>
          <a:noFill/>
          <a:ln w="9525">
            <a:noFill/>
            <a:miter lim="800000"/>
            <a:headEnd/>
            <a:tailEnd/>
          </a:ln>
        </p:spPr>
        <p:txBody>
          <a:bodyPr>
            <a:spAutoFit/>
          </a:bodyPr>
          <a:lstStyle/>
          <a:p>
            <a:pPr>
              <a:spcBef>
                <a:spcPts val="0"/>
              </a:spcBef>
              <a:spcAft>
                <a:spcPts val="600"/>
              </a:spcAft>
            </a:pPr>
            <a:r>
              <a:rPr lang="en-US" sz="1900" dirty="0" smtClean="0">
                <a:solidFill>
                  <a:srgbClr val="0000FF"/>
                </a:solidFill>
                <a:cs typeface="Times New Roman" pitchFamily="18" charset="0"/>
              </a:rPr>
              <a:t>Students:</a:t>
            </a:r>
            <a:endParaRPr lang="en-US" sz="1900" dirty="0">
              <a:cs typeface="Times New Roman" pitchFamily="18" charset="0"/>
            </a:endParaRPr>
          </a:p>
          <a:p>
            <a:pPr>
              <a:spcBef>
                <a:spcPts val="0"/>
              </a:spcBef>
              <a:spcAft>
                <a:spcPts val="0"/>
              </a:spcAft>
            </a:pPr>
            <a:r>
              <a:rPr lang="en-US" sz="1900" dirty="0" smtClean="0">
                <a:cs typeface="Times New Roman" pitchFamily="18" charset="0"/>
              </a:rPr>
              <a:t>Erez Gilad (former PhD student, now at BGU)</a:t>
            </a:r>
          </a:p>
          <a:p>
            <a:pPr>
              <a:spcBef>
                <a:spcPts val="0"/>
              </a:spcBef>
              <a:spcAft>
                <a:spcPts val="0"/>
              </a:spcAft>
            </a:pPr>
            <a:r>
              <a:rPr lang="en-US" sz="1900" dirty="0" smtClean="0">
                <a:cs typeface="Times New Roman" pitchFamily="18" charset="0"/>
              </a:rPr>
              <a:t>Assaf Kletter (former PhD student)</a:t>
            </a:r>
          </a:p>
          <a:p>
            <a:pPr>
              <a:spcBef>
                <a:spcPts val="0"/>
              </a:spcBef>
              <a:spcAft>
                <a:spcPts val="0"/>
              </a:spcAft>
            </a:pPr>
            <a:r>
              <a:rPr lang="en-US" sz="1900" dirty="0" smtClean="0">
                <a:cs typeface="Times New Roman" pitchFamily="18" charset="0"/>
              </a:rPr>
              <a:t>Jonathan Nathan (former PhD student)</a:t>
            </a:r>
          </a:p>
          <a:p>
            <a:pPr lvl="0">
              <a:spcBef>
                <a:spcPts val="0"/>
              </a:spcBef>
              <a:spcAft>
                <a:spcPts val="0"/>
              </a:spcAft>
            </a:pPr>
            <a:r>
              <a:rPr lang="en-US" sz="1900" dirty="0" err="1" smtClean="0">
                <a:cs typeface="Times New Roman" pitchFamily="18" charset="0"/>
              </a:rPr>
              <a:t>Yair</a:t>
            </a:r>
            <a:r>
              <a:rPr lang="en-US" sz="1900" dirty="0" smtClean="0">
                <a:cs typeface="Times New Roman" pitchFamily="18" charset="0"/>
              </a:rPr>
              <a:t> Mau </a:t>
            </a:r>
            <a:r>
              <a:rPr lang="en-US" sz="1900" dirty="0" smtClean="0">
                <a:solidFill>
                  <a:srgbClr val="000000"/>
                </a:solidFill>
                <a:cs typeface="Times New Roman" pitchFamily="18" charset="0"/>
              </a:rPr>
              <a:t>(former PhD student, </a:t>
            </a:r>
            <a:r>
              <a:rPr lang="en-US" sz="1900" dirty="0">
                <a:solidFill>
                  <a:srgbClr val="000000"/>
                </a:solidFill>
                <a:cs typeface="Times New Roman" pitchFamily="18" charset="0"/>
              </a:rPr>
              <a:t>now postdoc at </a:t>
            </a:r>
            <a:r>
              <a:rPr lang="en-US" sz="1900" dirty="0" smtClean="0">
                <a:solidFill>
                  <a:srgbClr val="000000"/>
                </a:solidFill>
                <a:cs typeface="Times New Roman" pitchFamily="18" charset="0"/>
              </a:rPr>
              <a:t>Duke </a:t>
            </a:r>
            <a:r>
              <a:rPr lang="en-US" sz="1900" dirty="0">
                <a:solidFill>
                  <a:srgbClr val="000000"/>
                </a:solidFill>
                <a:cs typeface="Times New Roman" pitchFamily="18" charset="0"/>
              </a:rPr>
              <a:t>U</a:t>
            </a:r>
            <a:r>
              <a:rPr lang="en-US" sz="1900" dirty="0" smtClean="0">
                <a:solidFill>
                  <a:srgbClr val="000000"/>
                </a:solidFill>
                <a:cs typeface="Times New Roman" pitchFamily="18" charset="0"/>
              </a:rPr>
              <a:t>)</a:t>
            </a:r>
            <a:endParaRPr lang="en-US" sz="1900" dirty="0">
              <a:solidFill>
                <a:srgbClr val="000000"/>
              </a:solidFill>
              <a:cs typeface="Times New Roman" pitchFamily="18" charset="0"/>
            </a:endParaRPr>
          </a:p>
          <a:p>
            <a:pPr lvl="0">
              <a:spcBef>
                <a:spcPts val="0"/>
              </a:spcBef>
              <a:spcAft>
                <a:spcPts val="0"/>
              </a:spcAft>
            </a:pPr>
            <a:r>
              <a:rPr lang="en-US" sz="1900" dirty="0" smtClean="0">
                <a:cs typeface="Times New Roman" pitchFamily="18" charset="0"/>
              </a:rPr>
              <a:t>Lev Haim </a:t>
            </a:r>
            <a:r>
              <a:rPr lang="en-US" sz="1900" dirty="0" smtClean="0">
                <a:solidFill>
                  <a:srgbClr val="000000"/>
                </a:solidFill>
                <a:cs typeface="Times New Roman" pitchFamily="18" charset="0"/>
              </a:rPr>
              <a:t>(former PhD student)</a:t>
            </a:r>
            <a:endParaRPr lang="en-US" sz="1900" dirty="0">
              <a:solidFill>
                <a:srgbClr val="000000"/>
              </a:solidFill>
              <a:cs typeface="Times New Roman" pitchFamily="18" charset="0"/>
            </a:endParaRPr>
          </a:p>
          <a:p>
            <a:pPr lvl="0">
              <a:spcBef>
                <a:spcPts val="0"/>
              </a:spcBef>
              <a:spcAft>
                <a:spcPts val="0"/>
              </a:spcAft>
            </a:pPr>
            <a:r>
              <a:rPr lang="en-US" sz="1900" dirty="0" smtClean="0">
                <a:cs typeface="Times New Roman" pitchFamily="18" charset="0"/>
              </a:rPr>
              <a:t>Shai </a:t>
            </a:r>
            <a:r>
              <a:rPr lang="en-US" sz="1900" dirty="0" err="1" smtClean="0">
                <a:cs typeface="Times New Roman" pitchFamily="18" charset="0"/>
              </a:rPr>
              <a:t>Kinast</a:t>
            </a:r>
            <a:r>
              <a:rPr lang="en-US" sz="1900" dirty="0">
                <a:cs typeface="Times New Roman" pitchFamily="18" charset="0"/>
              </a:rPr>
              <a:t> </a:t>
            </a:r>
            <a:r>
              <a:rPr lang="en-US" sz="1900" dirty="0" smtClean="0">
                <a:solidFill>
                  <a:srgbClr val="000000"/>
                </a:solidFill>
                <a:cs typeface="Times New Roman" pitchFamily="18" charset="0"/>
              </a:rPr>
              <a:t>(former PhD student, now at NRCN)</a:t>
            </a:r>
            <a:endParaRPr lang="en-US" sz="1900" dirty="0">
              <a:solidFill>
                <a:srgbClr val="000000"/>
              </a:solidFill>
              <a:cs typeface="Times New Roman" pitchFamily="18" charset="0"/>
            </a:endParaRPr>
          </a:p>
          <a:p>
            <a:pPr>
              <a:spcBef>
                <a:spcPts val="0"/>
              </a:spcBef>
              <a:spcAft>
                <a:spcPts val="0"/>
              </a:spcAft>
            </a:pPr>
            <a:r>
              <a:rPr lang="en-US" sz="1900" dirty="0" smtClean="0">
                <a:cs typeface="Times New Roman" pitchFamily="18" charset="0"/>
              </a:rPr>
              <a:t>Yuval Zelnik (PhD student)</a:t>
            </a:r>
          </a:p>
          <a:p>
            <a:pPr>
              <a:spcBef>
                <a:spcPts val="0"/>
              </a:spcBef>
              <a:spcAft>
                <a:spcPts val="0"/>
              </a:spcAft>
            </a:pPr>
            <a:r>
              <a:rPr lang="en-US" sz="1900" dirty="0" smtClean="0">
                <a:cs typeface="Times New Roman" pitchFamily="18" charset="0"/>
              </a:rPr>
              <a:t>Paris </a:t>
            </a:r>
            <a:r>
              <a:rPr lang="en-US" sz="1900" dirty="0" err="1" smtClean="0">
                <a:cs typeface="Times New Roman" pitchFamily="18" charset="0"/>
              </a:rPr>
              <a:t>Kyriazopoulos</a:t>
            </a:r>
            <a:r>
              <a:rPr lang="en-US" sz="1900" dirty="0" smtClean="0">
                <a:cs typeface="Times New Roman" pitchFamily="18" charset="0"/>
              </a:rPr>
              <a:t> (former PhD Student, UCM, Spain) </a:t>
            </a:r>
          </a:p>
          <a:p>
            <a:pPr>
              <a:spcBef>
                <a:spcPts val="0"/>
              </a:spcBef>
              <a:spcAft>
                <a:spcPts val="0"/>
              </a:spcAft>
            </a:pPr>
            <a:r>
              <a:rPr lang="en-US" sz="1900" dirty="0">
                <a:cs typeface="Times New Roman" pitchFamily="18" charset="0"/>
              </a:rPr>
              <a:t>Efrat </a:t>
            </a:r>
            <a:r>
              <a:rPr lang="en-US" sz="1900" dirty="0" err="1">
                <a:cs typeface="Times New Roman" pitchFamily="18" charset="0"/>
              </a:rPr>
              <a:t>Sheffer</a:t>
            </a:r>
            <a:r>
              <a:rPr lang="en-US" sz="1900" dirty="0">
                <a:cs typeface="Times New Roman" pitchFamily="18" charset="0"/>
              </a:rPr>
              <a:t> </a:t>
            </a:r>
            <a:r>
              <a:rPr lang="en-US" sz="1900" dirty="0" smtClean="0">
                <a:cs typeface="Times New Roman" pitchFamily="18" charset="0"/>
              </a:rPr>
              <a:t>(former </a:t>
            </a:r>
            <a:r>
              <a:rPr lang="en-US" sz="1900" dirty="0" err="1" smtClean="0">
                <a:cs typeface="Times New Roman" pitchFamily="18" charset="0"/>
              </a:rPr>
              <a:t>M.Sc</a:t>
            </a:r>
            <a:r>
              <a:rPr lang="en-US" sz="1900" dirty="0" smtClean="0">
                <a:cs typeface="Times New Roman" pitchFamily="18" charset="0"/>
              </a:rPr>
              <a:t> </a:t>
            </a:r>
            <a:r>
              <a:rPr lang="en-US" sz="1900" dirty="0">
                <a:cs typeface="Times New Roman" pitchFamily="18" charset="0"/>
              </a:rPr>
              <a:t>student, now </a:t>
            </a:r>
            <a:r>
              <a:rPr lang="en-US" sz="1900" dirty="0" smtClean="0">
                <a:cs typeface="Times New Roman" pitchFamily="18" charset="0"/>
              </a:rPr>
              <a:t>at Hebrew </a:t>
            </a:r>
            <a:r>
              <a:rPr lang="en-US" sz="1900" dirty="0">
                <a:cs typeface="Times New Roman" pitchFamily="18" charset="0"/>
              </a:rPr>
              <a:t>U</a:t>
            </a:r>
            <a:r>
              <a:rPr lang="en-US" sz="1900" dirty="0" smtClean="0">
                <a:cs typeface="Times New Roman" pitchFamily="18" charset="0"/>
              </a:rPr>
              <a:t>)</a:t>
            </a:r>
          </a:p>
          <a:p>
            <a:pPr>
              <a:spcBef>
                <a:spcPts val="0"/>
              </a:spcBef>
              <a:spcAft>
                <a:spcPts val="0"/>
              </a:spcAft>
            </a:pPr>
            <a:r>
              <a:rPr lang="en-US" sz="1900" dirty="0" smtClean="0">
                <a:cs typeface="Times New Roman" pitchFamily="18" charset="0"/>
              </a:rPr>
              <a:t>Omer Tzuk (PhD student)</a:t>
            </a:r>
            <a:endParaRPr lang="en-US" sz="1900" dirty="0">
              <a:cs typeface="Times New Roman" pitchFamily="18" charset="0"/>
            </a:endParaRPr>
          </a:p>
          <a:p>
            <a:pPr>
              <a:spcBef>
                <a:spcPts val="0"/>
              </a:spcBef>
              <a:spcAft>
                <a:spcPts val="0"/>
              </a:spcAft>
            </a:pPr>
            <a:endParaRPr lang="en-US" sz="1900" dirty="0" smtClean="0">
              <a:cs typeface="Times New Roman" pitchFamily="18" charset="0"/>
            </a:endParaRPr>
          </a:p>
          <a:p>
            <a:pPr>
              <a:spcBef>
                <a:spcPts val="0"/>
              </a:spcBef>
              <a:spcAft>
                <a:spcPts val="600"/>
              </a:spcAft>
            </a:pPr>
            <a:r>
              <a:rPr lang="en-US" sz="1900" dirty="0">
                <a:solidFill>
                  <a:srgbClr val="0000FF"/>
                </a:solidFill>
                <a:cs typeface="Times New Roman" pitchFamily="18" charset="0"/>
              </a:rPr>
              <a:t>Colleagues</a:t>
            </a:r>
            <a:r>
              <a:rPr lang="en-US" sz="1900" dirty="0" smtClean="0">
                <a:solidFill>
                  <a:srgbClr val="0000FF"/>
                </a:solidFill>
                <a:cs typeface="Times New Roman" pitchFamily="18" charset="0"/>
              </a:rPr>
              <a:t>:</a:t>
            </a:r>
            <a:endParaRPr lang="en-US" sz="1900" dirty="0">
              <a:cs typeface="Times New Roman" pitchFamily="18" charset="0"/>
            </a:endParaRPr>
          </a:p>
          <a:p>
            <a:pPr>
              <a:spcBef>
                <a:spcPts val="0"/>
              </a:spcBef>
              <a:spcAft>
                <a:spcPts val="0"/>
              </a:spcAft>
            </a:pPr>
            <a:r>
              <a:rPr lang="en-US" sz="1900" dirty="0" err="1" smtClean="0">
                <a:cs typeface="Times New Roman" pitchFamily="18" charset="0"/>
              </a:rPr>
              <a:t>Jost</a:t>
            </a:r>
            <a:r>
              <a:rPr lang="en-US" sz="1900" dirty="0" smtClean="0">
                <a:cs typeface="Times New Roman" pitchFamily="18" charset="0"/>
              </a:rPr>
              <a:t> von Hardenberg (ISAC </a:t>
            </a:r>
            <a:r>
              <a:rPr lang="en-US" sz="1900" dirty="0" err="1" smtClean="0">
                <a:cs typeface="Times New Roman" pitchFamily="18" charset="0"/>
              </a:rPr>
              <a:t>Turine</a:t>
            </a:r>
            <a:r>
              <a:rPr lang="en-US" sz="1900" dirty="0" smtClean="0">
                <a:cs typeface="Times New Roman" pitchFamily="18" charset="0"/>
              </a:rPr>
              <a:t>)</a:t>
            </a:r>
          </a:p>
          <a:p>
            <a:pPr>
              <a:spcBef>
                <a:spcPts val="0"/>
              </a:spcBef>
              <a:spcAft>
                <a:spcPts val="0"/>
              </a:spcAft>
            </a:pPr>
            <a:r>
              <a:rPr lang="en-US" sz="1900" dirty="0" err="1" smtClean="0">
                <a:cs typeface="Times New Roman" pitchFamily="18" charset="0"/>
              </a:rPr>
              <a:t>Antonello</a:t>
            </a:r>
            <a:r>
              <a:rPr lang="en-US" sz="1900" dirty="0" smtClean="0">
                <a:cs typeface="Times New Roman" pitchFamily="18" charset="0"/>
              </a:rPr>
              <a:t> </a:t>
            </a:r>
            <a:r>
              <a:rPr lang="en-US" sz="1900" dirty="0" err="1" smtClean="0">
                <a:cs typeface="Times New Roman" pitchFamily="18" charset="0"/>
              </a:rPr>
              <a:t>Provenzale</a:t>
            </a:r>
            <a:r>
              <a:rPr lang="en-US" sz="1900" dirty="0">
                <a:cs typeface="Times New Roman" pitchFamily="18" charset="0"/>
              </a:rPr>
              <a:t> (ISAC </a:t>
            </a:r>
            <a:r>
              <a:rPr lang="en-US" sz="1900" dirty="0" err="1">
                <a:cs typeface="Times New Roman" pitchFamily="18" charset="0"/>
              </a:rPr>
              <a:t>Turine</a:t>
            </a:r>
            <a:r>
              <a:rPr lang="en-US" sz="1900" dirty="0" smtClean="0">
                <a:cs typeface="Times New Roman" pitchFamily="18" charset="0"/>
              </a:rPr>
              <a:t>)</a:t>
            </a:r>
          </a:p>
          <a:p>
            <a:pPr>
              <a:spcBef>
                <a:spcPts val="0"/>
              </a:spcBef>
              <a:spcAft>
                <a:spcPts val="0"/>
              </a:spcAft>
            </a:pPr>
            <a:r>
              <a:rPr lang="en-US" sz="1900" dirty="0" err="1" smtClean="0">
                <a:cs typeface="Times New Roman" pitchFamily="18" charset="0"/>
              </a:rPr>
              <a:t>Hezi</a:t>
            </a:r>
            <a:r>
              <a:rPr lang="en-US" sz="1900" dirty="0" smtClean="0">
                <a:cs typeface="Times New Roman" pitchFamily="18" charset="0"/>
              </a:rPr>
              <a:t> </a:t>
            </a:r>
            <a:r>
              <a:rPr lang="en-US" sz="1900" dirty="0" err="1" smtClean="0">
                <a:cs typeface="Times New Roman" pitchFamily="18" charset="0"/>
              </a:rPr>
              <a:t>Yizhaq</a:t>
            </a:r>
            <a:r>
              <a:rPr lang="en-US" sz="1900" dirty="0" smtClean="0">
                <a:cs typeface="Times New Roman" pitchFamily="18" charset="0"/>
              </a:rPr>
              <a:t> (BGU)</a:t>
            </a:r>
          </a:p>
          <a:p>
            <a:pPr>
              <a:spcBef>
                <a:spcPts val="0"/>
              </a:spcBef>
              <a:spcAft>
                <a:spcPts val="0"/>
              </a:spcAft>
            </a:pPr>
            <a:r>
              <a:rPr lang="en-US" sz="1900" dirty="0" smtClean="0">
                <a:cs typeface="Times New Roman" pitchFamily="18" charset="0"/>
              </a:rPr>
              <a:t>Moshe </a:t>
            </a:r>
            <a:r>
              <a:rPr lang="en-US" sz="1900" dirty="0" err="1" smtClean="0">
                <a:cs typeface="Times New Roman" pitchFamily="18" charset="0"/>
              </a:rPr>
              <a:t>Shachak</a:t>
            </a:r>
            <a:r>
              <a:rPr lang="en-US" sz="1900" dirty="0" smtClean="0">
                <a:cs typeface="Times New Roman" pitchFamily="18" charset="0"/>
              </a:rPr>
              <a:t> (BGU)</a:t>
            </a:r>
          </a:p>
          <a:p>
            <a:pPr>
              <a:spcBef>
                <a:spcPts val="0"/>
              </a:spcBef>
              <a:spcAft>
                <a:spcPts val="0"/>
              </a:spcAft>
            </a:pPr>
            <a:r>
              <a:rPr lang="en-US" sz="1900" dirty="0" err="1">
                <a:cs typeface="Times New Roman" pitchFamily="18" charset="0"/>
              </a:rPr>
              <a:t>Yagil</a:t>
            </a:r>
            <a:r>
              <a:rPr lang="en-US" sz="1900" dirty="0">
                <a:cs typeface="Times New Roman" pitchFamily="18" charset="0"/>
              </a:rPr>
              <a:t> </a:t>
            </a:r>
            <a:r>
              <a:rPr lang="en-US" sz="1900" dirty="0" err="1">
                <a:cs typeface="Times New Roman" pitchFamily="18" charset="0"/>
              </a:rPr>
              <a:t>Osem</a:t>
            </a:r>
            <a:r>
              <a:rPr lang="en-US" sz="1900" dirty="0">
                <a:cs typeface="Times New Roman" pitchFamily="18" charset="0"/>
              </a:rPr>
              <a:t> (Agricultural Research Organization</a:t>
            </a:r>
            <a:r>
              <a:rPr lang="en-US" sz="1900" dirty="0" smtClean="0">
                <a:cs typeface="Times New Roman" pitchFamily="18" charset="0"/>
              </a:rPr>
              <a:t>)</a:t>
            </a:r>
          </a:p>
          <a:p>
            <a:pPr>
              <a:spcBef>
                <a:spcPts val="0"/>
              </a:spcBef>
              <a:spcAft>
                <a:spcPts val="0"/>
              </a:spcAft>
            </a:pPr>
            <a:r>
              <a:rPr lang="en-US" sz="1900" dirty="0" smtClean="0">
                <a:cs typeface="Times New Roman" pitchFamily="18" charset="0"/>
              </a:rPr>
              <a:t>Golan Bel (BGU)</a:t>
            </a:r>
          </a:p>
          <a:p>
            <a:pPr>
              <a:spcBef>
                <a:spcPts val="0"/>
              </a:spcBef>
              <a:spcAft>
                <a:spcPts val="0"/>
              </a:spcAft>
            </a:pPr>
            <a:r>
              <a:rPr lang="en-US" sz="1900" dirty="0" smtClean="0">
                <a:cs typeface="Times New Roman" pitchFamily="18" charset="0"/>
              </a:rPr>
              <a:t>Aric Hagberg (LANL)</a:t>
            </a:r>
            <a:endParaRPr lang="en-US" sz="1900" dirty="0">
              <a:cs typeface="Times New Roman" pitchFamily="18" charset="0"/>
            </a:endParaRPr>
          </a:p>
          <a:p>
            <a:pPr>
              <a:spcBef>
                <a:spcPts val="0"/>
              </a:spcBef>
              <a:spcAft>
                <a:spcPts val="0"/>
              </a:spcAft>
            </a:pPr>
            <a:endParaRPr lang="en-US" dirty="0" smtClean="0">
              <a:cs typeface="Times New Roman" pitchFamily="18" charset="0"/>
            </a:endParaRPr>
          </a:p>
          <a:p>
            <a:pPr>
              <a:spcBef>
                <a:spcPts val="0"/>
              </a:spcBef>
              <a:spcAft>
                <a:spcPts val="0"/>
              </a:spcAft>
            </a:pPr>
            <a:endParaRPr lang="en-US" dirty="0" smtClean="0">
              <a:cs typeface="Times New Roman" pitchFamily="18" charset="0"/>
            </a:endParaRPr>
          </a:p>
        </p:txBody>
      </p:sp>
    </p:spTree>
    <p:extLst>
      <p:ext uri="{BB962C8B-B14F-4D97-AF65-F5344CB8AC3E}">
        <p14:creationId xmlns:p14="http://schemas.microsoft.com/office/powerpoint/2010/main" val="8957291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3"/>
          <p:cNvSpPr txBox="1">
            <a:spLocks noChangeArrowheads="1"/>
          </p:cNvSpPr>
          <p:nvPr/>
        </p:nvSpPr>
        <p:spPr bwMode="auto">
          <a:xfrm>
            <a:off x="0" y="0"/>
            <a:ext cx="8839200" cy="427038"/>
          </a:xfrm>
          <a:prstGeom prst="rect">
            <a:avLst/>
          </a:prstGeom>
          <a:solidFill>
            <a:srgbClr val="B2B2B2"/>
          </a:solidFill>
          <a:ln w="9525">
            <a:noFill/>
            <a:miter lim="800000"/>
            <a:headEnd/>
            <a:tailEnd/>
          </a:ln>
        </p:spPr>
        <p:txBody>
          <a:bodyPr anchor="ctr">
            <a:spAutoFit/>
          </a:bodyPr>
          <a:lstStyle/>
          <a:p>
            <a:r>
              <a:rPr lang="en-US" sz="2200" b="1" dirty="0">
                <a:solidFill>
                  <a:srgbClr val="AC0000"/>
                </a:solidFill>
                <a:cs typeface="Arial" charset="0"/>
              </a:rPr>
              <a:t> </a:t>
            </a:r>
            <a:r>
              <a:rPr lang="en-US" altLang="en-US" sz="2200" b="1" dirty="0" smtClean="0">
                <a:solidFill>
                  <a:srgbClr val="AC0000"/>
                </a:solidFill>
              </a:rPr>
              <a:t>New book</a:t>
            </a:r>
            <a:endParaRPr lang="en-US" altLang="en-US" sz="2200" b="1" dirty="0">
              <a:solidFill>
                <a:srgbClr val="AC0000"/>
              </a:solidFill>
              <a:cs typeface="Arial" charset="0"/>
            </a:endParaRPr>
          </a:p>
        </p:txBody>
      </p:sp>
      <p:grpSp>
        <p:nvGrpSpPr>
          <p:cNvPr id="3" name="Group 4"/>
          <p:cNvGrpSpPr>
            <a:grpSpLocks/>
          </p:cNvGrpSpPr>
          <p:nvPr/>
        </p:nvGrpSpPr>
        <p:grpSpPr bwMode="auto">
          <a:xfrm>
            <a:off x="8763000" y="0"/>
            <a:ext cx="457200" cy="6858000"/>
            <a:chOff x="5493" y="0"/>
            <a:chExt cx="288" cy="4320"/>
          </a:xfrm>
        </p:grpSpPr>
        <p:sp>
          <p:nvSpPr>
            <p:cNvPr id="9239" name="Rectangle 5"/>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cs typeface="Arial" charset="0"/>
              </a:endParaRPr>
            </a:p>
            <a:p>
              <a:pPr algn="ctr">
                <a:lnSpc>
                  <a:spcPct val="40000"/>
                </a:lnSpc>
              </a:pPr>
              <a:r>
                <a:rPr lang="en-US" altLang="he-IL" sz="1600" b="1">
                  <a:solidFill>
                    <a:schemeClr val="bg1"/>
                  </a:solidFill>
                  <a:cs typeface="Arial" charset="0"/>
                </a:rPr>
                <a:t>     </a:t>
              </a:r>
              <a:r>
                <a:rPr lang="en-US" altLang="he-IL" sz="1600">
                  <a:solidFill>
                    <a:schemeClr val="bg1"/>
                  </a:solidFill>
                  <a:cs typeface="Arial" charset="0"/>
                </a:rPr>
                <a:t>Ben Gurion University,  Ehud Meron -  www.bgu.ac.il/~ehud</a:t>
              </a:r>
              <a:endParaRPr lang="en-US" altLang="en-US" sz="1600">
                <a:solidFill>
                  <a:schemeClr val="bg1"/>
                </a:solidFill>
                <a:cs typeface="Arial" charset="0"/>
              </a:endParaRPr>
            </a:p>
          </p:txBody>
        </p:sp>
        <p:pic>
          <p:nvPicPr>
            <p:cNvPr id="9240" name="Picture 6"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pic>
        <p:nvPicPr>
          <p:cNvPr id="38" name="Picture 4" descr="C:\Users\ehud\Documents\papers\prepared\book-nonlinear physics of ecosystems\book preparation\cover page\proof\K11267_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00" y="616350"/>
            <a:ext cx="4191000" cy="60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384875" y="533400"/>
            <a:ext cx="4312375" cy="6181179"/>
          </a:xfrm>
          <a:prstGeom prst="rect">
            <a:avLst/>
          </a:prstGeom>
          <a:noFill/>
        </p:spPr>
        <p:txBody>
          <a:bodyPr wrap="square" rtlCol="0">
            <a:spAutoFit/>
          </a:bodyPr>
          <a:lstStyle/>
          <a:p>
            <a:pPr>
              <a:spcBef>
                <a:spcPts val="600"/>
              </a:spcBef>
              <a:spcAft>
                <a:spcPts val="600"/>
              </a:spcAft>
            </a:pPr>
            <a:r>
              <a:rPr lang="en-US" sz="1800" b="1" dirty="0" smtClean="0">
                <a:solidFill>
                  <a:srgbClr val="333333"/>
                </a:solidFill>
                <a:latin typeface="OpenSans"/>
              </a:rPr>
              <a:t>About the book</a:t>
            </a:r>
            <a:endParaRPr lang="en-US" sz="1800" b="1" dirty="0">
              <a:solidFill>
                <a:srgbClr val="333333"/>
              </a:solidFill>
              <a:latin typeface="OpenSans"/>
            </a:endParaRPr>
          </a:p>
          <a:p>
            <a:pPr algn="just">
              <a:spcBef>
                <a:spcPts val="0"/>
              </a:spcBef>
              <a:spcAft>
                <a:spcPts val="400"/>
              </a:spcAft>
            </a:pPr>
            <a:r>
              <a:rPr lang="en-US" sz="1400" dirty="0">
                <a:solidFill>
                  <a:srgbClr val="333333"/>
                </a:solidFill>
                <a:latin typeface="OpenSans"/>
              </a:rPr>
              <a:t>Nonlinear Physics of Ecosystems introduces the concepts and tools of pattern formation theory and demonstrates their utility in ecological research using problems from spatial ecology</a:t>
            </a:r>
            <a:r>
              <a:rPr lang="en-US" sz="1400" dirty="0" smtClean="0">
                <a:solidFill>
                  <a:srgbClr val="333333"/>
                </a:solidFill>
                <a:latin typeface="OpenSans"/>
              </a:rPr>
              <a:t>.</a:t>
            </a:r>
            <a:endParaRPr lang="en-US" sz="1400" dirty="0">
              <a:solidFill>
                <a:srgbClr val="333333"/>
              </a:solidFill>
              <a:latin typeface="OpenSans"/>
            </a:endParaRPr>
          </a:p>
          <a:p>
            <a:pPr algn="just">
              <a:spcBef>
                <a:spcPts val="0"/>
              </a:spcBef>
              <a:spcAft>
                <a:spcPts val="400"/>
              </a:spcAft>
            </a:pPr>
            <a:r>
              <a:rPr lang="en-US" sz="1400" dirty="0" smtClean="0">
                <a:solidFill>
                  <a:srgbClr val="333333"/>
                </a:solidFill>
                <a:latin typeface="OpenSans"/>
              </a:rPr>
              <a:t>The </a:t>
            </a:r>
            <a:r>
              <a:rPr lang="en-US" sz="1400" dirty="0">
                <a:solidFill>
                  <a:srgbClr val="333333"/>
                </a:solidFill>
                <a:latin typeface="OpenSans"/>
              </a:rPr>
              <a:t>first part of the book gives an overview of pattern formation and spatial ecology, showing how these disparate research fields are strongly related to one another. The next part presents an advanced account of pattern formation theory. The final part describes applications of pattern formation theory to ecological problems, including self-organized vegetation patchiness, desertification, and biodiversity in changing environments</a:t>
            </a:r>
            <a:r>
              <a:rPr lang="en-US" sz="1400" dirty="0" smtClean="0">
                <a:solidFill>
                  <a:srgbClr val="333333"/>
                </a:solidFill>
                <a:latin typeface="OpenSans"/>
              </a:rPr>
              <a:t>.</a:t>
            </a:r>
            <a:endParaRPr lang="en-US" sz="1400" dirty="0">
              <a:solidFill>
                <a:srgbClr val="333333"/>
              </a:solidFill>
              <a:latin typeface="OpenSans"/>
            </a:endParaRPr>
          </a:p>
          <a:p>
            <a:pPr algn="just">
              <a:spcBef>
                <a:spcPts val="0"/>
              </a:spcBef>
              <a:spcAft>
                <a:spcPts val="400"/>
              </a:spcAft>
            </a:pPr>
            <a:r>
              <a:rPr lang="en-US" sz="1400" dirty="0">
                <a:solidFill>
                  <a:srgbClr val="333333"/>
                </a:solidFill>
                <a:latin typeface="OpenSans"/>
              </a:rPr>
              <a:t>Focusing on the emerging interface between spatial ecology and pattern formation, this book shows how pattern formation methods address a variety of ecological problems using water-limited ecosystems as a case study</a:t>
            </a:r>
            <a:r>
              <a:rPr lang="en-US" sz="1400" dirty="0" smtClean="0">
                <a:solidFill>
                  <a:srgbClr val="333333"/>
                </a:solidFill>
                <a:latin typeface="OpenSans"/>
              </a:rPr>
              <a:t>.</a:t>
            </a:r>
            <a:endParaRPr lang="en-US" sz="1400" b="0" i="0" dirty="0">
              <a:solidFill>
                <a:srgbClr val="333333"/>
              </a:solidFill>
              <a:effectLst/>
              <a:latin typeface="OpenSans"/>
            </a:endParaRPr>
          </a:p>
          <a:p>
            <a:pPr algn="just">
              <a:spcBef>
                <a:spcPts val="1200"/>
              </a:spcBef>
              <a:spcAft>
                <a:spcPts val="400"/>
              </a:spcAft>
            </a:pPr>
            <a:r>
              <a:rPr lang="en-US" sz="1400" dirty="0" smtClean="0">
                <a:solidFill>
                  <a:srgbClr val="333333"/>
                </a:solidFill>
                <a:latin typeface="OpenSans"/>
              </a:rPr>
              <a:t>Reviews:</a:t>
            </a:r>
          </a:p>
          <a:p>
            <a:pPr algn="just">
              <a:spcBef>
                <a:spcPts val="0"/>
              </a:spcBef>
              <a:spcAft>
                <a:spcPts val="400"/>
              </a:spcAft>
            </a:pPr>
            <a:r>
              <a:rPr lang="en-US" sz="1400" b="0" i="0" dirty="0" smtClean="0">
                <a:solidFill>
                  <a:srgbClr val="333333"/>
                </a:solidFill>
                <a:effectLst/>
                <a:latin typeface="OpenSans"/>
              </a:rPr>
              <a:t>Editor invited: in CRC’s book webpage</a:t>
            </a:r>
          </a:p>
          <a:p>
            <a:pPr algn="just">
              <a:spcBef>
                <a:spcPts val="0"/>
              </a:spcBef>
              <a:spcAft>
                <a:spcPts val="400"/>
              </a:spcAft>
            </a:pPr>
            <a:r>
              <a:rPr lang="en-US" sz="1400" dirty="0">
                <a:solidFill>
                  <a:srgbClr val="333333"/>
                </a:solidFill>
                <a:latin typeface="OpenSans"/>
              </a:rPr>
              <a:t>I</a:t>
            </a:r>
            <a:r>
              <a:rPr lang="en-US" sz="1400" dirty="0" smtClean="0">
                <a:solidFill>
                  <a:srgbClr val="333333"/>
                </a:solidFill>
                <a:latin typeface="OpenSans"/>
              </a:rPr>
              <a:t>n Journals:</a:t>
            </a:r>
          </a:p>
          <a:p>
            <a:pPr algn="just">
              <a:spcBef>
                <a:spcPts val="0"/>
              </a:spcBef>
              <a:spcAft>
                <a:spcPts val="400"/>
              </a:spcAft>
            </a:pPr>
            <a:r>
              <a:rPr lang="en-US" sz="1400" dirty="0">
                <a:solidFill>
                  <a:srgbClr val="333333"/>
                </a:solidFill>
                <a:latin typeface="OpenSans"/>
              </a:rPr>
              <a:t>Hugo Fort, Physics Today, 68(10), 46 (2015)</a:t>
            </a:r>
            <a:r>
              <a:rPr lang="en-US" sz="1400" dirty="0" smtClean="0">
                <a:solidFill>
                  <a:srgbClr val="333333"/>
                </a:solidFill>
                <a:latin typeface="OpenSans"/>
              </a:rPr>
              <a:t>​</a:t>
            </a:r>
          </a:p>
          <a:p>
            <a:pPr algn="just">
              <a:spcBef>
                <a:spcPts val="0"/>
              </a:spcBef>
              <a:spcAft>
                <a:spcPts val="400"/>
              </a:spcAft>
            </a:pPr>
            <a:r>
              <a:rPr lang="en-US" sz="1400" dirty="0">
                <a:solidFill>
                  <a:srgbClr val="333333"/>
                </a:solidFill>
                <a:latin typeface="OpenSans"/>
              </a:rPr>
              <a:t>​​​​​​​​K. Alan Shore, Contemporary Physics​ (2015)</a:t>
            </a:r>
          </a:p>
          <a:p>
            <a:pPr algn="just">
              <a:spcBef>
                <a:spcPts val="0"/>
              </a:spcBef>
              <a:spcAft>
                <a:spcPts val="400"/>
              </a:spcAft>
            </a:pPr>
            <a:r>
              <a:rPr lang="en-US" sz="1400" dirty="0" smtClean="0">
                <a:solidFill>
                  <a:srgbClr val="333333"/>
                </a:solidFill>
                <a:latin typeface="OpenSans"/>
              </a:rPr>
              <a:t>D. </a:t>
            </a:r>
            <a:r>
              <a:rPr lang="en-US" sz="1400" dirty="0" err="1" smtClean="0">
                <a:solidFill>
                  <a:srgbClr val="333333"/>
                </a:solidFill>
                <a:latin typeface="OpenSans"/>
              </a:rPr>
              <a:t>DeAngelis</a:t>
            </a:r>
            <a:r>
              <a:rPr lang="en-US" sz="1400" dirty="0" smtClean="0">
                <a:solidFill>
                  <a:srgbClr val="333333"/>
                </a:solidFill>
                <a:latin typeface="OpenSans"/>
              </a:rPr>
              <a:t>, upcoming in SIAM.</a:t>
            </a:r>
            <a:endParaRPr lang="en-US" sz="1400" b="0" i="0" dirty="0">
              <a:solidFill>
                <a:srgbClr val="333333"/>
              </a:solidFill>
              <a:effectLst/>
              <a:latin typeface="OpenSans"/>
            </a:endParaRPr>
          </a:p>
        </p:txBody>
      </p:sp>
    </p:spTree>
    <p:extLst>
      <p:ext uri="{BB962C8B-B14F-4D97-AF65-F5344CB8AC3E}">
        <p14:creationId xmlns:p14="http://schemas.microsoft.com/office/powerpoint/2010/main" val="6730991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038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8" name="Rectangle 3"/>
          <p:cNvSpPr>
            <a:spLocks noChangeArrowheads="1"/>
          </p:cNvSpPr>
          <p:nvPr/>
        </p:nvSpPr>
        <p:spPr bwMode="auto">
          <a:xfrm>
            <a:off x="125413" y="2843213"/>
            <a:ext cx="358775" cy="244475"/>
          </a:xfrm>
          <a:prstGeom prst="rect">
            <a:avLst/>
          </a:prstGeom>
          <a:noFill/>
          <a:ln w="9525">
            <a:noFill/>
            <a:miter lim="800000"/>
            <a:headEnd/>
            <a:tailEnd/>
          </a:ln>
        </p:spPr>
        <p:txBody>
          <a:bodyPr wrap="none" anchor="ctr">
            <a:spAutoFit/>
          </a:bodyPr>
          <a:lstStyle/>
          <a:p>
            <a:pPr algn="just">
              <a:spcBef>
                <a:spcPct val="0"/>
              </a:spcBef>
            </a:pPr>
            <a:r>
              <a:rPr lang="en-US" sz="1000" dirty="0">
                <a:solidFill>
                  <a:srgbClr val="FF0000"/>
                </a:solidFill>
                <a:latin typeface="Arial" charset="0"/>
                <a:ea typeface="Times New Roman" pitchFamily="18" charset="0"/>
                <a:cs typeface="Guttman David" pitchFamily="2" charset="-79"/>
              </a:rPr>
              <a:t>     </a:t>
            </a:r>
            <a:endParaRPr lang="en-US" sz="2400" dirty="0">
              <a:solidFill>
                <a:srgbClr val="000000"/>
              </a:solidFill>
              <a:latin typeface="Times New Roman (Hebrew)" charset="0"/>
              <a:ea typeface="Times New Roman" pitchFamily="18" charset="0"/>
              <a:cs typeface="Guttman David" pitchFamily="2" charset="-79"/>
            </a:endParaRPr>
          </a:p>
        </p:txBody>
      </p:sp>
      <p:sp>
        <p:nvSpPr>
          <p:cNvPr id="14349" name="Rectangle 5"/>
          <p:cNvSpPr>
            <a:spLocks noChangeArrowheads="1"/>
          </p:cNvSpPr>
          <p:nvPr/>
        </p:nvSpPr>
        <p:spPr bwMode="auto">
          <a:xfrm>
            <a:off x="0" y="3297238"/>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14390" name="Rectangle 4"/>
          <p:cNvSpPr>
            <a:spLocks noChangeArrowheads="1"/>
          </p:cNvSpPr>
          <p:nvPr/>
        </p:nvSpPr>
        <p:spPr bwMode="auto">
          <a:xfrm>
            <a:off x="0" y="3913187"/>
            <a:ext cx="184150" cy="457200"/>
          </a:xfrm>
          <a:prstGeom prst="rect">
            <a:avLst/>
          </a:prstGeom>
          <a:noFill/>
          <a:ln w="9525">
            <a:noFill/>
            <a:miter lim="800000"/>
            <a:headEnd/>
            <a:tailEnd/>
          </a:ln>
        </p:spPr>
        <p:txBody>
          <a:bodyPr wrap="none" anchor="ctr">
            <a:spAutoFit/>
          </a:bodyPr>
          <a:lstStyle/>
          <a:p>
            <a:pPr>
              <a:spcBef>
                <a:spcPct val="0"/>
              </a:spcBef>
            </a:pPr>
            <a:endParaRPr lang="en-US" sz="2400">
              <a:solidFill>
                <a:srgbClr val="000000"/>
              </a:solidFill>
              <a:latin typeface="Times New Roman (Hebrew)" charset="0"/>
            </a:endParaRPr>
          </a:p>
        </p:txBody>
      </p:sp>
      <p:sp>
        <p:nvSpPr>
          <p:cNvPr id="14353" name="Text Box 49"/>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M</a:t>
            </a:r>
            <a:r>
              <a:rPr lang="en-US" altLang="en-US" sz="2200" b="1" dirty="0" smtClean="0">
                <a:solidFill>
                  <a:srgbClr val="AC0000"/>
                </a:solidFill>
              </a:rPr>
              <a:t>athematical m</a:t>
            </a:r>
            <a:r>
              <a:rPr lang="en-US" sz="2200" b="1" dirty="0" smtClean="0">
                <a:solidFill>
                  <a:srgbClr val="AC0000"/>
                </a:solidFill>
              </a:rPr>
              <a:t>odeling – upscaling feedbacks to patterns </a:t>
            </a:r>
            <a:endParaRPr lang="en-US" altLang="en-US" sz="2200" b="1" dirty="0">
              <a:solidFill>
                <a:srgbClr val="AC0000"/>
              </a:solidFill>
            </a:endParaRPr>
          </a:p>
        </p:txBody>
      </p:sp>
      <p:grpSp>
        <p:nvGrpSpPr>
          <p:cNvPr id="14354" name="Group 50"/>
          <p:cNvGrpSpPr>
            <a:grpSpLocks/>
          </p:cNvGrpSpPr>
          <p:nvPr/>
        </p:nvGrpSpPr>
        <p:grpSpPr bwMode="auto">
          <a:xfrm>
            <a:off x="8686800" y="21501"/>
            <a:ext cx="457200" cy="6858000"/>
            <a:chOff x="5493" y="0"/>
            <a:chExt cx="288" cy="4320"/>
          </a:xfrm>
        </p:grpSpPr>
        <p:sp>
          <p:nvSpPr>
            <p:cNvPr id="14388" name="Rectangle 51"/>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14389" name="Picture 52"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grpSp>
        <p:nvGrpSpPr>
          <p:cNvPr id="14355" name="Group 53"/>
          <p:cNvGrpSpPr>
            <a:grpSpLocks/>
          </p:cNvGrpSpPr>
          <p:nvPr/>
        </p:nvGrpSpPr>
        <p:grpSpPr bwMode="auto">
          <a:xfrm>
            <a:off x="6477001" y="1143355"/>
            <a:ext cx="1957002" cy="780694"/>
            <a:chOff x="4069" y="580"/>
            <a:chExt cx="1294" cy="542"/>
          </a:xfrm>
        </p:grpSpPr>
        <p:sp>
          <p:nvSpPr>
            <p:cNvPr id="14380" name="Freeform 54"/>
            <p:cNvSpPr>
              <a:spLocks/>
            </p:cNvSpPr>
            <p:nvPr/>
          </p:nvSpPr>
          <p:spPr bwMode="auto">
            <a:xfrm>
              <a:off x="4069" y="800"/>
              <a:ext cx="1266" cy="322"/>
            </a:xfrm>
            <a:custGeom>
              <a:avLst/>
              <a:gdLst>
                <a:gd name="T0" fmla="*/ 0 w 1632"/>
                <a:gd name="T1" fmla="*/ 1 h 488"/>
                <a:gd name="T2" fmla="*/ 2 w 1632"/>
                <a:gd name="T3" fmla="*/ 1 h 488"/>
                <a:gd name="T4" fmla="*/ 2 w 1632"/>
                <a:gd name="T5" fmla="*/ 1 h 488"/>
                <a:gd name="T6" fmla="*/ 2 w 1632"/>
                <a:gd name="T7" fmla="*/ 1 h 488"/>
                <a:gd name="T8" fmla="*/ 2 w 1632"/>
                <a:gd name="T9" fmla="*/ 1 h 488"/>
                <a:gd name="T10" fmla="*/ 0 60000 65536"/>
                <a:gd name="T11" fmla="*/ 0 60000 65536"/>
                <a:gd name="T12" fmla="*/ 0 60000 65536"/>
                <a:gd name="T13" fmla="*/ 0 60000 65536"/>
                <a:gd name="T14" fmla="*/ 0 60000 65536"/>
                <a:gd name="T15" fmla="*/ 0 w 1632"/>
                <a:gd name="T16" fmla="*/ 0 h 488"/>
                <a:gd name="T17" fmla="*/ 1632 w 1632"/>
                <a:gd name="T18" fmla="*/ 488 h 488"/>
              </a:gdLst>
              <a:ahLst/>
              <a:cxnLst>
                <a:cxn ang="T10">
                  <a:pos x="T0" y="T1"/>
                </a:cxn>
                <a:cxn ang="T11">
                  <a:pos x="T2" y="T3"/>
                </a:cxn>
                <a:cxn ang="T12">
                  <a:pos x="T4" y="T5"/>
                </a:cxn>
                <a:cxn ang="T13">
                  <a:pos x="T6" y="T7"/>
                </a:cxn>
                <a:cxn ang="T14">
                  <a:pos x="T8" y="T9"/>
                </a:cxn>
              </a:cxnLst>
              <a:rect l="T15" t="T16" r="T17" b="T18"/>
              <a:pathLst>
                <a:path w="1632" h="488">
                  <a:moveTo>
                    <a:pt x="0" y="488"/>
                  </a:moveTo>
                  <a:cubicBezTo>
                    <a:pt x="116" y="420"/>
                    <a:pt x="232" y="352"/>
                    <a:pt x="384" y="296"/>
                  </a:cubicBezTo>
                  <a:cubicBezTo>
                    <a:pt x="536" y="240"/>
                    <a:pt x="768" y="200"/>
                    <a:pt x="912" y="152"/>
                  </a:cubicBezTo>
                  <a:cubicBezTo>
                    <a:pt x="1056" y="104"/>
                    <a:pt x="1128" y="16"/>
                    <a:pt x="1248" y="8"/>
                  </a:cubicBezTo>
                  <a:cubicBezTo>
                    <a:pt x="1368" y="0"/>
                    <a:pt x="1568" y="88"/>
                    <a:pt x="1632" y="104"/>
                  </a:cubicBezTo>
                </a:path>
              </a:pathLst>
            </a:custGeom>
            <a:solidFill>
              <a:srgbClr val="FF6600"/>
            </a:solidFill>
            <a:ln w="9525">
              <a:solidFill>
                <a:schemeClr val="tx1"/>
              </a:solidFill>
              <a:round/>
              <a:headEnd/>
              <a:tailEnd/>
            </a:ln>
          </p:spPr>
          <p:txBody>
            <a:bodyPr/>
            <a:lstStyle/>
            <a:p>
              <a:endParaRPr lang="en-US">
                <a:solidFill>
                  <a:srgbClr val="000000"/>
                </a:solidFill>
              </a:endParaRPr>
            </a:p>
          </p:txBody>
        </p:sp>
        <p:sp>
          <p:nvSpPr>
            <p:cNvPr id="14381" name="AutoShape 55"/>
            <p:cNvSpPr>
              <a:spLocks noChangeArrowheads="1"/>
            </p:cNvSpPr>
            <p:nvPr/>
          </p:nvSpPr>
          <p:spPr bwMode="auto">
            <a:xfrm flipH="1">
              <a:off x="4080" y="864"/>
              <a:ext cx="1248" cy="253"/>
            </a:xfrm>
            <a:prstGeom prst="rtTriangle">
              <a:avLst/>
            </a:prstGeom>
            <a:solidFill>
              <a:srgbClr val="FF6600"/>
            </a:solidFill>
            <a:ln w="9525">
              <a:noFill/>
              <a:miter lim="800000"/>
              <a:headEnd/>
              <a:tailEnd/>
            </a:ln>
          </p:spPr>
          <p:txBody>
            <a:bodyPr wrap="none" anchor="ctr"/>
            <a:lstStyle/>
            <a:p>
              <a:endParaRPr lang="en-US">
                <a:solidFill>
                  <a:srgbClr val="000000"/>
                </a:solidFill>
              </a:endParaRPr>
            </a:p>
          </p:txBody>
        </p:sp>
        <p:sp>
          <p:nvSpPr>
            <p:cNvPr id="14382" name="Line 56"/>
            <p:cNvSpPr>
              <a:spLocks noChangeShapeType="1"/>
            </p:cNvSpPr>
            <p:nvPr/>
          </p:nvSpPr>
          <p:spPr bwMode="auto">
            <a:xfrm>
              <a:off x="5002" y="832"/>
              <a:ext cx="0" cy="285"/>
            </a:xfrm>
            <a:prstGeom prst="line">
              <a:avLst/>
            </a:prstGeom>
            <a:noFill/>
            <a:ln w="9525">
              <a:solidFill>
                <a:schemeClr val="tx1"/>
              </a:solidFill>
              <a:round/>
              <a:headEnd type="triangle" w="med" len="med"/>
              <a:tailEnd type="triangle" w="med" len="med"/>
            </a:ln>
          </p:spPr>
          <p:txBody>
            <a:bodyPr/>
            <a:lstStyle/>
            <a:p>
              <a:endParaRPr lang="en-US">
                <a:solidFill>
                  <a:srgbClr val="000000"/>
                </a:solidFill>
              </a:endParaRPr>
            </a:p>
          </p:txBody>
        </p:sp>
        <p:sp>
          <p:nvSpPr>
            <p:cNvPr id="14384" name="Freeform 58"/>
            <p:cNvSpPr>
              <a:spLocks/>
            </p:cNvSpPr>
            <p:nvPr/>
          </p:nvSpPr>
          <p:spPr bwMode="auto">
            <a:xfrm>
              <a:off x="4069" y="782"/>
              <a:ext cx="1266" cy="322"/>
            </a:xfrm>
            <a:custGeom>
              <a:avLst/>
              <a:gdLst>
                <a:gd name="T0" fmla="*/ 0 w 1632"/>
                <a:gd name="T1" fmla="*/ 1 h 488"/>
                <a:gd name="T2" fmla="*/ 2 w 1632"/>
                <a:gd name="T3" fmla="*/ 1 h 488"/>
                <a:gd name="T4" fmla="*/ 2 w 1632"/>
                <a:gd name="T5" fmla="*/ 1 h 488"/>
                <a:gd name="T6" fmla="*/ 2 w 1632"/>
                <a:gd name="T7" fmla="*/ 1 h 488"/>
                <a:gd name="T8" fmla="*/ 2 w 1632"/>
                <a:gd name="T9" fmla="*/ 1 h 488"/>
                <a:gd name="T10" fmla="*/ 0 60000 65536"/>
                <a:gd name="T11" fmla="*/ 0 60000 65536"/>
                <a:gd name="T12" fmla="*/ 0 60000 65536"/>
                <a:gd name="T13" fmla="*/ 0 60000 65536"/>
                <a:gd name="T14" fmla="*/ 0 60000 65536"/>
                <a:gd name="T15" fmla="*/ 0 w 1632"/>
                <a:gd name="T16" fmla="*/ 0 h 488"/>
                <a:gd name="T17" fmla="*/ 1632 w 1632"/>
                <a:gd name="T18" fmla="*/ 488 h 488"/>
              </a:gdLst>
              <a:ahLst/>
              <a:cxnLst>
                <a:cxn ang="T10">
                  <a:pos x="T0" y="T1"/>
                </a:cxn>
                <a:cxn ang="T11">
                  <a:pos x="T2" y="T3"/>
                </a:cxn>
                <a:cxn ang="T12">
                  <a:pos x="T4" y="T5"/>
                </a:cxn>
                <a:cxn ang="T13">
                  <a:pos x="T6" y="T7"/>
                </a:cxn>
                <a:cxn ang="T14">
                  <a:pos x="T8" y="T9"/>
                </a:cxn>
              </a:cxnLst>
              <a:rect l="T15" t="T16" r="T17" b="T18"/>
              <a:pathLst>
                <a:path w="1632" h="488">
                  <a:moveTo>
                    <a:pt x="0" y="488"/>
                  </a:moveTo>
                  <a:cubicBezTo>
                    <a:pt x="116" y="420"/>
                    <a:pt x="232" y="352"/>
                    <a:pt x="384" y="296"/>
                  </a:cubicBezTo>
                  <a:cubicBezTo>
                    <a:pt x="536" y="240"/>
                    <a:pt x="768" y="200"/>
                    <a:pt x="912" y="152"/>
                  </a:cubicBezTo>
                  <a:cubicBezTo>
                    <a:pt x="1056" y="104"/>
                    <a:pt x="1128" y="16"/>
                    <a:pt x="1248" y="8"/>
                  </a:cubicBezTo>
                  <a:cubicBezTo>
                    <a:pt x="1368" y="0"/>
                    <a:pt x="1568" y="88"/>
                    <a:pt x="1632" y="104"/>
                  </a:cubicBezTo>
                </a:path>
              </a:pathLst>
            </a:custGeom>
            <a:noFill/>
            <a:ln w="76200" cmpd="sng">
              <a:solidFill>
                <a:srgbClr val="0C02D4"/>
              </a:solidFill>
              <a:round/>
              <a:headEnd/>
              <a:tailEnd/>
            </a:ln>
          </p:spPr>
          <p:txBody>
            <a:bodyPr/>
            <a:lstStyle/>
            <a:p>
              <a:endParaRPr lang="en-US">
                <a:solidFill>
                  <a:srgbClr val="000000"/>
                </a:solidFill>
              </a:endParaRPr>
            </a:p>
          </p:txBody>
        </p:sp>
        <p:sp>
          <p:nvSpPr>
            <p:cNvPr id="14385" name="Line 59"/>
            <p:cNvSpPr>
              <a:spLocks noChangeShapeType="1"/>
            </p:cNvSpPr>
            <p:nvPr/>
          </p:nvSpPr>
          <p:spPr bwMode="auto">
            <a:xfrm>
              <a:off x="5224" y="674"/>
              <a:ext cx="0" cy="127"/>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14386" name="Line 60"/>
            <p:cNvSpPr>
              <a:spLocks noChangeShapeType="1"/>
            </p:cNvSpPr>
            <p:nvPr/>
          </p:nvSpPr>
          <p:spPr bwMode="auto">
            <a:xfrm flipV="1">
              <a:off x="5224" y="848"/>
              <a:ext cx="0" cy="158"/>
            </a:xfrm>
            <a:prstGeom prst="line">
              <a:avLst/>
            </a:prstGeom>
            <a:noFill/>
            <a:ln w="9525">
              <a:solidFill>
                <a:schemeClr val="tx1"/>
              </a:solidFill>
              <a:round/>
              <a:headEnd/>
              <a:tailEnd type="triangle" w="med" len="med"/>
            </a:ln>
          </p:spPr>
          <p:txBody>
            <a:bodyPr/>
            <a:lstStyle/>
            <a:p>
              <a:endParaRPr lang="en-US">
                <a:solidFill>
                  <a:srgbClr val="000000"/>
                </a:solidFill>
              </a:endParaRPr>
            </a:p>
          </p:txBody>
        </p:sp>
        <mc:AlternateContent xmlns:mc="http://schemas.openxmlformats.org/markup-compatibility/2006" xmlns:a14="http://schemas.microsoft.com/office/drawing/2010/main">
          <mc:Choice Requires="a14">
            <p:sp>
              <p:nvSpPr>
                <p:cNvPr id="14387" name="Text Box 61"/>
                <p:cNvSpPr txBox="1">
                  <a:spLocks noChangeArrowheads="1"/>
                </p:cNvSpPr>
                <p:nvPr/>
              </p:nvSpPr>
              <p:spPr bwMode="auto">
                <a:xfrm>
                  <a:off x="5231" y="580"/>
                  <a:ext cx="132" cy="276"/>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000000"/>
                            </a:solidFill>
                            <a:latin typeface="Cambria Math"/>
                            <a:cs typeface="Times New Roman" pitchFamily="18" charset="0"/>
                            <a:sym typeface="Symbol" pitchFamily="18" charset="2"/>
                          </a:rPr>
                          <m:t>𝐻</m:t>
                        </m:r>
                      </m:oMath>
                    </m:oMathPara>
                  </a14:m>
                  <a:endParaRPr lang="en-US" i="1" dirty="0">
                    <a:solidFill>
                      <a:srgbClr val="000000"/>
                    </a:solidFill>
                    <a:latin typeface="Times New Roman" pitchFamily="18" charset="0"/>
                    <a:cs typeface="Times New Roman" pitchFamily="18" charset="0"/>
                  </a:endParaRPr>
                </a:p>
              </p:txBody>
            </p:sp>
          </mc:Choice>
          <mc:Fallback xmlns="">
            <p:sp>
              <p:nvSpPr>
                <p:cNvPr id="14387" name="Text Box 61"/>
                <p:cNvSpPr txBox="1">
                  <a:spLocks noRot="1" noChangeAspect="1" noMove="1" noResize="1" noEditPoints="1" noAdjustHandles="1" noChangeArrowheads="1" noChangeShapeType="1" noTextEdit="1"/>
                </p:cNvSpPr>
                <p:nvPr/>
              </p:nvSpPr>
              <p:spPr bwMode="auto">
                <a:xfrm>
                  <a:off x="5231" y="580"/>
                  <a:ext cx="132" cy="276"/>
                </a:xfrm>
                <a:prstGeom prst="rect">
                  <a:avLst/>
                </a:prstGeom>
                <a:blipFill rotWithShape="1">
                  <a:blip r:embed="rId4"/>
                  <a:stretch>
                    <a:fillRect r="-81818"/>
                  </a:stretch>
                </a:blipFill>
                <a:ln w="9525">
                  <a:noFill/>
                  <a:miter lim="800000"/>
                  <a:headEnd/>
                  <a:tailEnd/>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356" name="Rectangle 62"/>
              <p:cNvSpPr>
                <a:spLocks noChangeArrowheads="1"/>
              </p:cNvSpPr>
              <p:nvPr/>
            </p:nvSpPr>
            <p:spPr bwMode="auto">
              <a:xfrm>
                <a:off x="5599778" y="2667000"/>
                <a:ext cx="3271655" cy="307777"/>
              </a:xfrm>
              <a:prstGeom prst="rect">
                <a:avLst/>
              </a:prstGeom>
              <a:noFill/>
              <a:ln w="9525">
                <a:noFill/>
                <a:miter lim="800000"/>
                <a:headEnd/>
                <a:tailEnd/>
              </a:ln>
            </p:spPr>
            <p:txBody>
              <a:bodyPr wrap="square">
                <a:spAutoFit/>
              </a:bodyPr>
              <a:lstStyle/>
              <a:p>
                <a:pPr lvl="0">
                  <a:spcBef>
                    <a:spcPct val="0"/>
                  </a:spcBef>
                </a:pPr>
                <a:r>
                  <a:rPr lang="en-US" altLang="en-US" sz="1400" dirty="0" smtClean="0">
                    <a:solidFill>
                      <a:srgbClr val="000000"/>
                    </a:solidFill>
                  </a:rPr>
                  <a:t>Surface-water (</a:t>
                </a:r>
                <a14:m>
                  <m:oMath xmlns:m="http://schemas.openxmlformats.org/officeDocument/2006/math">
                    <m:r>
                      <a:rPr lang="en-US" altLang="en-US" sz="1400" i="1">
                        <a:solidFill>
                          <a:srgbClr val="000000"/>
                        </a:solidFill>
                        <a:latin typeface="Cambria Math"/>
                      </a:rPr>
                      <m:t>𝑘𝑔</m:t>
                    </m:r>
                    <m:r>
                      <a:rPr lang="en-US" altLang="en-US" sz="1400" i="1">
                        <a:solidFill>
                          <a:srgbClr val="000000"/>
                        </a:solidFill>
                        <a:latin typeface="Cambria Math"/>
                      </a:rPr>
                      <m:t>/</m:t>
                    </m:r>
                    <m:sSup>
                      <m:sSupPr>
                        <m:ctrlPr>
                          <a:rPr lang="en-US" altLang="en-US" sz="1400" i="1">
                            <a:solidFill>
                              <a:srgbClr val="000000"/>
                            </a:solidFill>
                            <a:latin typeface="Cambria Math"/>
                          </a:rPr>
                        </m:ctrlPr>
                      </m:sSupPr>
                      <m:e>
                        <m:r>
                          <a:rPr lang="en-US" altLang="en-US" sz="1400" i="1">
                            <a:solidFill>
                              <a:srgbClr val="000000"/>
                            </a:solidFill>
                            <a:latin typeface="Cambria Math"/>
                          </a:rPr>
                          <m:t>𝑚</m:t>
                        </m:r>
                      </m:e>
                      <m:sup>
                        <m:r>
                          <a:rPr lang="en-US" altLang="en-US" sz="1400" i="1">
                            <a:solidFill>
                              <a:srgbClr val="000000"/>
                            </a:solidFill>
                            <a:latin typeface="Cambria Math"/>
                          </a:rPr>
                          <m:t>2</m:t>
                        </m:r>
                      </m:sup>
                    </m:sSup>
                  </m:oMath>
                </a14:m>
                <a:r>
                  <a:rPr lang="en-US" altLang="en-US" sz="1400" dirty="0" smtClean="0">
                    <a:solidFill>
                      <a:srgbClr val="000000"/>
                    </a:solidFill>
                  </a:rPr>
                  <a:t> or mm)</a:t>
                </a:r>
                <a:endParaRPr lang="en-US" altLang="en-US" sz="1400" dirty="0">
                  <a:solidFill>
                    <a:srgbClr val="000000"/>
                  </a:solidFill>
                </a:endParaRPr>
              </a:p>
            </p:txBody>
          </p:sp>
        </mc:Choice>
        <mc:Fallback xmlns="">
          <p:sp>
            <p:nvSpPr>
              <p:cNvPr id="14356" name="Rectangle 62"/>
              <p:cNvSpPr>
                <a:spLocks noRot="1" noChangeAspect="1" noMove="1" noResize="1" noEditPoints="1" noAdjustHandles="1" noChangeArrowheads="1" noChangeShapeType="1" noTextEdit="1"/>
              </p:cNvSpPr>
              <p:nvPr/>
            </p:nvSpPr>
            <p:spPr bwMode="auto">
              <a:xfrm>
                <a:off x="5599778" y="2667000"/>
                <a:ext cx="3271655" cy="307777"/>
              </a:xfrm>
              <a:prstGeom prst="rect">
                <a:avLst/>
              </a:prstGeom>
              <a:blipFill rotWithShape="1">
                <a:blip r:embed="rId5"/>
                <a:stretch>
                  <a:fillRect l="-560" t="-2000" b="-18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57" name="Rectangle 63"/>
              <p:cNvSpPr>
                <a:spLocks noChangeArrowheads="1"/>
              </p:cNvSpPr>
              <p:nvPr/>
            </p:nvSpPr>
            <p:spPr bwMode="auto">
              <a:xfrm>
                <a:off x="4688409" y="2163500"/>
                <a:ext cx="2474391" cy="523220"/>
              </a:xfrm>
              <a:prstGeom prst="rect">
                <a:avLst/>
              </a:prstGeom>
              <a:noFill/>
              <a:ln w="9525">
                <a:noFill/>
                <a:miter lim="800000"/>
                <a:headEnd/>
                <a:tailEnd/>
              </a:ln>
            </p:spPr>
            <p:txBody>
              <a:bodyPr wrap="square">
                <a:spAutoFit/>
              </a:bodyPr>
              <a:lstStyle/>
              <a:p>
                <a:pPr lvl="0">
                  <a:spcBef>
                    <a:spcPct val="0"/>
                  </a:spcBef>
                </a:pPr>
                <a:r>
                  <a:rPr lang="en-US" altLang="en-US" sz="1400" dirty="0">
                    <a:solidFill>
                      <a:srgbClr val="000000"/>
                    </a:solidFill>
                  </a:rPr>
                  <a:t>Soil-water </a:t>
                </a:r>
                <a:r>
                  <a:rPr lang="en-US" altLang="en-US" sz="1400" dirty="0" smtClean="0">
                    <a:solidFill>
                      <a:srgbClr val="000000"/>
                    </a:solidFill>
                  </a:rPr>
                  <a:t>content </a:t>
                </a:r>
                <a:r>
                  <a:rPr lang="en-US" altLang="en-US" sz="1400" dirty="0">
                    <a:solidFill>
                      <a:srgbClr val="000000"/>
                    </a:solidFill>
                  </a:rPr>
                  <a:t>(</a:t>
                </a:r>
                <a14:m>
                  <m:oMath xmlns:m="http://schemas.openxmlformats.org/officeDocument/2006/math">
                    <m:r>
                      <a:rPr lang="en-US" altLang="en-US" sz="1400" i="1">
                        <a:solidFill>
                          <a:srgbClr val="000000"/>
                        </a:solidFill>
                        <a:latin typeface="Cambria Math"/>
                      </a:rPr>
                      <m:t>𝑘𝑔</m:t>
                    </m:r>
                    <m:r>
                      <a:rPr lang="en-US" altLang="en-US" sz="1400" i="1">
                        <a:solidFill>
                          <a:srgbClr val="000000"/>
                        </a:solidFill>
                        <a:latin typeface="Cambria Math"/>
                      </a:rPr>
                      <m:t>/</m:t>
                    </m:r>
                    <m:sSup>
                      <m:sSupPr>
                        <m:ctrlPr>
                          <a:rPr lang="en-US" altLang="en-US" sz="1400" i="1">
                            <a:solidFill>
                              <a:srgbClr val="000000"/>
                            </a:solidFill>
                            <a:latin typeface="Cambria Math"/>
                          </a:rPr>
                        </m:ctrlPr>
                      </m:sSupPr>
                      <m:e>
                        <m:r>
                          <a:rPr lang="en-US" altLang="en-US" sz="1400" i="1">
                            <a:solidFill>
                              <a:srgbClr val="000000"/>
                            </a:solidFill>
                            <a:latin typeface="Cambria Math"/>
                          </a:rPr>
                          <m:t>𝑚</m:t>
                        </m:r>
                      </m:e>
                      <m:sup>
                        <m:r>
                          <a:rPr lang="en-US" altLang="en-US" sz="1400" i="1">
                            <a:solidFill>
                              <a:srgbClr val="000000"/>
                            </a:solidFill>
                            <a:latin typeface="Cambria Math"/>
                          </a:rPr>
                          <m:t>2</m:t>
                        </m:r>
                      </m:sup>
                    </m:sSup>
                  </m:oMath>
                </a14:m>
                <a:r>
                  <a:rPr lang="en-US" altLang="en-US" sz="1400" dirty="0">
                    <a:solidFill>
                      <a:srgbClr val="000000"/>
                    </a:solidFill>
                  </a:rPr>
                  <a:t>)</a:t>
                </a:r>
              </a:p>
              <a:p>
                <a:pPr>
                  <a:spcBef>
                    <a:spcPct val="0"/>
                  </a:spcBef>
                </a:pPr>
                <a:endParaRPr lang="en-US" altLang="en-US" sz="1400" dirty="0">
                  <a:solidFill>
                    <a:srgbClr val="000000"/>
                  </a:solidFill>
                </a:endParaRPr>
              </a:p>
            </p:txBody>
          </p:sp>
        </mc:Choice>
        <mc:Fallback xmlns="">
          <p:sp>
            <p:nvSpPr>
              <p:cNvPr id="14357" name="Rectangle 63"/>
              <p:cNvSpPr>
                <a:spLocks noRot="1" noChangeAspect="1" noMove="1" noResize="1" noEditPoints="1" noAdjustHandles="1" noChangeArrowheads="1" noChangeShapeType="1" noTextEdit="1"/>
              </p:cNvSpPr>
              <p:nvPr/>
            </p:nvSpPr>
            <p:spPr bwMode="auto">
              <a:xfrm>
                <a:off x="4688409" y="2163500"/>
                <a:ext cx="2474391" cy="523220"/>
              </a:xfrm>
              <a:prstGeom prst="rect">
                <a:avLst/>
              </a:prstGeom>
              <a:blipFill rotWithShape="1">
                <a:blip r:embed="rId6"/>
                <a:stretch>
                  <a:fillRect l="-493" t="-1163" r="-49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58" name="Rectangle 64"/>
              <p:cNvSpPr>
                <a:spLocks noChangeArrowheads="1"/>
              </p:cNvSpPr>
              <p:nvPr/>
            </p:nvSpPr>
            <p:spPr bwMode="auto">
              <a:xfrm>
                <a:off x="4712256" y="1618525"/>
                <a:ext cx="1781380" cy="523220"/>
              </a:xfrm>
              <a:prstGeom prst="rect">
                <a:avLst/>
              </a:prstGeom>
              <a:noFill/>
              <a:ln w="9525">
                <a:noFill/>
                <a:miter lim="800000"/>
                <a:headEnd/>
                <a:tailEnd/>
              </a:ln>
            </p:spPr>
            <p:txBody>
              <a:bodyPr wrap="square">
                <a:spAutoFit/>
              </a:bodyPr>
              <a:lstStyle/>
              <a:p>
                <a:pPr>
                  <a:spcBef>
                    <a:spcPct val="0"/>
                  </a:spcBef>
                </a:pPr>
                <a:r>
                  <a:rPr lang="en-US" altLang="en-US" sz="1400" dirty="0" smtClean="0">
                    <a:solidFill>
                      <a:srgbClr val="000000"/>
                    </a:solidFill>
                  </a:rPr>
                  <a:t>Above-ground biomass (</a:t>
                </a:r>
                <a14:m>
                  <m:oMath xmlns:m="http://schemas.openxmlformats.org/officeDocument/2006/math">
                    <m:r>
                      <a:rPr lang="en-US" altLang="en-US" sz="1400" b="0" i="1" smtClean="0">
                        <a:solidFill>
                          <a:srgbClr val="000000"/>
                        </a:solidFill>
                        <a:latin typeface="Cambria Math"/>
                      </a:rPr>
                      <m:t>𝑘𝑔</m:t>
                    </m:r>
                    <m:r>
                      <a:rPr lang="en-US" altLang="en-US" sz="1400" b="0" i="1" smtClean="0">
                        <a:solidFill>
                          <a:srgbClr val="000000"/>
                        </a:solidFill>
                        <a:latin typeface="Cambria Math"/>
                      </a:rPr>
                      <m:t>/</m:t>
                    </m:r>
                    <m:sSup>
                      <m:sSupPr>
                        <m:ctrlPr>
                          <a:rPr lang="en-US" altLang="en-US" sz="1400" b="0" i="1" smtClean="0">
                            <a:solidFill>
                              <a:srgbClr val="000000"/>
                            </a:solidFill>
                            <a:latin typeface="Cambria Math"/>
                          </a:rPr>
                        </m:ctrlPr>
                      </m:sSupPr>
                      <m:e>
                        <m:r>
                          <a:rPr lang="en-US" altLang="en-US" sz="1400" b="0" i="1" smtClean="0">
                            <a:solidFill>
                              <a:srgbClr val="000000"/>
                            </a:solidFill>
                            <a:latin typeface="Cambria Math"/>
                          </a:rPr>
                          <m:t>𝑚</m:t>
                        </m:r>
                      </m:e>
                      <m:sup>
                        <m:r>
                          <a:rPr lang="en-US" altLang="en-US" sz="1400" b="0" i="1" smtClean="0">
                            <a:solidFill>
                              <a:srgbClr val="000000"/>
                            </a:solidFill>
                            <a:latin typeface="Cambria Math"/>
                          </a:rPr>
                          <m:t>2</m:t>
                        </m:r>
                      </m:sup>
                    </m:sSup>
                  </m:oMath>
                </a14:m>
                <a:r>
                  <a:rPr lang="en-US" altLang="en-US" sz="1400" dirty="0" smtClean="0">
                    <a:solidFill>
                      <a:srgbClr val="000000"/>
                    </a:solidFill>
                  </a:rPr>
                  <a:t>)</a:t>
                </a:r>
                <a:endParaRPr lang="en-US" altLang="en-US" sz="1400" dirty="0">
                  <a:solidFill>
                    <a:srgbClr val="000000"/>
                  </a:solidFill>
                </a:endParaRPr>
              </a:p>
            </p:txBody>
          </p:sp>
        </mc:Choice>
        <mc:Fallback xmlns="">
          <p:sp>
            <p:nvSpPr>
              <p:cNvPr id="14358" name="Rectangle 64"/>
              <p:cNvSpPr>
                <a:spLocks noRot="1" noChangeAspect="1" noMove="1" noResize="1" noEditPoints="1" noAdjustHandles="1" noChangeArrowheads="1" noChangeShapeType="1" noTextEdit="1"/>
              </p:cNvSpPr>
              <p:nvPr/>
            </p:nvSpPr>
            <p:spPr bwMode="auto">
              <a:xfrm>
                <a:off x="4712256" y="1618525"/>
                <a:ext cx="1781380" cy="523220"/>
              </a:xfrm>
              <a:prstGeom prst="rect">
                <a:avLst/>
              </a:prstGeom>
              <a:blipFill rotWithShape="1">
                <a:blip r:embed="rId7"/>
                <a:stretch>
                  <a:fillRect l="-685" t="-1176" b="-1176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231373" y="1592665"/>
                <a:ext cx="452790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m:t>
                          </m:r>
                        </m:e>
                        <m:sub>
                          <m:r>
                            <a:rPr lang="en-US" b="0" i="1" smtClean="0">
                              <a:solidFill>
                                <a:srgbClr val="000000"/>
                              </a:solidFill>
                              <a:latin typeface="Cambria Math"/>
                            </a:rPr>
                            <m:t>𝑡</m:t>
                          </m:r>
                        </m:sub>
                      </m:sSub>
                      <m:r>
                        <a:rPr lang="en-US" i="1" smtClean="0">
                          <a:solidFill>
                            <a:srgbClr val="000000"/>
                          </a:solidFill>
                          <a:latin typeface="Cambria Math"/>
                        </a:rPr>
                        <m:t>𝐵</m:t>
                      </m:r>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i="1" smtClean="0">
                              <a:solidFill>
                                <a:srgbClr val="000000"/>
                              </a:solidFill>
                              <a:latin typeface="Cambria Math"/>
                            </a:rPr>
                            <m:t>𝐵</m:t>
                          </m:r>
                        </m:sub>
                      </m:sSub>
                      <m:r>
                        <a:rPr lang="en-US" i="1" smtClean="0">
                          <a:solidFill>
                            <a:srgbClr val="000000"/>
                          </a:solidFill>
                          <a:latin typeface="Cambria Math"/>
                        </a:rPr>
                        <m:t>𝐵</m:t>
                      </m:r>
                      <m:d>
                        <m:dPr>
                          <m:ctrlPr>
                            <a:rPr lang="en-US" i="1" smtClean="0">
                              <a:solidFill>
                                <a:srgbClr val="000000"/>
                              </a:solidFill>
                              <a:latin typeface="Cambria Math"/>
                            </a:rPr>
                          </m:ctrlPr>
                        </m:dPr>
                        <m:e>
                          <m:r>
                            <a:rPr lang="en-US" i="1" smtClean="0">
                              <a:solidFill>
                                <a:srgbClr val="000000"/>
                              </a:solidFill>
                              <a:latin typeface="Cambria Math"/>
                            </a:rPr>
                            <m:t>1</m:t>
                          </m:r>
                          <m:r>
                            <a:rPr lang="en-US" i="1" smtClean="0">
                              <a:solidFill>
                                <a:srgbClr val="000000"/>
                              </a:solidFill>
                              <a:latin typeface="Cambria Math"/>
                            </a:rPr>
                            <m:t>−</m:t>
                          </m:r>
                          <m:r>
                            <a:rPr lang="en-US" i="1" smtClean="0">
                              <a:solidFill>
                                <a:srgbClr val="000000"/>
                              </a:solidFill>
                              <a:latin typeface="Cambria Math"/>
                            </a:rPr>
                            <m:t>𝐵</m:t>
                          </m:r>
                          <m:r>
                            <a:rPr lang="en-US" i="1" smtClean="0">
                              <a:solidFill>
                                <a:srgbClr val="000000"/>
                              </a:solidFill>
                              <a:latin typeface="Cambria Math"/>
                            </a:rPr>
                            <m:t>/</m:t>
                          </m:r>
                          <m:r>
                            <a:rPr lang="en-US" i="1" smtClean="0">
                              <a:solidFill>
                                <a:srgbClr val="000000"/>
                              </a:solidFill>
                              <a:latin typeface="Cambria Math"/>
                            </a:rPr>
                            <m:t>𝐾</m:t>
                          </m:r>
                        </m:e>
                      </m:d>
                      <m:r>
                        <a:rPr lang="en-US" i="1" smtClean="0">
                          <a:solidFill>
                            <a:srgbClr val="000000"/>
                          </a:solidFill>
                          <a:latin typeface="Cambria Math"/>
                        </a:rPr>
                        <m:t>−</m:t>
                      </m:r>
                      <m:r>
                        <a:rPr lang="en-US" i="1" smtClean="0">
                          <a:solidFill>
                            <a:srgbClr val="000000"/>
                          </a:solidFill>
                          <a:latin typeface="Cambria Math"/>
                        </a:rPr>
                        <m:t>𝑀𝐵</m:t>
                      </m:r>
                      <m:r>
                        <a:rPr lang="en-US" i="1" smtClean="0">
                          <a:solidFill>
                            <a:srgbClr val="000000"/>
                          </a:solidFill>
                          <a:latin typeface="Cambria Math"/>
                        </a:rPr>
                        <m:t>+</m:t>
                      </m:r>
                      <m:sSup>
                        <m:sSupPr>
                          <m:ctrlPr>
                            <a:rPr lang="en-US" i="1" smtClean="0">
                              <a:solidFill>
                                <a:srgbClr val="000000"/>
                              </a:solidFill>
                              <a:latin typeface="Cambria Math"/>
                            </a:rPr>
                          </m:ctrlPr>
                        </m:sSupPr>
                        <m:e>
                          <m:sSub>
                            <m:sSubPr>
                              <m:ctrlPr>
                                <a:rPr lang="en-US" i="1" smtClean="0">
                                  <a:solidFill>
                                    <a:srgbClr val="000000"/>
                                  </a:solidFill>
                                  <a:latin typeface="Cambria Math"/>
                                </a:rPr>
                              </m:ctrlPr>
                            </m:sSubPr>
                            <m:e>
                              <m:r>
                                <a:rPr lang="en-US" i="1" smtClean="0">
                                  <a:solidFill>
                                    <a:srgbClr val="000000"/>
                                  </a:solidFill>
                                  <a:latin typeface="Cambria Math"/>
                                </a:rPr>
                                <m:t>𝐷</m:t>
                              </m:r>
                            </m:e>
                            <m:sub>
                              <m:r>
                                <a:rPr lang="en-US" i="1" smtClean="0">
                                  <a:solidFill>
                                    <a:srgbClr val="000000"/>
                                  </a:solidFill>
                                  <a:latin typeface="Cambria Math"/>
                                </a:rPr>
                                <m:t>𝐵</m:t>
                              </m:r>
                            </m:sub>
                          </m:sSub>
                          <m:r>
                            <a:rPr lang="en-US" smtClean="0">
                              <a:solidFill>
                                <a:srgbClr val="000000"/>
                              </a:solidFill>
                              <a:latin typeface="Cambria Math"/>
                            </a:rPr>
                            <m:t>𝛻</m:t>
                          </m:r>
                        </m:e>
                        <m:sup>
                          <m:r>
                            <a:rPr lang="en-US" i="1" smtClean="0">
                              <a:solidFill>
                                <a:srgbClr val="000000"/>
                              </a:solidFill>
                              <a:latin typeface="Cambria Math"/>
                            </a:rPr>
                            <m:t>2</m:t>
                          </m:r>
                        </m:sup>
                      </m:sSup>
                      <m:r>
                        <a:rPr lang="en-US" i="1" smtClean="0">
                          <a:solidFill>
                            <a:srgbClr val="000000"/>
                          </a:solidFill>
                          <a:latin typeface="Cambria Math"/>
                        </a:rPr>
                        <m:t>𝐵</m:t>
                      </m:r>
                    </m:oMath>
                  </m:oMathPara>
                </a14:m>
                <a:endParaRPr lang="en-US" dirty="0" smtClean="0">
                  <a:solidFill>
                    <a:srgbClr val="000000"/>
                  </a:solidFill>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231373" y="1592665"/>
                <a:ext cx="4527906" cy="400110"/>
              </a:xfrm>
              <a:prstGeom prst="rect">
                <a:avLst/>
              </a:prstGeom>
              <a:blipFill rotWithShape="1">
                <a:blip r:embed="rId8"/>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273994" y="2114490"/>
                <a:ext cx="42362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m:t>
                          </m:r>
                        </m:e>
                        <m:sub>
                          <m:r>
                            <a:rPr lang="en-US" b="0" i="1" smtClean="0">
                              <a:solidFill>
                                <a:srgbClr val="000000"/>
                              </a:solidFill>
                              <a:latin typeface="Cambria Math"/>
                            </a:rPr>
                            <m:t>𝑡</m:t>
                          </m:r>
                        </m:sub>
                      </m:sSub>
                      <m:r>
                        <a:rPr lang="en-US" i="1" smtClean="0">
                          <a:solidFill>
                            <a:srgbClr val="000000"/>
                          </a:solidFill>
                          <a:latin typeface="Cambria Math"/>
                        </a:rPr>
                        <m:t>𝑊</m:t>
                      </m:r>
                      <m:r>
                        <a:rPr lang="en-US" i="1">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𝐼𝐻</m:t>
                          </m:r>
                          <m:r>
                            <a:rPr lang="en-US" i="1" smtClean="0">
                              <a:solidFill>
                                <a:srgbClr val="000000"/>
                              </a:solidFill>
                              <a:latin typeface="Cambria Math"/>
                            </a:rPr>
                            <m:t>−</m:t>
                          </m:r>
                          <m:r>
                            <a:rPr lang="en-US" i="1" smtClean="0">
                              <a:solidFill>
                                <a:srgbClr val="000000"/>
                              </a:solidFill>
                              <a:latin typeface="Cambria Math"/>
                            </a:rPr>
                            <m:t>𝐿𝑊</m:t>
                          </m:r>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i="1" smtClean="0">
                                  <a:solidFill>
                                    <a:srgbClr val="000000"/>
                                  </a:solidFill>
                                  <a:latin typeface="Cambria Math"/>
                                </a:rPr>
                                <m:t>𝑊</m:t>
                              </m:r>
                            </m:sub>
                          </m:sSub>
                          <m:r>
                            <a:rPr lang="en-US" i="1" smtClean="0">
                              <a:solidFill>
                                <a:srgbClr val="000000"/>
                              </a:solidFill>
                              <a:latin typeface="Cambria Math"/>
                            </a:rPr>
                            <m:t>𝑊</m:t>
                          </m:r>
                        </m:e>
                        <m:sub>
                          <m:r>
                            <a:rPr lang="en-US" i="1" smtClean="0">
                              <a:solidFill>
                                <a:srgbClr val="000000"/>
                              </a:solidFill>
                              <a:latin typeface="Cambria Math"/>
                            </a:rPr>
                            <m:t> </m:t>
                          </m:r>
                        </m:sub>
                      </m:sSub>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𝐷</m:t>
                          </m:r>
                        </m:e>
                        <m:sub>
                          <m:r>
                            <a:rPr lang="en-US" i="1" smtClean="0">
                              <a:solidFill>
                                <a:srgbClr val="000000"/>
                              </a:solidFill>
                              <a:latin typeface="Cambria Math"/>
                            </a:rPr>
                            <m:t>𝑊</m:t>
                          </m:r>
                        </m:sub>
                      </m:sSub>
                      <m:sSup>
                        <m:sSupPr>
                          <m:ctrlPr>
                            <a:rPr lang="en-US" i="1" smtClean="0">
                              <a:solidFill>
                                <a:srgbClr val="000000"/>
                              </a:solidFill>
                              <a:latin typeface="Cambria Math"/>
                            </a:rPr>
                          </m:ctrlPr>
                        </m:sSupPr>
                        <m:e>
                          <m:r>
                            <a:rPr lang="en-US" smtClean="0">
                              <a:solidFill>
                                <a:srgbClr val="000000"/>
                              </a:solidFill>
                              <a:latin typeface="Cambria Math"/>
                            </a:rPr>
                            <m:t>𝛻</m:t>
                          </m:r>
                        </m:e>
                        <m:sup>
                          <m:r>
                            <a:rPr lang="en-US" i="1" smtClean="0">
                              <a:solidFill>
                                <a:srgbClr val="000000"/>
                              </a:solidFill>
                              <a:latin typeface="Cambria Math"/>
                            </a:rPr>
                            <m:t>2</m:t>
                          </m:r>
                        </m:sup>
                      </m:sSup>
                      <m:r>
                        <a:rPr lang="en-US" i="1" smtClean="0">
                          <a:solidFill>
                            <a:srgbClr val="000000"/>
                          </a:solidFill>
                          <a:latin typeface="Cambria Math"/>
                        </a:rPr>
                        <m:t>𝑊</m:t>
                      </m:r>
                    </m:oMath>
                  </m:oMathPara>
                </a14:m>
                <a:endParaRPr lang="en-US" dirty="0" smtClean="0">
                  <a:solidFill>
                    <a:srgbClr val="000000"/>
                  </a:solidFill>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273994" y="2114490"/>
                <a:ext cx="4236288" cy="400110"/>
              </a:xfrm>
              <a:prstGeom prst="rect">
                <a:avLst/>
              </a:prstGeom>
              <a:blipFill rotWithShape="1">
                <a:blip r:embed="rId9"/>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304800" y="2594840"/>
                <a:ext cx="533607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m:t>
                          </m:r>
                        </m:e>
                        <m:sub>
                          <m:r>
                            <a:rPr lang="en-US" i="1">
                              <a:solidFill>
                                <a:srgbClr val="000000"/>
                              </a:solidFill>
                              <a:latin typeface="Cambria Math"/>
                            </a:rPr>
                            <m:t>𝑡</m:t>
                          </m:r>
                        </m:sub>
                      </m:sSub>
                      <m:r>
                        <a:rPr lang="en-US" b="0" i="1" smtClean="0">
                          <a:solidFill>
                            <a:srgbClr val="000000"/>
                          </a:solidFill>
                          <a:latin typeface="Cambria Math"/>
                        </a:rPr>
                        <m:t>𝐻</m:t>
                      </m:r>
                      <m:r>
                        <a:rPr lang="en-US" i="1">
                          <a:solidFill>
                            <a:srgbClr val="000000"/>
                          </a:solidFill>
                          <a:latin typeface="Cambria Math"/>
                        </a:rPr>
                        <m:t>=</m:t>
                      </m:r>
                      <m:sSub>
                        <m:sSubPr>
                          <m:ctrlPr>
                            <a:rPr lang="en-US" i="1" smtClean="0">
                              <a:solidFill>
                                <a:srgbClr val="000000"/>
                              </a:solidFill>
                              <a:latin typeface="Cambria Math"/>
                            </a:rPr>
                          </m:ctrlPr>
                        </m:sSubPr>
                        <m:e>
                          <m:r>
                            <a:rPr lang="en-US" b="0" i="1" smtClean="0">
                              <a:solidFill>
                                <a:srgbClr val="000000"/>
                              </a:solidFill>
                              <a:latin typeface="Cambria Math"/>
                            </a:rPr>
                            <m:t>𝑃</m:t>
                          </m:r>
                          <m:r>
                            <a:rPr lang="en-US" i="1" smtClean="0">
                              <a:solidFill>
                                <a:srgbClr val="000000"/>
                              </a:solidFill>
                              <a:latin typeface="Cambria Math"/>
                            </a:rPr>
                            <m:t>−</m:t>
                          </m:r>
                          <m:r>
                            <a:rPr lang="en-US" i="1" smtClean="0">
                              <a:solidFill>
                                <a:srgbClr val="000000"/>
                              </a:solidFill>
                              <a:latin typeface="Cambria Math"/>
                            </a:rPr>
                            <m:t>𝐼𝐻</m:t>
                          </m:r>
                          <m:r>
                            <a:rPr lang="en-US" i="1" smtClean="0">
                              <a:solidFill>
                                <a:srgbClr val="000000"/>
                              </a:solidFill>
                              <a:latin typeface="Cambria Math"/>
                            </a:rPr>
                            <m:t>−</m:t>
                          </m:r>
                          <m:r>
                            <a:rPr lang="en-US" b="1" i="1" smtClean="0">
                              <a:solidFill>
                                <a:srgbClr val="000000"/>
                              </a:solidFill>
                              <a:latin typeface="Cambria Math"/>
                            </a:rPr>
                            <m:t>𝜵</m:t>
                          </m:r>
                          <m:r>
                            <a:rPr lang="en-US" i="1" smtClean="0">
                              <a:solidFill>
                                <a:srgbClr val="000000"/>
                              </a:solidFill>
                              <a:latin typeface="Cambria Math"/>
                            </a:rPr>
                            <m:t>⋅</m:t>
                          </m:r>
                          <m:r>
                            <a:rPr lang="en-US" b="1" i="1" smtClean="0">
                              <a:solidFill>
                                <a:srgbClr val="000000"/>
                              </a:solidFill>
                              <a:latin typeface="Cambria Math"/>
                            </a:rPr>
                            <m:t>𝑱</m:t>
                          </m:r>
                          <m:r>
                            <a:rPr lang="en-US" i="1" smtClean="0">
                              <a:solidFill>
                                <a:srgbClr val="000000"/>
                              </a:solidFill>
                              <a:latin typeface="Cambria Math"/>
                            </a:rPr>
                            <m:t>        </m:t>
                          </m:r>
                          <m:r>
                            <a:rPr lang="en-US" b="1" i="1" smtClean="0">
                              <a:solidFill>
                                <a:srgbClr val="000000"/>
                              </a:solidFill>
                              <a:latin typeface="Cambria Math"/>
                            </a:rPr>
                            <m:t>𝑱</m:t>
                          </m:r>
                          <m:r>
                            <a:rPr lang="en-US" i="1" smtClean="0">
                              <a:solidFill>
                                <a:srgbClr val="000000"/>
                              </a:solidFill>
                              <a:latin typeface="Cambria Math"/>
                            </a:rPr>
                            <m:t>=−</m:t>
                          </m:r>
                          <m:r>
                            <a:rPr lang="en-US" i="1" smtClean="0">
                              <a:solidFill>
                                <a:srgbClr val="000000"/>
                              </a:solidFill>
                              <a:latin typeface="Cambria Math"/>
                            </a:rPr>
                            <m:t>2</m:t>
                          </m:r>
                          <m:sSub>
                            <m:sSubPr>
                              <m:ctrlPr>
                                <a:rPr lang="en-US" i="1" smtClean="0">
                                  <a:solidFill>
                                    <a:srgbClr val="000000"/>
                                  </a:solidFill>
                                  <a:latin typeface="Cambria Math"/>
                                </a:rPr>
                              </m:ctrlPr>
                            </m:sSubPr>
                            <m:e>
                              <m:r>
                                <a:rPr lang="en-US" i="1" smtClean="0">
                                  <a:solidFill>
                                    <a:srgbClr val="000000"/>
                                  </a:solidFill>
                                  <a:latin typeface="Cambria Math"/>
                                </a:rPr>
                                <m:t>𝛿</m:t>
                              </m:r>
                            </m:e>
                            <m:sub>
                              <m:r>
                                <a:rPr lang="en-US" b="0" i="1" smtClean="0">
                                  <a:solidFill>
                                    <a:srgbClr val="000000"/>
                                  </a:solidFill>
                                  <a:latin typeface="Cambria Math"/>
                                </a:rPr>
                                <m:t>𝐻</m:t>
                              </m:r>
                            </m:sub>
                          </m:sSub>
                          <m:r>
                            <a:rPr lang="en-US" b="0" i="1" smtClean="0">
                              <a:solidFill>
                                <a:srgbClr val="000000"/>
                              </a:solidFill>
                              <a:latin typeface="Cambria Math"/>
                            </a:rPr>
                            <m:t>𝐻</m:t>
                          </m:r>
                        </m:e>
                        <m:sub>
                          <m:r>
                            <a:rPr lang="en-US" i="1" smtClean="0">
                              <a:solidFill>
                                <a:srgbClr val="000000"/>
                              </a:solidFill>
                              <a:latin typeface="Cambria Math"/>
                            </a:rPr>
                            <m:t> </m:t>
                          </m:r>
                        </m:sub>
                      </m:sSub>
                      <m:r>
                        <a:rPr lang="en-US" b="1" i="1" smtClean="0">
                          <a:solidFill>
                            <a:srgbClr val="000000"/>
                          </a:solidFill>
                          <a:latin typeface="Cambria Math"/>
                        </a:rPr>
                        <m:t>𝜵</m:t>
                      </m:r>
                      <m:r>
                        <a:rPr lang="en-US" i="1" smtClean="0">
                          <a:solidFill>
                            <a:srgbClr val="000000"/>
                          </a:solidFill>
                          <a:latin typeface="Cambria Math"/>
                        </a:rPr>
                        <m:t>(</m:t>
                      </m:r>
                      <m:r>
                        <a:rPr lang="en-US" b="0" i="1" smtClean="0">
                          <a:solidFill>
                            <a:srgbClr val="000000"/>
                          </a:solidFill>
                          <a:latin typeface="Cambria Math"/>
                        </a:rPr>
                        <m:t>𝐻</m:t>
                      </m:r>
                      <m:r>
                        <a:rPr lang="en-US" i="1" smtClean="0">
                          <a:solidFill>
                            <a:srgbClr val="000000"/>
                          </a:solidFill>
                          <a:latin typeface="Cambria Math"/>
                        </a:rPr>
                        <m:t>+</m:t>
                      </m:r>
                      <m:r>
                        <a:rPr lang="en-US" b="0" i="1" smtClean="0">
                          <a:solidFill>
                            <a:srgbClr val="000000"/>
                          </a:solidFill>
                          <a:latin typeface="Cambria Math"/>
                        </a:rPr>
                        <m:t>𝑍</m:t>
                      </m:r>
                      <m:r>
                        <a:rPr lang="en-US" i="1" smtClean="0">
                          <a:solidFill>
                            <a:srgbClr val="000000"/>
                          </a:solidFill>
                          <a:latin typeface="Cambria Math"/>
                        </a:rPr>
                        <m:t>)</m:t>
                      </m:r>
                    </m:oMath>
                  </m:oMathPara>
                </a14:m>
                <a:endParaRPr lang="en-US" dirty="0" smtClean="0">
                  <a:solidFill>
                    <a:srgbClr val="000000"/>
                  </a:solidFill>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304800" y="2594840"/>
                <a:ext cx="5336076" cy="400110"/>
              </a:xfrm>
              <a:prstGeom prst="rect">
                <a:avLst/>
              </a:prstGeom>
              <a:blipFill rotWithShape="1">
                <a:blip r:embed="rId10"/>
                <a:stretch>
                  <a:fillRect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7543800" y="1504890"/>
                <a:ext cx="4201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a:rPr>
                        <m:t>𝑍</m:t>
                      </m:r>
                    </m:oMath>
                  </m:oMathPara>
                </a14:m>
                <a:endParaRPr lang="en-US" dirty="0">
                  <a:solidFill>
                    <a:srgbClr val="00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7543800" y="1504890"/>
                <a:ext cx="420179" cy="400110"/>
              </a:xfrm>
              <a:prstGeom prst="rect">
                <a:avLst/>
              </a:prstGeom>
              <a:blipFill rotWithShape="1">
                <a:blip r:embed="rId11"/>
                <a:stretch>
                  <a:fillRect/>
                </a:stretch>
              </a:blipFill>
            </p:spPr>
            <p:txBody>
              <a:bodyPr/>
              <a:lstStyle/>
              <a:p>
                <a:r>
                  <a:rPr lang="en-US">
                    <a:noFill/>
                  </a:rPr>
                  <a:t> </a:t>
                </a:r>
              </a:p>
            </p:txBody>
          </p:sp>
        </mc:Fallback>
      </mc:AlternateContent>
      <p:sp>
        <p:nvSpPr>
          <p:cNvPr id="10" name="TextBox 9"/>
          <p:cNvSpPr txBox="1"/>
          <p:nvPr/>
        </p:nvSpPr>
        <p:spPr>
          <a:xfrm>
            <a:off x="423778" y="3181290"/>
            <a:ext cx="4910222" cy="1554272"/>
          </a:xfrm>
          <a:prstGeom prst="rect">
            <a:avLst/>
          </a:prstGeom>
          <a:noFill/>
        </p:spPr>
        <p:txBody>
          <a:bodyPr wrap="square" rtlCol="0">
            <a:spAutoFit/>
          </a:bodyPr>
          <a:lstStyle/>
          <a:p>
            <a:pPr>
              <a:spcBef>
                <a:spcPts val="0"/>
              </a:spcBef>
              <a:spcAft>
                <a:spcPts val="600"/>
              </a:spcAft>
            </a:pPr>
            <a:r>
              <a:rPr lang="en-US" sz="1800" dirty="0" smtClean="0">
                <a:solidFill>
                  <a:srgbClr val="000000"/>
                </a:solidFill>
              </a:rPr>
              <a:t>Three water transport mechanisms:</a:t>
            </a:r>
          </a:p>
          <a:p>
            <a:pPr>
              <a:spcBef>
                <a:spcPts val="0"/>
              </a:spcBef>
            </a:pPr>
            <a:r>
              <a:rPr lang="en-US" sz="1800" dirty="0" smtClean="0">
                <a:solidFill>
                  <a:srgbClr val="000000"/>
                </a:solidFill>
              </a:rPr>
              <a:t>Overland flow</a:t>
            </a:r>
          </a:p>
          <a:p>
            <a:pPr>
              <a:spcBef>
                <a:spcPts val="0"/>
              </a:spcBef>
            </a:pPr>
            <a:r>
              <a:rPr lang="en-US" sz="1800" dirty="0" smtClean="0">
                <a:solidFill>
                  <a:srgbClr val="000000"/>
                </a:solidFill>
              </a:rPr>
              <a:t>Conduction by roots</a:t>
            </a:r>
          </a:p>
          <a:p>
            <a:pPr>
              <a:spcBef>
                <a:spcPts val="0"/>
              </a:spcBef>
            </a:pPr>
            <a:r>
              <a:rPr lang="en-US" sz="1800" dirty="0">
                <a:solidFill>
                  <a:srgbClr val="000000"/>
                </a:solidFill>
              </a:rPr>
              <a:t>Soil-water diffusion</a:t>
            </a:r>
          </a:p>
          <a:p>
            <a:pPr>
              <a:spcBef>
                <a:spcPts val="0"/>
              </a:spcBef>
            </a:pPr>
            <a:endParaRPr lang="en-US" sz="1800" dirty="0">
              <a:solidFill>
                <a:srgbClr val="000000"/>
              </a:solidFill>
            </a:endParaRPr>
          </a:p>
        </p:txBody>
      </p:sp>
      <p:grpSp>
        <p:nvGrpSpPr>
          <p:cNvPr id="12" name="Group 11"/>
          <p:cNvGrpSpPr/>
          <p:nvPr/>
        </p:nvGrpSpPr>
        <p:grpSpPr>
          <a:xfrm>
            <a:off x="381000" y="3169556"/>
            <a:ext cx="6014315" cy="2253347"/>
            <a:chOff x="265208" y="3169556"/>
            <a:chExt cx="6014315" cy="2253347"/>
          </a:xfrm>
        </p:grpSpPr>
        <p:grpSp>
          <p:nvGrpSpPr>
            <p:cNvPr id="2" name="Group 1"/>
            <p:cNvGrpSpPr/>
            <p:nvPr/>
          </p:nvGrpSpPr>
          <p:grpSpPr>
            <a:xfrm>
              <a:off x="265208" y="3169556"/>
              <a:ext cx="6014315" cy="2253347"/>
              <a:chOff x="322827" y="3169556"/>
              <a:chExt cx="6014315" cy="2253347"/>
            </a:xfrm>
            <a:solidFill>
              <a:schemeClr val="bg1"/>
            </a:solidFill>
          </p:grpSpPr>
          <mc:AlternateContent xmlns:mc="http://schemas.openxmlformats.org/markup-compatibility/2006" xmlns:a14="http://schemas.microsoft.com/office/drawing/2010/main">
            <mc:Choice Requires="a14">
              <p:sp>
                <p:nvSpPr>
                  <p:cNvPr id="4" name="TextBox 3"/>
                  <p:cNvSpPr txBox="1"/>
                  <p:nvPr/>
                </p:nvSpPr>
                <p:spPr>
                  <a:xfrm>
                    <a:off x="403546" y="3169556"/>
                    <a:ext cx="5090978" cy="411844"/>
                  </a:xfrm>
                  <a:prstGeom prst="rect">
                    <a:avLst/>
                  </a:prstGeom>
                  <a:grpFill/>
                </p:spPr>
                <p:txBody>
                  <a:bodyPr wrap="square" rtlCol="0">
                    <a:spAutoFit/>
                  </a:bodyPr>
                  <a:lstStyle/>
                  <a:p>
                    <a14:m>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b="0" i="1" smtClean="0">
                                <a:solidFill>
                                  <a:srgbClr val="000000"/>
                                </a:solidFill>
                                <a:latin typeface="Cambria Math"/>
                              </a:rPr>
                              <m:t>𝐵</m:t>
                            </m:r>
                          </m:sub>
                        </m:sSub>
                        <m:r>
                          <a:rPr lang="en-US" i="1" smtClean="0">
                            <a:solidFill>
                              <a:srgbClr val="000000"/>
                            </a:solidFill>
                            <a:latin typeface="Cambria Math"/>
                          </a:rPr>
                          <m:t>=</m:t>
                        </m:r>
                        <m:r>
                          <m:rPr>
                            <m:sty m:val="p"/>
                          </m:rPr>
                          <a:rPr lang="en-US" b="0" i="0" smtClean="0">
                            <a:solidFill>
                              <a:srgbClr val="000000"/>
                            </a:solidFill>
                            <a:latin typeface="Cambria Math"/>
                          </a:rPr>
                          <m:t>Λ</m:t>
                        </m:r>
                        <m:r>
                          <a:rPr lang="en-US" i="1" smtClean="0">
                            <a:solidFill>
                              <a:srgbClr val="000000"/>
                            </a:solidFill>
                            <a:latin typeface="Cambria Math"/>
                          </a:rPr>
                          <m:t>∫</m:t>
                        </m:r>
                        <m:r>
                          <a:rPr lang="en-US" b="0" i="1" smtClean="0">
                            <a:solidFill>
                              <a:srgbClr val="000000"/>
                            </a:solidFill>
                            <a:latin typeface="Cambria Math"/>
                          </a:rPr>
                          <m:t>𝐺</m:t>
                        </m:r>
                        <m:d>
                          <m:dPr>
                            <m:ctrlPr>
                              <a:rPr lang="en-US" i="1" smtClean="0">
                                <a:solidFill>
                                  <a:srgbClr val="000000"/>
                                </a:solidFill>
                                <a:latin typeface="Cambria Math"/>
                              </a:rPr>
                            </m:ctrlPr>
                          </m:dPr>
                          <m:e>
                            <m:r>
                              <a:rPr lang="en-US" b="1" i="1" smtClean="0">
                                <a:solidFill>
                                  <a:srgbClr val="000000"/>
                                </a:solidFill>
                                <a:latin typeface="Cambria Math"/>
                              </a:rPr>
                              <m:t>𝒙</m:t>
                            </m:r>
                            <m:r>
                              <a:rPr lang="en-US" i="1" smtClean="0">
                                <a:solidFill>
                                  <a:srgbClr val="000000"/>
                                </a:solidFill>
                                <a:latin typeface="Cambria Math"/>
                              </a:rPr>
                              <m:t>,</m:t>
                            </m:r>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i="1" smtClean="0">
                                    <a:solidFill>
                                      <a:srgbClr val="000000"/>
                                    </a:solidFill>
                                    <a:latin typeface="Cambria Math"/>
                                  </a:rPr>
                                  <m:t>′</m:t>
                                </m:r>
                              </m:sup>
                            </m:sSup>
                            <m:r>
                              <a:rPr lang="en-US" i="1" smtClean="0">
                                <a:solidFill>
                                  <a:srgbClr val="000000"/>
                                </a:solidFill>
                                <a:latin typeface="Cambria Math"/>
                              </a:rPr>
                              <m:t>,</m:t>
                            </m:r>
                            <m:r>
                              <a:rPr lang="en-US" i="1" smtClean="0">
                                <a:solidFill>
                                  <a:srgbClr val="000000"/>
                                </a:solidFill>
                                <a:latin typeface="Cambria Math"/>
                              </a:rPr>
                              <m:t>𝑡</m:t>
                            </m:r>
                          </m:e>
                        </m:d>
                        <m:r>
                          <a:rPr lang="en-US" b="0" i="1" smtClean="0">
                            <a:solidFill>
                              <a:srgbClr val="000000"/>
                            </a:solidFill>
                            <a:latin typeface="Cambria Math"/>
                          </a:rPr>
                          <m:t>𝑊</m:t>
                        </m:r>
                        <m:d>
                          <m:dPr>
                            <m:ctrlPr>
                              <a:rPr lang="en-US" i="1" smtClean="0">
                                <a:solidFill>
                                  <a:srgbClr val="000000"/>
                                </a:solidFill>
                                <a:latin typeface="Cambria Math"/>
                              </a:rPr>
                            </m:ctrlPr>
                          </m:dPr>
                          <m:e>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i="1" smtClean="0">
                                    <a:solidFill>
                                      <a:srgbClr val="000000"/>
                                    </a:solidFill>
                                    <a:latin typeface="Cambria Math"/>
                                  </a:rPr>
                                  <m:t>′</m:t>
                                </m:r>
                              </m:sup>
                            </m:sSup>
                            <m:r>
                              <a:rPr lang="en-US" i="1" smtClean="0">
                                <a:solidFill>
                                  <a:srgbClr val="000000"/>
                                </a:solidFill>
                                <a:latin typeface="Cambria Math"/>
                              </a:rPr>
                              <m:t>,</m:t>
                            </m:r>
                            <m:r>
                              <a:rPr lang="en-US" i="1" smtClean="0">
                                <a:solidFill>
                                  <a:srgbClr val="000000"/>
                                </a:solidFill>
                                <a:latin typeface="Cambria Math"/>
                              </a:rPr>
                              <m:t>𝑡</m:t>
                            </m:r>
                          </m:e>
                        </m:d>
                        <m:r>
                          <a:rPr lang="en-US" i="1" smtClean="0">
                            <a:solidFill>
                              <a:srgbClr val="000000"/>
                            </a:solidFill>
                            <a:latin typeface="Cambria Math"/>
                          </a:rPr>
                          <m:t>𝑑</m:t>
                        </m:r>
                        <m:r>
                          <a:rPr lang="en-US" b="1" i="1" smtClean="0">
                            <a:solidFill>
                              <a:srgbClr val="000000"/>
                            </a:solidFill>
                            <a:latin typeface="Cambria Math"/>
                          </a:rPr>
                          <m:t>𝒙</m:t>
                        </m:r>
                        <m:r>
                          <a:rPr lang="en-US" i="1" smtClean="0">
                            <a:solidFill>
                              <a:srgbClr val="000000"/>
                            </a:solidFill>
                            <a:latin typeface="Cambria Math"/>
                          </a:rPr>
                          <m:t>′</m:t>
                        </m:r>
                      </m:oMath>
                    </a14:m>
                    <a:r>
                      <a:rPr lang="en-US" dirty="0" smtClean="0">
                        <a:solidFill>
                          <a:srgbClr val="000000"/>
                        </a:solidFill>
                      </a:rPr>
                      <a:t>                         </a:t>
                    </a:r>
                    <a:endParaRPr lang="en-US" dirty="0">
                      <a:solidFill>
                        <a:srgbClr val="00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03546" y="3169556"/>
                    <a:ext cx="5090978" cy="411844"/>
                  </a:xfrm>
                  <a:prstGeom prst="rect">
                    <a:avLst/>
                  </a:prstGeom>
                  <a:blipFill rotWithShape="1">
                    <a:blip r:embed="rId12"/>
                    <a:stretch>
                      <a:fillRect b="-205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322827" y="3581400"/>
                    <a:ext cx="3514103" cy="411844"/>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b="0" i="1" smtClean="0">
                                  <a:solidFill>
                                    <a:srgbClr val="000000"/>
                                  </a:solidFill>
                                  <a:latin typeface="Cambria Math"/>
                                </a:rPr>
                                <m:t>𝑊</m:t>
                              </m:r>
                            </m:sub>
                          </m:sSub>
                          <m:r>
                            <a:rPr lang="en-US" i="1" smtClean="0">
                              <a:solidFill>
                                <a:srgbClr val="000000"/>
                              </a:solidFill>
                              <a:latin typeface="Cambria Math"/>
                            </a:rPr>
                            <m:t>=</m:t>
                          </m:r>
                          <m:r>
                            <m:rPr>
                              <m:sty m:val="p"/>
                            </m:rPr>
                            <a:rPr lang="en-US" b="0" i="0" smtClean="0">
                              <a:solidFill>
                                <a:srgbClr val="000000"/>
                              </a:solidFill>
                              <a:latin typeface="Cambria Math"/>
                            </a:rPr>
                            <m:t>Γ</m:t>
                          </m:r>
                          <m:r>
                            <a:rPr lang="en-US" i="1" smtClean="0">
                              <a:solidFill>
                                <a:srgbClr val="000000"/>
                              </a:solidFill>
                              <a:latin typeface="Cambria Math"/>
                            </a:rPr>
                            <m:t>∫</m:t>
                          </m:r>
                          <m:r>
                            <a:rPr lang="en-US" b="0" i="1" smtClean="0">
                              <a:solidFill>
                                <a:srgbClr val="000000"/>
                              </a:solidFill>
                              <a:latin typeface="Cambria Math"/>
                            </a:rPr>
                            <m:t>𝐺</m:t>
                          </m:r>
                          <m:d>
                            <m:dPr>
                              <m:ctrlPr>
                                <a:rPr lang="en-US" i="1" smtClean="0">
                                  <a:solidFill>
                                    <a:srgbClr val="000000"/>
                                  </a:solidFill>
                                  <a:latin typeface="Cambria Math"/>
                                </a:rPr>
                              </m:ctrlPr>
                            </m:dPr>
                            <m:e>
                              <m:r>
                                <a:rPr lang="en-US" b="1" i="1" smtClean="0">
                                  <a:solidFill>
                                    <a:srgbClr val="000000"/>
                                  </a:solidFill>
                                  <a:latin typeface="Cambria Math"/>
                                </a:rPr>
                                <m:t>𝒙</m:t>
                              </m:r>
                              <m:r>
                                <a:rPr lang="en-US" b="1" i="1" smtClean="0">
                                  <a:solidFill>
                                    <a:srgbClr val="000000"/>
                                  </a:solidFill>
                                  <a:latin typeface="Cambria Math"/>
                                </a:rPr>
                                <m:t>′</m:t>
                              </m:r>
                              <m:r>
                                <a:rPr lang="en-US" i="1" smtClean="0">
                                  <a:solidFill>
                                    <a:srgbClr val="000000"/>
                                  </a:solidFill>
                                  <a:latin typeface="Cambria Math"/>
                                </a:rPr>
                                <m:t>,</m:t>
                              </m:r>
                              <m:r>
                                <a:rPr lang="en-US" b="1" i="1" smtClean="0">
                                  <a:solidFill>
                                    <a:srgbClr val="000000"/>
                                  </a:solidFill>
                                  <a:latin typeface="Cambria Math"/>
                                </a:rPr>
                                <m:t>𝒙</m:t>
                              </m:r>
                              <m:r>
                                <a:rPr lang="en-US" i="1" smtClean="0">
                                  <a:solidFill>
                                    <a:srgbClr val="000000"/>
                                  </a:solidFill>
                                  <a:latin typeface="Cambria Math"/>
                                </a:rPr>
                                <m:t>,</m:t>
                              </m:r>
                              <m:r>
                                <a:rPr lang="en-US" i="1" smtClean="0">
                                  <a:solidFill>
                                    <a:srgbClr val="000000"/>
                                  </a:solidFill>
                                  <a:latin typeface="Cambria Math"/>
                                </a:rPr>
                                <m:t>𝑡</m:t>
                              </m:r>
                            </m:e>
                          </m:d>
                          <m:r>
                            <a:rPr lang="en-US" b="0" i="1" smtClean="0">
                              <a:solidFill>
                                <a:srgbClr val="000000"/>
                              </a:solidFill>
                              <a:latin typeface="Cambria Math"/>
                            </a:rPr>
                            <m:t>𝐵</m:t>
                          </m:r>
                          <m:d>
                            <m:dPr>
                              <m:ctrlPr>
                                <a:rPr lang="en-US" i="1" smtClean="0">
                                  <a:solidFill>
                                    <a:srgbClr val="000000"/>
                                  </a:solidFill>
                                  <a:latin typeface="Cambria Math"/>
                                </a:rPr>
                              </m:ctrlPr>
                            </m:dPr>
                            <m:e>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i="1" smtClean="0">
                                      <a:solidFill>
                                        <a:srgbClr val="000000"/>
                                      </a:solidFill>
                                      <a:latin typeface="Cambria Math"/>
                                    </a:rPr>
                                    <m:t>′</m:t>
                                  </m:r>
                                </m:sup>
                              </m:sSup>
                              <m:r>
                                <a:rPr lang="en-US" i="1" smtClean="0">
                                  <a:solidFill>
                                    <a:srgbClr val="000000"/>
                                  </a:solidFill>
                                  <a:latin typeface="Cambria Math"/>
                                </a:rPr>
                                <m:t>,</m:t>
                              </m:r>
                              <m:r>
                                <a:rPr lang="en-US" i="1" smtClean="0">
                                  <a:solidFill>
                                    <a:srgbClr val="000000"/>
                                  </a:solidFill>
                                  <a:latin typeface="Cambria Math"/>
                                </a:rPr>
                                <m:t>𝑡</m:t>
                              </m:r>
                            </m:e>
                          </m:d>
                          <m:r>
                            <a:rPr lang="en-US" i="1" smtClean="0">
                              <a:solidFill>
                                <a:srgbClr val="000000"/>
                              </a:solidFill>
                              <a:latin typeface="Cambria Math"/>
                            </a:rPr>
                            <m:t>𝑑</m:t>
                          </m:r>
                          <m:r>
                            <a:rPr lang="en-US" b="1" i="1" smtClean="0">
                              <a:solidFill>
                                <a:srgbClr val="000000"/>
                              </a:solidFill>
                              <a:latin typeface="Cambria Math"/>
                            </a:rPr>
                            <m:t>𝒙</m:t>
                          </m:r>
                          <m:r>
                            <a:rPr lang="en-US" i="1" smtClean="0">
                              <a:solidFill>
                                <a:srgbClr val="000000"/>
                              </a:solidFill>
                              <a:latin typeface="Cambria Math"/>
                            </a:rPr>
                            <m:t>′</m:t>
                          </m:r>
                        </m:oMath>
                      </m:oMathPara>
                    </a14:m>
                    <a:endParaRPr lang="en-US" dirty="0">
                      <a:solidFill>
                        <a:srgbClr val="000000"/>
                      </a:solidFill>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322827" y="3581400"/>
                    <a:ext cx="3514103" cy="411844"/>
                  </a:xfrm>
                  <a:prstGeom prst="rect">
                    <a:avLst/>
                  </a:prstGeom>
                  <a:blipFill rotWithShape="1">
                    <a:blip r:embed="rId13"/>
                    <a:stretch>
                      <a:fillRect b="-208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70803" y="3962400"/>
                    <a:ext cx="3620158" cy="70198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a:rPr>
                            <m:t>𝐺</m:t>
                          </m:r>
                          <m:d>
                            <m:dPr>
                              <m:ctrlPr>
                                <a:rPr lang="en-US" i="1" smtClean="0">
                                  <a:solidFill>
                                    <a:srgbClr val="000000"/>
                                  </a:solidFill>
                                  <a:latin typeface="Cambria Math"/>
                                </a:rPr>
                              </m:ctrlPr>
                            </m:dPr>
                            <m:e>
                              <m:r>
                                <a:rPr lang="en-US" b="1" i="1" smtClean="0">
                                  <a:solidFill>
                                    <a:srgbClr val="000000"/>
                                  </a:solidFill>
                                  <a:latin typeface="Cambria Math"/>
                                </a:rPr>
                                <m:t>𝒙</m:t>
                              </m:r>
                              <m:r>
                                <a:rPr lang="en-US" i="1" smtClean="0">
                                  <a:solidFill>
                                    <a:srgbClr val="000000"/>
                                  </a:solidFill>
                                  <a:latin typeface="Cambria Math"/>
                                </a:rPr>
                                <m:t>,</m:t>
                              </m:r>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i="1" smtClean="0">
                                      <a:solidFill>
                                        <a:srgbClr val="000000"/>
                                      </a:solidFill>
                                      <a:latin typeface="Cambria Math"/>
                                    </a:rPr>
                                    <m:t>′</m:t>
                                  </m:r>
                                </m:sup>
                              </m:sSup>
                              <m:r>
                                <a:rPr lang="en-US" i="1" smtClean="0">
                                  <a:solidFill>
                                    <a:srgbClr val="000000"/>
                                  </a:solidFill>
                                  <a:latin typeface="Cambria Math"/>
                                </a:rPr>
                                <m:t>,</m:t>
                              </m:r>
                              <m:r>
                                <a:rPr lang="en-US" i="1" smtClean="0">
                                  <a:solidFill>
                                    <a:srgbClr val="000000"/>
                                  </a:solidFill>
                                  <a:latin typeface="Cambria Math"/>
                                </a:rPr>
                                <m:t>𝑡</m:t>
                              </m:r>
                            </m:e>
                          </m:d>
                          <m:r>
                            <a:rPr lang="en-US" smtClean="0">
                              <a:solidFill>
                                <a:srgbClr val="000000"/>
                              </a:solidFill>
                              <a:latin typeface="Cambria Math"/>
                            </a:rPr>
                            <m:t>=</m:t>
                          </m:r>
                          <m:box>
                            <m:boxPr>
                              <m:ctrlPr>
                                <a:rPr lang="en-US" i="1" smtClean="0">
                                  <a:solidFill>
                                    <a:srgbClr val="000000"/>
                                  </a:solidFill>
                                  <a:latin typeface="Cambria Math"/>
                                </a:rPr>
                              </m:ctrlPr>
                            </m:boxPr>
                            <m:e>
                              <m:argPr>
                                <m:argSz m:val="-1"/>
                              </m:argPr>
                              <m:f>
                                <m:fPr>
                                  <m:ctrlPr>
                                    <a:rPr lang="en-US" i="1" smtClean="0">
                                      <a:solidFill>
                                        <a:srgbClr val="000000"/>
                                      </a:solidFill>
                                      <a:latin typeface="Cambria Math"/>
                                    </a:rPr>
                                  </m:ctrlPr>
                                </m:fPr>
                                <m:num>
                                  <m:r>
                                    <a:rPr lang="en-US" i="1" smtClean="0">
                                      <a:solidFill>
                                        <a:srgbClr val="000000"/>
                                      </a:solidFill>
                                      <a:latin typeface="Cambria Math"/>
                                    </a:rPr>
                                    <m:t>1</m:t>
                                  </m:r>
                                </m:num>
                                <m:den>
                                  <m:r>
                                    <a:rPr lang="en-US" i="1" smtClean="0">
                                      <a:solidFill>
                                        <a:srgbClr val="000000"/>
                                      </a:solidFill>
                                      <a:latin typeface="Cambria Math"/>
                                    </a:rPr>
                                    <m:t>𝜋</m:t>
                                  </m:r>
                                  <m:sSubSup>
                                    <m:sSubSupPr>
                                      <m:ctrlPr>
                                        <a:rPr lang="en-US" i="1" smtClean="0">
                                          <a:solidFill>
                                            <a:srgbClr val="000000"/>
                                          </a:solidFill>
                                          <a:latin typeface="Cambria Math"/>
                                        </a:rPr>
                                      </m:ctrlPr>
                                    </m:sSubSupPr>
                                    <m:e>
                                      <m:r>
                                        <a:rPr lang="en-US" i="1" smtClean="0">
                                          <a:solidFill>
                                            <a:srgbClr val="000000"/>
                                          </a:solidFill>
                                          <a:latin typeface="Cambria Math"/>
                                        </a:rPr>
                                        <m:t>𝑠</m:t>
                                      </m:r>
                                    </m:e>
                                    <m:sub>
                                      <m:r>
                                        <a:rPr lang="en-US" i="1" smtClean="0">
                                          <a:solidFill>
                                            <a:srgbClr val="000000"/>
                                          </a:solidFill>
                                          <a:latin typeface="Cambria Math"/>
                                        </a:rPr>
                                        <m:t>0</m:t>
                                      </m:r>
                                    </m:sub>
                                    <m:sup>
                                      <m:r>
                                        <a:rPr lang="en-US" i="1" smtClean="0">
                                          <a:solidFill>
                                            <a:srgbClr val="000000"/>
                                          </a:solidFill>
                                          <a:latin typeface="Cambria Math"/>
                                        </a:rPr>
                                        <m:t>2</m:t>
                                      </m:r>
                                    </m:sup>
                                  </m:sSubSup>
                                </m:den>
                              </m:f>
                              <m:func>
                                <m:funcPr>
                                  <m:ctrlPr>
                                    <a:rPr lang="en-US" i="1" smtClean="0">
                                      <a:solidFill>
                                        <a:srgbClr val="000000"/>
                                      </a:solidFill>
                                      <a:latin typeface="Cambria Math"/>
                                    </a:rPr>
                                  </m:ctrlPr>
                                </m:funcPr>
                                <m:fName>
                                  <m:r>
                                    <a:rPr lang="en-US" i="1" smtClean="0">
                                      <a:solidFill>
                                        <a:srgbClr val="000000"/>
                                      </a:solidFill>
                                      <a:latin typeface="Cambria Math"/>
                                    </a:rPr>
                                    <m:t>𝑒𝑥𝑝</m:t>
                                  </m:r>
                                  <m:d>
                                    <m:dPr>
                                      <m:ctrlPr>
                                        <a:rPr lang="en-US" i="1" smtClean="0">
                                          <a:solidFill>
                                            <a:srgbClr val="000000"/>
                                          </a:solidFill>
                                          <a:latin typeface="Cambria Math"/>
                                        </a:rPr>
                                      </m:ctrlPr>
                                    </m:dPr>
                                    <m:e>
                                      <m:r>
                                        <a:rPr lang="en-US" i="1" smtClean="0">
                                          <a:solidFill>
                                            <a:srgbClr val="000000"/>
                                          </a:solidFill>
                                          <a:latin typeface="Cambria Math"/>
                                        </a:rPr>
                                        <m:t>−</m:t>
                                      </m:r>
                                      <m:box>
                                        <m:boxPr>
                                          <m:ctrlPr>
                                            <a:rPr lang="en-US" i="1" smtClean="0">
                                              <a:solidFill>
                                                <a:srgbClr val="000000"/>
                                              </a:solidFill>
                                              <a:latin typeface="Cambria Math"/>
                                            </a:rPr>
                                          </m:ctrlPr>
                                        </m:boxPr>
                                        <m:e>
                                          <m:argPr>
                                            <m:argSz m:val="-1"/>
                                          </m:argPr>
                                          <m:f>
                                            <m:fPr>
                                              <m:ctrlPr>
                                                <a:rPr lang="en-US" i="1" smtClean="0">
                                                  <a:solidFill>
                                                    <a:srgbClr val="000000"/>
                                                  </a:solidFill>
                                                  <a:latin typeface="Cambria Math"/>
                                                </a:rPr>
                                              </m:ctrlPr>
                                            </m:fPr>
                                            <m:num>
                                              <m:sSup>
                                                <m:sSupPr>
                                                  <m:ctrlPr>
                                                    <a:rPr lang="en-US" i="1" smtClean="0">
                                                      <a:solidFill>
                                                        <a:srgbClr val="000000"/>
                                                      </a:solidFill>
                                                      <a:latin typeface="Cambria Math"/>
                                                    </a:rPr>
                                                  </m:ctrlPr>
                                                </m:sSupPr>
                                                <m:e>
                                                  <m:d>
                                                    <m:dPr>
                                                      <m:begChr m:val="|"/>
                                                      <m:endChr m:val="|"/>
                                                      <m:ctrlPr>
                                                        <a:rPr lang="en-US" i="1" smtClean="0">
                                                          <a:solidFill>
                                                            <a:srgbClr val="000000"/>
                                                          </a:solidFill>
                                                          <a:latin typeface="Cambria Math"/>
                                                        </a:rPr>
                                                      </m:ctrlPr>
                                                    </m:dPr>
                                                    <m:e>
                                                      <m:r>
                                                        <a:rPr lang="en-US" b="1" i="1" smtClean="0">
                                                          <a:solidFill>
                                                            <a:srgbClr val="000000"/>
                                                          </a:solidFill>
                                                          <a:latin typeface="Cambria Math"/>
                                                        </a:rPr>
                                                        <m:t>𝒙</m:t>
                                                      </m:r>
                                                      <m:r>
                                                        <a:rPr lang="en-US" i="1" smtClean="0">
                                                          <a:solidFill>
                                                            <a:srgbClr val="000000"/>
                                                          </a:solidFill>
                                                          <a:latin typeface="Cambria Math"/>
                                                        </a:rPr>
                                                        <m:t>−</m:t>
                                                      </m:r>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i="1" smtClean="0">
                                                              <a:solidFill>
                                                                <a:srgbClr val="000000"/>
                                                              </a:solidFill>
                                                              <a:latin typeface="Cambria Math"/>
                                                            </a:rPr>
                                                            <m:t>′</m:t>
                                                          </m:r>
                                                        </m:sup>
                                                      </m:sSup>
                                                    </m:e>
                                                  </m:d>
                                                </m:e>
                                                <m:sup>
                                                  <m:r>
                                                    <a:rPr lang="en-US" i="1" smtClean="0">
                                                      <a:solidFill>
                                                        <a:srgbClr val="000000"/>
                                                      </a:solidFill>
                                                      <a:latin typeface="Cambria Math"/>
                                                    </a:rPr>
                                                    <m:t>2</m:t>
                                                  </m:r>
                                                </m:sup>
                                              </m:sSup>
                                            </m:num>
                                            <m:den>
                                              <m:r>
                                                <a:rPr lang="en-US" i="1" smtClean="0">
                                                  <a:solidFill>
                                                    <a:srgbClr val="000000"/>
                                                  </a:solidFill>
                                                  <a:latin typeface="Cambria Math"/>
                                                </a:rPr>
                                                <m:t>𝑠</m:t>
                                              </m:r>
                                              <m:sSup>
                                                <m:sSupPr>
                                                  <m:ctrlPr>
                                                    <a:rPr lang="en-US" i="1" smtClean="0">
                                                      <a:solidFill>
                                                        <a:srgbClr val="000000"/>
                                                      </a:solidFill>
                                                      <a:latin typeface="Cambria Math"/>
                                                    </a:rPr>
                                                  </m:ctrlPr>
                                                </m:sSupPr>
                                                <m:e>
                                                  <m:d>
                                                    <m:dPr>
                                                      <m:begChr m:val="["/>
                                                      <m:endChr m:val="]"/>
                                                      <m:ctrlPr>
                                                        <a:rPr lang="en-US" i="1" smtClean="0">
                                                          <a:solidFill>
                                                            <a:srgbClr val="000000"/>
                                                          </a:solidFill>
                                                          <a:latin typeface="Cambria Math"/>
                                                        </a:rPr>
                                                      </m:ctrlPr>
                                                    </m:dPr>
                                                    <m:e>
                                                      <m:r>
                                                        <a:rPr lang="en-US" b="0" i="1" smtClean="0">
                                                          <a:solidFill>
                                                            <a:srgbClr val="000000"/>
                                                          </a:solidFill>
                                                          <a:latin typeface="Cambria Math"/>
                                                        </a:rPr>
                                                        <m:t>𝐵</m:t>
                                                      </m:r>
                                                      <m:r>
                                                        <a:rPr lang="en-US" i="1" smtClean="0">
                                                          <a:solidFill>
                                                            <a:srgbClr val="000000"/>
                                                          </a:solidFill>
                                                          <a:latin typeface="Cambria Math"/>
                                                        </a:rPr>
                                                        <m:t>(</m:t>
                                                      </m:r>
                                                      <m:r>
                                                        <a:rPr lang="en-US" b="1" i="1" smtClean="0">
                                                          <a:solidFill>
                                                            <a:srgbClr val="000000"/>
                                                          </a:solidFill>
                                                          <a:latin typeface="Cambria Math"/>
                                                        </a:rPr>
                                                        <m:t>𝒙</m:t>
                                                      </m:r>
                                                      <m:r>
                                                        <a:rPr lang="en-US" i="1" smtClean="0">
                                                          <a:solidFill>
                                                            <a:srgbClr val="000000"/>
                                                          </a:solidFill>
                                                          <a:latin typeface="Cambria Math"/>
                                                        </a:rPr>
                                                        <m:t>,</m:t>
                                                      </m:r>
                                                      <m:r>
                                                        <a:rPr lang="en-US" i="1" smtClean="0">
                                                          <a:solidFill>
                                                            <a:srgbClr val="000000"/>
                                                          </a:solidFill>
                                                          <a:latin typeface="Cambria Math"/>
                                                        </a:rPr>
                                                        <m:t>𝑡</m:t>
                                                      </m:r>
                                                      <m:r>
                                                        <a:rPr lang="en-US" i="1" smtClean="0">
                                                          <a:solidFill>
                                                            <a:srgbClr val="000000"/>
                                                          </a:solidFill>
                                                          <a:latin typeface="Cambria Math"/>
                                                        </a:rPr>
                                                        <m:t>)</m:t>
                                                      </m:r>
                                                    </m:e>
                                                  </m:d>
                                                </m:e>
                                                <m:sup>
                                                  <m:r>
                                                    <a:rPr lang="en-US" i="1" smtClean="0">
                                                      <a:solidFill>
                                                        <a:srgbClr val="000000"/>
                                                      </a:solidFill>
                                                      <a:latin typeface="Cambria Math"/>
                                                    </a:rPr>
                                                    <m:t>2</m:t>
                                                  </m:r>
                                                </m:sup>
                                              </m:sSup>
                                            </m:den>
                                          </m:f>
                                        </m:e>
                                      </m:box>
                                    </m:e>
                                  </m:d>
                                </m:fName>
                                <m:e>
                                  <m:r>
                                    <a:rPr lang="en-US" i="1" smtClean="0">
                                      <a:solidFill>
                                        <a:srgbClr val="000000"/>
                                      </a:solidFill>
                                      <a:latin typeface="Cambria Math"/>
                                    </a:rPr>
                                    <m:t> </m:t>
                                  </m:r>
                                </m:e>
                              </m:func>
                            </m:e>
                          </m:box>
                        </m:oMath>
                      </m:oMathPara>
                    </a14:m>
                    <a:endParaRPr lang="en-US" dirty="0">
                      <a:solidFill>
                        <a:srgbClr val="0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70803" y="3962400"/>
                    <a:ext cx="3620158" cy="701987"/>
                  </a:xfrm>
                  <a:prstGeom prst="rect">
                    <a:avLst/>
                  </a:prstGeom>
                  <a:blipFill rotWithShape="1">
                    <a:blip r:embed="rId14"/>
                    <a:stretch>
                      <a:fillRect/>
                    </a:stretch>
                  </a:blipFill>
                </p:spPr>
                <p:txBody>
                  <a:bodyPr/>
                  <a:lstStyle/>
                  <a:p>
                    <a:r>
                      <a:rPr lang="en-US">
                        <a:noFill/>
                      </a:rPr>
                      <a:t> </a:t>
                    </a:r>
                  </a:p>
                </p:txBody>
              </p:sp>
            </mc:Fallback>
          </mc:AlternateContent>
          <p:grpSp>
            <p:nvGrpSpPr>
              <p:cNvPr id="7" name="Group 6"/>
              <p:cNvGrpSpPr/>
              <p:nvPr/>
            </p:nvGrpSpPr>
            <p:grpSpPr>
              <a:xfrm>
                <a:off x="415925" y="3886202"/>
                <a:ext cx="5921217" cy="1536701"/>
                <a:chOff x="415925" y="4267202"/>
                <a:chExt cx="5921217" cy="1536701"/>
              </a:xfrm>
              <a:grpFill/>
            </p:grpSpPr>
            <p:grpSp>
              <p:nvGrpSpPr>
                <p:cNvPr id="14392" name="Group 9"/>
                <p:cNvGrpSpPr>
                  <a:grpSpLocks/>
                </p:cNvGrpSpPr>
                <p:nvPr/>
              </p:nvGrpSpPr>
              <p:grpSpPr bwMode="auto">
                <a:xfrm>
                  <a:off x="415925" y="4267202"/>
                  <a:ext cx="5603875" cy="1536701"/>
                  <a:chOff x="262" y="2740"/>
                  <a:chExt cx="3530" cy="968"/>
                </a:xfrm>
                <a:grpFill/>
              </p:grpSpPr>
              <mc:AlternateContent xmlns:mc="http://schemas.openxmlformats.org/markup-compatibility/2006" xmlns:a14="http://schemas.microsoft.com/office/drawing/2010/main">
                <mc:Choice Requires="a14">
                  <p:sp>
                    <p:nvSpPr>
                      <p:cNvPr id="14393" name="Rectangle 10"/>
                      <p:cNvSpPr>
                        <a:spLocks noChangeArrowheads="1"/>
                      </p:cNvSpPr>
                      <p:nvPr/>
                    </p:nvSpPr>
                    <p:spPr bwMode="auto">
                      <a:xfrm>
                        <a:off x="262" y="3333"/>
                        <a:ext cx="2496" cy="375"/>
                      </a:xfrm>
                      <a:prstGeom prst="rect">
                        <a:avLst/>
                      </a:prstGeom>
                      <a:grpFill/>
                      <a:ln w="9525">
                        <a:noFill/>
                        <a:miter lim="800000"/>
                        <a:headEnd/>
                        <a:tailEnd/>
                      </a:ln>
                    </p:spPr>
                    <p:txBody>
                      <a:bodyPr>
                        <a:spAutoFit/>
                      </a:bodyPr>
                      <a:lstStyle/>
                      <a:p>
                        <a:pPr>
                          <a:lnSpc>
                            <a:spcPct val="65000"/>
                          </a:lnSpc>
                        </a:pPr>
                        <a:r>
                          <a:rPr lang="en-US" sz="1600" dirty="0" smtClean="0">
                            <a:solidFill>
                              <a:srgbClr val="CC0000"/>
                            </a:solidFill>
                            <a:cs typeface="Arial" charset="0"/>
                            <a:sym typeface="Symbol" pitchFamily="18" charset="2"/>
                          </a:rPr>
                          <a:t>Root augmentation as plant grows </a:t>
                        </a:r>
                      </a:p>
                      <a:p>
                        <a:pPr>
                          <a:lnSpc>
                            <a:spcPct val="65000"/>
                          </a:lnSpc>
                        </a:pPr>
                        <a14:m>
                          <m:oMath xmlns:m="http://schemas.openxmlformats.org/officeDocument/2006/math">
                            <m:r>
                              <a:rPr lang="en-US" sz="1600" b="0" i="1" smtClean="0">
                                <a:solidFill>
                                  <a:srgbClr val="CC0000"/>
                                </a:solidFill>
                                <a:latin typeface="Cambria Math"/>
                                <a:cs typeface="Arial" charset="0"/>
                                <a:sym typeface="Symbol" pitchFamily="18" charset="2"/>
                              </a:rPr>
                              <m:t>𝐸</m:t>
                            </m:r>
                            <m:r>
                              <a:rPr lang="en-US" sz="1600" i="1" smtClean="0">
                                <a:solidFill>
                                  <a:srgbClr val="CC0000"/>
                                </a:solidFill>
                                <a:latin typeface="Cambria Math"/>
                                <a:cs typeface="Arial" charset="0"/>
                                <a:sym typeface="Symbol" pitchFamily="18" charset="2"/>
                              </a:rPr>
                              <m:t>=</m:t>
                            </m:r>
                            <m:sSubSup>
                              <m:sSubSupPr>
                                <m:ctrlPr>
                                  <a:rPr lang="en-US" sz="1600" i="1" smtClean="0">
                                    <a:solidFill>
                                      <a:srgbClr val="CC0000"/>
                                    </a:solidFill>
                                    <a:latin typeface="Cambria Math"/>
                                    <a:cs typeface="Arial" charset="0"/>
                                    <a:sym typeface="Symbol" pitchFamily="18" charset="2"/>
                                  </a:rPr>
                                </m:ctrlPr>
                              </m:sSubSupPr>
                              <m:e>
                                <m:r>
                                  <a:rPr lang="en-US" sz="1600" i="1" smtClean="0">
                                    <a:solidFill>
                                      <a:srgbClr val="CC0000"/>
                                    </a:solidFill>
                                    <a:latin typeface="Cambria Math"/>
                                    <a:cs typeface="Arial" charset="0"/>
                                    <a:sym typeface="Symbol" pitchFamily="18" charset="2"/>
                                  </a:rPr>
                                  <m:t>𝑠</m:t>
                                </m:r>
                              </m:e>
                              <m:sub>
                                <m:r>
                                  <a:rPr lang="en-US" sz="1600" i="1" smtClean="0">
                                    <a:solidFill>
                                      <a:srgbClr val="CC0000"/>
                                    </a:solidFill>
                                    <a:latin typeface="Cambria Math"/>
                                    <a:cs typeface="Arial" charset="0"/>
                                    <a:sym typeface="Symbol" pitchFamily="18" charset="2"/>
                                  </a:rPr>
                                  <m:t>0</m:t>
                                </m:r>
                              </m:sub>
                              <m:sup>
                                <m:r>
                                  <a:rPr lang="en-US" sz="1600" i="1" smtClean="0">
                                    <a:solidFill>
                                      <a:srgbClr val="CC0000"/>
                                    </a:solidFill>
                                    <a:latin typeface="Cambria Math"/>
                                    <a:cs typeface="Arial" charset="0"/>
                                    <a:sym typeface="Symbol" pitchFamily="18" charset="2"/>
                                  </a:rPr>
                                  <m:t>−</m:t>
                                </m:r>
                                <m:r>
                                  <a:rPr lang="en-US" sz="1600" i="1" smtClean="0">
                                    <a:solidFill>
                                      <a:srgbClr val="CC0000"/>
                                    </a:solidFill>
                                    <a:latin typeface="Cambria Math"/>
                                    <a:cs typeface="Arial" charset="0"/>
                                    <a:sym typeface="Symbol" pitchFamily="18" charset="2"/>
                                  </a:rPr>
                                  <m:t>1</m:t>
                                </m:r>
                              </m:sup>
                            </m:sSubSup>
                            <m:r>
                              <a:rPr lang="en-US" sz="1600" i="1" smtClean="0">
                                <a:solidFill>
                                  <a:srgbClr val="CC0000"/>
                                </a:solidFill>
                                <a:latin typeface="Cambria Math"/>
                                <a:cs typeface="Arial" charset="0"/>
                                <a:sym typeface="Symbol" pitchFamily="18" charset="2"/>
                              </a:rPr>
                              <m:t>𝑑𝑠</m:t>
                            </m:r>
                            <m:r>
                              <a:rPr lang="en-US" sz="1600" i="1" smtClean="0">
                                <a:solidFill>
                                  <a:srgbClr val="CC0000"/>
                                </a:solidFill>
                                <a:latin typeface="Cambria Math"/>
                                <a:cs typeface="Arial" charset="0"/>
                                <a:sym typeface="Symbol" pitchFamily="18" charset="2"/>
                              </a:rPr>
                              <m:t>/</m:t>
                            </m:r>
                            <m:r>
                              <a:rPr lang="en-US" sz="1600" i="1" smtClean="0">
                                <a:solidFill>
                                  <a:srgbClr val="CC0000"/>
                                </a:solidFill>
                                <a:latin typeface="Cambria Math"/>
                                <a:cs typeface="Arial" charset="0"/>
                                <a:sym typeface="Symbol" pitchFamily="18" charset="2"/>
                              </a:rPr>
                              <m:t>𝑑</m:t>
                            </m:r>
                            <m:sSub>
                              <m:sSubPr>
                                <m:ctrlPr>
                                  <a:rPr lang="en-US" sz="1600" i="1" smtClean="0">
                                    <a:solidFill>
                                      <a:srgbClr val="CC0000"/>
                                    </a:solidFill>
                                    <a:latin typeface="Cambria Math"/>
                                    <a:cs typeface="Arial" charset="0"/>
                                    <a:sym typeface="Symbol" pitchFamily="18" charset="2"/>
                                  </a:rPr>
                                </m:ctrlPr>
                              </m:sSubPr>
                              <m:e>
                                <m:r>
                                  <a:rPr lang="en-US" sz="1600" b="0" i="1" smtClean="0">
                                    <a:solidFill>
                                      <a:srgbClr val="CC0000"/>
                                    </a:solidFill>
                                    <a:latin typeface="Cambria Math"/>
                                    <a:cs typeface="Arial" charset="0"/>
                                    <a:sym typeface="Symbol" pitchFamily="18" charset="2"/>
                                  </a:rPr>
                                  <m:t>𝐵</m:t>
                                </m:r>
                              </m:e>
                              <m:sub>
                                <m:r>
                                  <a:rPr lang="en-US" sz="1600" i="1" smtClean="0">
                                    <a:solidFill>
                                      <a:srgbClr val="CC0000"/>
                                    </a:solidFill>
                                    <a:latin typeface="Cambria Math"/>
                                    <a:cs typeface="Arial" charset="0"/>
                                    <a:sym typeface="Symbol" pitchFamily="18" charset="2"/>
                                  </a:rPr>
                                  <m:t>|</m:t>
                                </m:r>
                                <m:r>
                                  <a:rPr lang="en-US" sz="1600" b="0" i="1" smtClean="0">
                                    <a:solidFill>
                                      <a:srgbClr val="CC0000"/>
                                    </a:solidFill>
                                    <a:latin typeface="Cambria Math"/>
                                    <a:cs typeface="Arial" charset="0"/>
                                    <a:sym typeface="Symbol" pitchFamily="18" charset="2"/>
                                  </a:rPr>
                                  <m:t>𝐵</m:t>
                                </m:r>
                                <m:r>
                                  <a:rPr lang="en-US" sz="1600" i="1" smtClean="0">
                                    <a:solidFill>
                                      <a:srgbClr val="CC0000"/>
                                    </a:solidFill>
                                    <a:latin typeface="Cambria Math"/>
                                    <a:cs typeface="Arial" charset="0"/>
                                    <a:sym typeface="Symbol" pitchFamily="18" charset="2"/>
                                  </a:rPr>
                                  <m:t>=</m:t>
                                </m:r>
                                <m:r>
                                  <a:rPr lang="en-US" sz="1600" i="1" smtClean="0">
                                    <a:solidFill>
                                      <a:srgbClr val="CC0000"/>
                                    </a:solidFill>
                                    <a:latin typeface="Cambria Math"/>
                                    <a:cs typeface="Arial" charset="0"/>
                                    <a:sym typeface="Symbol" pitchFamily="18" charset="2"/>
                                  </a:rPr>
                                  <m:t>0</m:t>
                                </m:r>
                              </m:sub>
                            </m:sSub>
                          </m:oMath>
                        </a14:m>
                        <a:r>
                          <a:rPr lang="en-US" sz="1600" dirty="0" smtClean="0">
                            <a:solidFill>
                              <a:srgbClr val="CC0000"/>
                            </a:solidFill>
                            <a:cs typeface="Arial" charset="0"/>
                            <a:sym typeface="Symbol" pitchFamily="18" charset="2"/>
                          </a:rPr>
                          <a:t>  - root </a:t>
                        </a:r>
                        <a:r>
                          <a:rPr lang="en-US" sz="1600" dirty="0">
                            <a:solidFill>
                              <a:srgbClr val="CC0000"/>
                            </a:solidFill>
                            <a:cs typeface="Arial" charset="0"/>
                            <a:sym typeface="Symbol" pitchFamily="18" charset="2"/>
                          </a:rPr>
                          <a:t>to shoot ratio</a:t>
                        </a:r>
                        <a:endParaRPr lang="en-US" sz="1600" dirty="0">
                          <a:solidFill>
                            <a:srgbClr val="CC0000"/>
                          </a:solidFill>
                          <a:cs typeface="Arial" charset="0"/>
                        </a:endParaRPr>
                      </a:p>
                    </p:txBody>
                  </p:sp>
                </mc:Choice>
                <mc:Fallback xmlns="">
                  <p:sp>
                    <p:nvSpPr>
                      <p:cNvPr id="14393" name="Rectangle 10"/>
                      <p:cNvSpPr>
                        <a:spLocks noRot="1" noChangeAspect="1" noMove="1" noResize="1" noEditPoints="1" noAdjustHandles="1" noChangeArrowheads="1" noChangeShapeType="1" noTextEdit="1"/>
                      </p:cNvSpPr>
                      <p:nvPr/>
                    </p:nvSpPr>
                    <p:spPr bwMode="auto">
                      <a:xfrm>
                        <a:off x="262" y="3333"/>
                        <a:ext cx="2496" cy="375"/>
                      </a:xfrm>
                      <a:prstGeom prst="rect">
                        <a:avLst/>
                      </a:prstGeom>
                      <a:blipFill rotWithShape="1">
                        <a:blip r:embed="rId15"/>
                        <a:stretch>
                          <a:fillRect l="-923" t="-14286" b="-9184"/>
                        </a:stretch>
                      </a:blipFill>
                      <a:ln w="9525">
                        <a:noFill/>
                        <a:miter lim="800000"/>
                        <a:headEnd/>
                        <a:tailEnd/>
                      </a:ln>
                    </p:spPr>
                    <p:txBody>
                      <a:bodyPr/>
                      <a:lstStyle/>
                      <a:p>
                        <a:r>
                          <a:rPr lang="en-US">
                            <a:noFill/>
                          </a:rPr>
                          <a:t> </a:t>
                        </a:r>
                      </a:p>
                    </p:txBody>
                  </p:sp>
                </mc:Fallback>
              </mc:AlternateContent>
              <p:grpSp>
                <p:nvGrpSpPr>
                  <p:cNvPr id="14394" name="Group 14"/>
                  <p:cNvGrpSpPr>
                    <a:grpSpLocks/>
                  </p:cNvGrpSpPr>
                  <p:nvPr/>
                </p:nvGrpSpPr>
                <p:grpSpPr bwMode="auto">
                  <a:xfrm>
                    <a:off x="2592" y="2740"/>
                    <a:ext cx="1200" cy="515"/>
                    <a:chOff x="2592" y="2688"/>
                    <a:chExt cx="1200" cy="515"/>
                  </a:xfrm>
                  <a:grpFill/>
                </p:grpSpPr>
                <p:sp>
                  <p:nvSpPr>
                    <p:cNvPr id="14395" name="Line 16"/>
                    <p:cNvSpPr>
                      <a:spLocks noChangeShapeType="1"/>
                    </p:cNvSpPr>
                    <p:nvPr/>
                  </p:nvSpPr>
                  <p:spPr bwMode="auto">
                    <a:xfrm>
                      <a:off x="2647" y="3203"/>
                      <a:ext cx="1090" cy="0"/>
                    </a:xfrm>
                    <a:prstGeom prst="line">
                      <a:avLst/>
                    </a:prstGeom>
                    <a:grpFill/>
                    <a:ln w="19050">
                      <a:solidFill>
                        <a:schemeClr val="tx1"/>
                      </a:solidFill>
                      <a:prstDash val="dash"/>
                      <a:round/>
                      <a:headEnd type="arrow" w="med" len="med"/>
                      <a:tailEnd type="arrow" w="med" len="med"/>
                    </a:ln>
                  </p:spPr>
                  <p:txBody>
                    <a:bodyPr>
                      <a:spAutoFit/>
                    </a:bodyPr>
                    <a:lstStyle/>
                    <a:p>
                      <a:endParaRPr lang="en-US">
                        <a:solidFill>
                          <a:srgbClr val="000000"/>
                        </a:solidFill>
                      </a:endParaRPr>
                    </a:p>
                  </p:txBody>
                </p:sp>
                <p:grpSp>
                  <p:nvGrpSpPr>
                    <p:cNvPr id="14396" name="Group 17"/>
                    <p:cNvGrpSpPr>
                      <a:grpSpLocks/>
                    </p:cNvGrpSpPr>
                    <p:nvPr/>
                  </p:nvGrpSpPr>
                  <p:grpSpPr bwMode="auto">
                    <a:xfrm>
                      <a:off x="2592" y="2688"/>
                      <a:ext cx="1200" cy="451"/>
                      <a:chOff x="3792" y="2304"/>
                      <a:chExt cx="816" cy="372"/>
                    </a:xfrm>
                    <a:grpFill/>
                  </p:grpSpPr>
                  <p:sp>
                    <p:nvSpPr>
                      <p:cNvPr id="14397" name="Rectangle 18"/>
                      <p:cNvSpPr>
                        <a:spLocks noChangeArrowheads="1"/>
                      </p:cNvSpPr>
                      <p:nvPr/>
                    </p:nvSpPr>
                    <p:spPr bwMode="auto">
                      <a:xfrm flipH="1">
                        <a:off x="3792" y="2484"/>
                        <a:ext cx="816" cy="192"/>
                      </a:xfrm>
                      <a:prstGeom prst="rect">
                        <a:avLst/>
                      </a:prstGeom>
                      <a:grpFill/>
                      <a:ln w="9525">
                        <a:noFill/>
                        <a:miter lim="800000"/>
                        <a:headEnd/>
                        <a:tailEnd/>
                      </a:ln>
                    </p:spPr>
                    <p:txBody>
                      <a:bodyPr wrap="none" anchor="ctr"/>
                      <a:lstStyle/>
                      <a:p>
                        <a:endParaRPr lang="en-US">
                          <a:solidFill>
                            <a:srgbClr val="000000"/>
                          </a:solidFill>
                        </a:endParaRPr>
                      </a:p>
                    </p:txBody>
                  </p:sp>
                  <p:sp>
                    <p:nvSpPr>
                      <p:cNvPr id="14398" name="Freeform 19"/>
                      <p:cNvSpPr>
                        <a:spLocks/>
                      </p:cNvSpPr>
                      <p:nvPr/>
                    </p:nvSpPr>
                    <p:spPr bwMode="auto">
                      <a:xfrm flipH="1">
                        <a:off x="3842" y="2471"/>
                        <a:ext cx="362" cy="115"/>
                      </a:xfrm>
                      <a:custGeom>
                        <a:avLst/>
                        <a:gdLst>
                          <a:gd name="T0" fmla="*/ 0 w 976"/>
                          <a:gd name="T1" fmla="*/ 0 h 384"/>
                          <a:gd name="T2" fmla="*/ 0 w 976"/>
                          <a:gd name="T3" fmla="*/ 0 h 384"/>
                          <a:gd name="T4" fmla="*/ 0 w 976"/>
                          <a:gd name="T5" fmla="*/ 0 h 384"/>
                          <a:gd name="T6" fmla="*/ 0 w 976"/>
                          <a:gd name="T7" fmla="*/ 0 h 384"/>
                          <a:gd name="T8" fmla="*/ 0 w 976"/>
                          <a:gd name="T9" fmla="*/ 0 h 384"/>
                          <a:gd name="T10" fmla="*/ 0 w 976"/>
                          <a:gd name="T11" fmla="*/ 0 h 384"/>
                          <a:gd name="T12" fmla="*/ 0 60000 65536"/>
                          <a:gd name="T13" fmla="*/ 0 60000 65536"/>
                          <a:gd name="T14" fmla="*/ 0 60000 65536"/>
                          <a:gd name="T15" fmla="*/ 0 60000 65536"/>
                          <a:gd name="T16" fmla="*/ 0 60000 65536"/>
                          <a:gd name="T17" fmla="*/ 0 60000 65536"/>
                          <a:gd name="T18" fmla="*/ 0 w 976"/>
                          <a:gd name="T19" fmla="*/ 0 h 384"/>
                          <a:gd name="T20" fmla="*/ 976 w 97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976" h="384">
                            <a:moveTo>
                              <a:pt x="16" y="0"/>
                            </a:moveTo>
                            <a:cubicBezTo>
                              <a:pt x="8" y="72"/>
                              <a:pt x="0" y="144"/>
                              <a:pt x="16" y="192"/>
                            </a:cubicBezTo>
                            <a:cubicBezTo>
                              <a:pt x="32" y="240"/>
                              <a:pt x="56" y="272"/>
                              <a:pt x="112" y="288"/>
                            </a:cubicBezTo>
                            <a:cubicBezTo>
                              <a:pt x="168" y="304"/>
                              <a:pt x="264" y="296"/>
                              <a:pt x="352" y="288"/>
                            </a:cubicBezTo>
                            <a:cubicBezTo>
                              <a:pt x="440" y="280"/>
                              <a:pt x="536" y="224"/>
                              <a:pt x="640" y="240"/>
                            </a:cubicBezTo>
                            <a:cubicBezTo>
                              <a:pt x="744" y="256"/>
                              <a:pt x="920" y="360"/>
                              <a:pt x="976" y="384"/>
                            </a:cubicBezTo>
                          </a:path>
                        </a:pathLst>
                      </a:custGeom>
                      <a:grpFill/>
                      <a:ln w="28575" cmpd="sng">
                        <a:solidFill>
                          <a:srgbClr val="581D00"/>
                        </a:solidFill>
                        <a:round/>
                        <a:headEnd/>
                        <a:tailEnd/>
                      </a:ln>
                    </p:spPr>
                    <p:txBody>
                      <a:bodyPr wrap="none" anchor="ctr"/>
                      <a:lstStyle/>
                      <a:p>
                        <a:endParaRPr lang="en-US">
                          <a:solidFill>
                            <a:srgbClr val="000000"/>
                          </a:solidFill>
                        </a:endParaRPr>
                      </a:p>
                    </p:txBody>
                  </p:sp>
                  <p:sp>
                    <p:nvSpPr>
                      <p:cNvPr id="14399" name="Freeform 20"/>
                      <p:cNvSpPr>
                        <a:spLocks/>
                      </p:cNvSpPr>
                      <p:nvPr/>
                    </p:nvSpPr>
                    <p:spPr bwMode="auto">
                      <a:xfrm flipH="1">
                        <a:off x="4195" y="2535"/>
                        <a:ext cx="376" cy="95"/>
                      </a:xfrm>
                      <a:custGeom>
                        <a:avLst/>
                        <a:gdLst>
                          <a:gd name="T0" fmla="*/ 0 w 1008"/>
                          <a:gd name="T1" fmla="*/ 0 h 356"/>
                          <a:gd name="T2" fmla="*/ 0 w 1008"/>
                          <a:gd name="T3" fmla="*/ 0 h 356"/>
                          <a:gd name="T4" fmla="*/ 0 w 1008"/>
                          <a:gd name="T5" fmla="*/ 0 h 356"/>
                          <a:gd name="T6" fmla="*/ 0 w 1008"/>
                          <a:gd name="T7" fmla="*/ 0 h 356"/>
                          <a:gd name="T8" fmla="*/ 0 w 1008"/>
                          <a:gd name="T9" fmla="*/ 0 h 356"/>
                          <a:gd name="T10" fmla="*/ 0 w 1008"/>
                          <a:gd name="T11" fmla="*/ 0 h 356"/>
                          <a:gd name="T12" fmla="*/ 0 w 1008"/>
                          <a:gd name="T13" fmla="*/ 0 h 356"/>
                          <a:gd name="T14" fmla="*/ 0 w 1008"/>
                          <a:gd name="T15" fmla="*/ 0 h 356"/>
                          <a:gd name="T16" fmla="*/ 0 w 1008"/>
                          <a:gd name="T17" fmla="*/ 0 h 356"/>
                          <a:gd name="T18" fmla="*/ 0 w 1008"/>
                          <a:gd name="T19" fmla="*/ 0 h 356"/>
                          <a:gd name="T20" fmla="*/ 0 w 1008"/>
                          <a:gd name="T21" fmla="*/ 0 h 356"/>
                          <a:gd name="T22" fmla="*/ 0 w 1008"/>
                          <a:gd name="T23" fmla="*/ 0 h 356"/>
                          <a:gd name="T24" fmla="*/ 0 w 1008"/>
                          <a:gd name="T25" fmla="*/ 0 h 356"/>
                          <a:gd name="T26" fmla="*/ 0 w 1008"/>
                          <a:gd name="T27" fmla="*/ 0 h 3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8"/>
                          <a:gd name="T43" fmla="*/ 0 h 356"/>
                          <a:gd name="T44" fmla="*/ 1008 w 1008"/>
                          <a:gd name="T45" fmla="*/ 356 h 3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8" h="356">
                            <a:moveTo>
                              <a:pt x="1008" y="0"/>
                            </a:moveTo>
                            <a:cubicBezTo>
                              <a:pt x="999" y="9"/>
                              <a:pt x="992" y="19"/>
                              <a:pt x="982" y="26"/>
                            </a:cubicBezTo>
                            <a:cubicBezTo>
                              <a:pt x="972" y="33"/>
                              <a:pt x="957" y="34"/>
                              <a:pt x="948" y="43"/>
                            </a:cubicBezTo>
                            <a:cubicBezTo>
                              <a:pt x="942" y="49"/>
                              <a:pt x="945" y="62"/>
                              <a:pt x="939" y="69"/>
                            </a:cubicBezTo>
                            <a:cubicBezTo>
                              <a:pt x="913" y="102"/>
                              <a:pt x="881" y="103"/>
                              <a:pt x="843" y="113"/>
                            </a:cubicBezTo>
                            <a:cubicBezTo>
                              <a:pt x="817" y="120"/>
                              <a:pt x="791" y="130"/>
                              <a:pt x="765" y="139"/>
                            </a:cubicBezTo>
                            <a:cubicBezTo>
                              <a:pt x="756" y="142"/>
                              <a:pt x="739" y="148"/>
                              <a:pt x="739" y="148"/>
                            </a:cubicBezTo>
                            <a:cubicBezTo>
                              <a:pt x="458" y="128"/>
                              <a:pt x="571" y="139"/>
                              <a:pt x="400" y="121"/>
                            </a:cubicBezTo>
                            <a:cubicBezTo>
                              <a:pt x="320" y="138"/>
                              <a:pt x="318" y="126"/>
                              <a:pt x="261" y="174"/>
                            </a:cubicBezTo>
                            <a:cubicBezTo>
                              <a:pt x="242" y="190"/>
                              <a:pt x="227" y="210"/>
                              <a:pt x="208" y="226"/>
                            </a:cubicBezTo>
                            <a:cubicBezTo>
                              <a:pt x="200" y="233"/>
                              <a:pt x="190" y="236"/>
                              <a:pt x="182" y="243"/>
                            </a:cubicBezTo>
                            <a:cubicBezTo>
                              <a:pt x="176" y="248"/>
                              <a:pt x="173" y="259"/>
                              <a:pt x="165" y="261"/>
                            </a:cubicBezTo>
                            <a:cubicBezTo>
                              <a:pt x="128" y="271"/>
                              <a:pt x="52" y="278"/>
                              <a:pt x="52" y="278"/>
                            </a:cubicBezTo>
                            <a:cubicBezTo>
                              <a:pt x="27" y="302"/>
                              <a:pt x="21" y="356"/>
                              <a:pt x="0" y="356"/>
                            </a:cubicBezTo>
                          </a:path>
                        </a:pathLst>
                      </a:custGeom>
                      <a:grpFill/>
                      <a:ln w="28575" cmpd="sng">
                        <a:solidFill>
                          <a:srgbClr val="581D00"/>
                        </a:solidFill>
                        <a:round/>
                        <a:headEnd/>
                        <a:tailEnd/>
                      </a:ln>
                    </p:spPr>
                    <p:txBody>
                      <a:bodyPr wrap="none" anchor="ctr"/>
                      <a:lstStyle/>
                      <a:p>
                        <a:endParaRPr lang="en-US">
                          <a:solidFill>
                            <a:srgbClr val="000000"/>
                          </a:solidFill>
                        </a:endParaRPr>
                      </a:p>
                    </p:txBody>
                  </p:sp>
                  <p:sp>
                    <p:nvSpPr>
                      <p:cNvPr id="14400" name="Freeform 21"/>
                      <p:cNvSpPr>
                        <a:spLocks/>
                      </p:cNvSpPr>
                      <p:nvPr/>
                    </p:nvSpPr>
                    <p:spPr bwMode="auto">
                      <a:xfrm flipH="1">
                        <a:off x="3834" y="2563"/>
                        <a:ext cx="273" cy="81"/>
                      </a:xfrm>
                      <a:custGeom>
                        <a:avLst/>
                        <a:gdLst>
                          <a:gd name="T0" fmla="*/ 0 w 722"/>
                          <a:gd name="T1" fmla="*/ 0 h 304"/>
                          <a:gd name="T2" fmla="*/ 0 w 722"/>
                          <a:gd name="T3" fmla="*/ 0 h 304"/>
                          <a:gd name="T4" fmla="*/ 0 w 722"/>
                          <a:gd name="T5" fmla="*/ 0 h 304"/>
                          <a:gd name="T6" fmla="*/ 0 w 722"/>
                          <a:gd name="T7" fmla="*/ 0 h 304"/>
                          <a:gd name="T8" fmla="*/ 0 w 722"/>
                          <a:gd name="T9" fmla="*/ 0 h 304"/>
                          <a:gd name="T10" fmla="*/ 0 w 722"/>
                          <a:gd name="T11" fmla="*/ 0 h 304"/>
                          <a:gd name="T12" fmla="*/ 0 w 722"/>
                          <a:gd name="T13" fmla="*/ 0 h 304"/>
                          <a:gd name="T14" fmla="*/ 0 60000 65536"/>
                          <a:gd name="T15" fmla="*/ 0 60000 65536"/>
                          <a:gd name="T16" fmla="*/ 0 60000 65536"/>
                          <a:gd name="T17" fmla="*/ 0 60000 65536"/>
                          <a:gd name="T18" fmla="*/ 0 60000 65536"/>
                          <a:gd name="T19" fmla="*/ 0 60000 65536"/>
                          <a:gd name="T20" fmla="*/ 0 60000 65536"/>
                          <a:gd name="T21" fmla="*/ 0 w 722"/>
                          <a:gd name="T22" fmla="*/ 0 h 304"/>
                          <a:gd name="T23" fmla="*/ 722 w 722"/>
                          <a:gd name="T24" fmla="*/ 304 h 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2" h="304">
                            <a:moveTo>
                              <a:pt x="0" y="0"/>
                            </a:moveTo>
                            <a:cubicBezTo>
                              <a:pt x="67" y="17"/>
                              <a:pt x="88" y="75"/>
                              <a:pt x="148" y="104"/>
                            </a:cubicBezTo>
                            <a:cubicBezTo>
                              <a:pt x="181" y="139"/>
                              <a:pt x="242" y="134"/>
                              <a:pt x="287" y="139"/>
                            </a:cubicBezTo>
                            <a:cubicBezTo>
                              <a:pt x="340" y="196"/>
                              <a:pt x="294" y="154"/>
                              <a:pt x="461" y="174"/>
                            </a:cubicBezTo>
                            <a:cubicBezTo>
                              <a:pt x="519" y="181"/>
                              <a:pt x="573" y="191"/>
                              <a:pt x="626" y="217"/>
                            </a:cubicBezTo>
                            <a:cubicBezTo>
                              <a:pt x="649" y="240"/>
                              <a:pt x="655" y="259"/>
                              <a:pt x="687" y="270"/>
                            </a:cubicBezTo>
                            <a:cubicBezTo>
                              <a:pt x="708" y="301"/>
                              <a:pt x="695" y="292"/>
                              <a:pt x="722" y="304"/>
                            </a:cubicBezTo>
                          </a:path>
                        </a:pathLst>
                      </a:custGeom>
                      <a:grpFill/>
                      <a:ln w="28575" cmpd="sng">
                        <a:solidFill>
                          <a:srgbClr val="581D00"/>
                        </a:solidFill>
                        <a:round/>
                        <a:headEnd/>
                        <a:tailEnd/>
                      </a:ln>
                    </p:spPr>
                    <p:txBody>
                      <a:bodyPr wrap="none" anchor="ctr"/>
                      <a:lstStyle/>
                      <a:p>
                        <a:endParaRPr lang="en-US">
                          <a:solidFill>
                            <a:srgbClr val="000000"/>
                          </a:solidFill>
                        </a:endParaRPr>
                      </a:p>
                    </p:txBody>
                  </p:sp>
                  <p:sp>
                    <p:nvSpPr>
                      <p:cNvPr id="14401" name="Freeform 22"/>
                      <p:cNvSpPr>
                        <a:spLocks/>
                      </p:cNvSpPr>
                      <p:nvPr/>
                    </p:nvSpPr>
                    <p:spPr bwMode="auto">
                      <a:xfrm flipH="1">
                        <a:off x="3810" y="2542"/>
                        <a:ext cx="135" cy="12"/>
                      </a:xfrm>
                      <a:custGeom>
                        <a:avLst/>
                        <a:gdLst>
                          <a:gd name="T0" fmla="*/ 0 w 356"/>
                          <a:gd name="T1" fmla="*/ 0 h 43"/>
                          <a:gd name="T2" fmla="*/ 0 w 356"/>
                          <a:gd name="T3" fmla="*/ 0 h 43"/>
                          <a:gd name="T4" fmla="*/ 0 w 356"/>
                          <a:gd name="T5" fmla="*/ 0 h 43"/>
                          <a:gd name="T6" fmla="*/ 0 w 356"/>
                          <a:gd name="T7" fmla="*/ 0 h 43"/>
                          <a:gd name="T8" fmla="*/ 0 w 356"/>
                          <a:gd name="T9" fmla="*/ 0 h 43"/>
                          <a:gd name="T10" fmla="*/ 0 60000 65536"/>
                          <a:gd name="T11" fmla="*/ 0 60000 65536"/>
                          <a:gd name="T12" fmla="*/ 0 60000 65536"/>
                          <a:gd name="T13" fmla="*/ 0 60000 65536"/>
                          <a:gd name="T14" fmla="*/ 0 60000 65536"/>
                          <a:gd name="T15" fmla="*/ 0 w 356"/>
                          <a:gd name="T16" fmla="*/ 0 h 43"/>
                          <a:gd name="T17" fmla="*/ 356 w 356"/>
                          <a:gd name="T18" fmla="*/ 43 h 43"/>
                        </a:gdLst>
                        <a:ahLst/>
                        <a:cxnLst>
                          <a:cxn ang="T10">
                            <a:pos x="T0" y="T1"/>
                          </a:cxn>
                          <a:cxn ang="T11">
                            <a:pos x="T2" y="T3"/>
                          </a:cxn>
                          <a:cxn ang="T12">
                            <a:pos x="T4" y="T5"/>
                          </a:cxn>
                          <a:cxn ang="T13">
                            <a:pos x="T6" y="T7"/>
                          </a:cxn>
                          <a:cxn ang="T14">
                            <a:pos x="T8" y="T9"/>
                          </a:cxn>
                        </a:cxnLst>
                        <a:rect l="T15" t="T16" r="T17" b="T18"/>
                        <a:pathLst>
                          <a:path w="356" h="43">
                            <a:moveTo>
                              <a:pt x="0" y="43"/>
                            </a:moveTo>
                            <a:cubicBezTo>
                              <a:pt x="81" y="37"/>
                              <a:pt x="128" y="31"/>
                              <a:pt x="200" y="9"/>
                            </a:cubicBezTo>
                            <a:cubicBezTo>
                              <a:pt x="241" y="18"/>
                              <a:pt x="255" y="28"/>
                              <a:pt x="296" y="17"/>
                            </a:cubicBezTo>
                            <a:cubicBezTo>
                              <a:pt x="307" y="14"/>
                              <a:pt x="319" y="12"/>
                              <a:pt x="330" y="9"/>
                            </a:cubicBezTo>
                            <a:cubicBezTo>
                              <a:pt x="339" y="6"/>
                              <a:pt x="356" y="0"/>
                              <a:pt x="356" y="0"/>
                            </a:cubicBezTo>
                          </a:path>
                        </a:pathLst>
                      </a:custGeom>
                      <a:grpFill/>
                      <a:ln w="28575" cmpd="sng">
                        <a:solidFill>
                          <a:srgbClr val="581D00"/>
                        </a:solidFill>
                        <a:round/>
                        <a:headEnd/>
                        <a:tailEnd/>
                      </a:ln>
                    </p:spPr>
                    <p:txBody>
                      <a:bodyPr wrap="none" anchor="ctr"/>
                      <a:lstStyle/>
                      <a:p>
                        <a:endParaRPr lang="en-US">
                          <a:solidFill>
                            <a:srgbClr val="000000"/>
                          </a:solidFill>
                        </a:endParaRPr>
                      </a:p>
                    </p:txBody>
                  </p:sp>
                  <p:sp>
                    <p:nvSpPr>
                      <p:cNvPr id="14402" name="Freeform 23"/>
                      <p:cNvSpPr>
                        <a:spLocks/>
                      </p:cNvSpPr>
                      <p:nvPr/>
                    </p:nvSpPr>
                    <p:spPr bwMode="auto">
                      <a:xfrm flipH="1">
                        <a:off x="4422" y="2549"/>
                        <a:ext cx="119" cy="30"/>
                      </a:xfrm>
                      <a:custGeom>
                        <a:avLst/>
                        <a:gdLst>
                          <a:gd name="T0" fmla="*/ 0 w 313"/>
                          <a:gd name="T1" fmla="*/ 0 h 113"/>
                          <a:gd name="T2" fmla="*/ 0 w 313"/>
                          <a:gd name="T3" fmla="*/ 0 h 113"/>
                          <a:gd name="T4" fmla="*/ 0 w 313"/>
                          <a:gd name="T5" fmla="*/ 0 h 113"/>
                          <a:gd name="T6" fmla="*/ 0 w 313"/>
                          <a:gd name="T7" fmla="*/ 0 h 113"/>
                          <a:gd name="T8" fmla="*/ 0 w 313"/>
                          <a:gd name="T9" fmla="*/ 0 h 113"/>
                          <a:gd name="T10" fmla="*/ 0 w 313"/>
                          <a:gd name="T11" fmla="*/ 0 h 113"/>
                          <a:gd name="T12" fmla="*/ 0 w 313"/>
                          <a:gd name="T13" fmla="*/ 0 h 113"/>
                          <a:gd name="T14" fmla="*/ 0 60000 65536"/>
                          <a:gd name="T15" fmla="*/ 0 60000 65536"/>
                          <a:gd name="T16" fmla="*/ 0 60000 65536"/>
                          <a:gd name="T17" fmla="*/ 0 60000 65536"/>
                          <a:gd name="T18" fmla="*/ 0 60000 65536"/>
                          <a:gd name="T19" fmla="*/ 0 60000 65536"/>
                          <a:gd name="T20" fmla="*/ 0 60000 65536"/>
                          <a:gd name="T21" fmla="*/ 0 w 313"/>
                          <a:gd name="T22" fmla="*/ 0 h 113"/>
                          <a:gd name="T23" fmla="*/ 313 w 313"/>
                          <a:gd name="T24" fmla="*/ 113 h 1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3" h="113">
                            <a:moveTo>
                              <a:pt x="313" y="96"/>
                            </a:moveTo>
                            <a:cubicBezTo>
                              <a:pt x="304" y="90"/>
                              <a:pt x="298" y="78"/>
                              <a:pt x="287" y="78"/>
                            </a:cubicBezTo>
                            <a:cubicBezTo>
                              <a:pt x="269" y="78"/>
                              <a:pt x="252" y="90"/>
                              <a:pt x="235" y="96"/>
                            </a:cubicBezTo>
                            <a:cubicBezTo>
                              <a:pt x="213" y="104"/>
                              <a:pt x="156" y="111"/>
                              <a:pt x="139" y="113"/>
                            </a:cubicBezTo>
                            <a:cubicBezTo>
                              <a:pt x="119" y="103"/>
                              <a:pt x="95" y="101"/>
                              <a:pt x="78" y="87"/>
                            </a:cubicBezTo>
                            <a:cubicBezTo>
                              <a:pt x="63" y="75"/>
                              <a:pt x="56" y="56"/>
                              <a:pt x="43" y="43"/>
                            </a:cubicBezTo>
                            <a:cubicBezTo>
                              <a:pt x="35" y="16"/>
                              <a:pt x="30" y="0"/>
                              <a:pt x="0" y="0"/>
                            </a:cubicBezTo>
                          </a:path>
                        </a:pathLst>
                      </a:custGeom>
                      <a:grpFill/>
                      <a:ln w="28575" cmpd="sng">
                        <a:solidFill>
                          <a:srgbClr val="581D00"/>
                        </a:solidFill>
                        <a:round/>
                        <a:headEnd/>
                        <a:tailEnd/>
                      </a:ln>
                    </p:spPr>
                    <p:txBody>
                      <a:bodyPr wrap="none" anchor="ctr"/>
                      <a:lstStyle/>
                      <a:p>
                        <a:endParaRPr lang="en-US">
                          <a:solidFill>
                            <a:srgbClr val="000000"/>
                          </a:solidFill>
                        </a:endParaRPr>
                      </a:p>
                    </p:txBody>
                  </p:sp>
                  <p:sp>
                    <p:nvSpPr>
                      <p:cNvPr id="14403" name="Freeform 24"/>
                      <p:cNvSpPr>
                        <a:spLocks/>
                      </p:cNvSpPr>
                      <p:nvPr/>
                    </p:nvSpPr>
                    <p:spPr bwMode="auto">
                      <a:xfrm flipH="1">
                        <a:off x="4286" y="2575"/>
                        <a:ext cx="114" cy="92"/>
                      </a:xfrm>
                      <a:custGeom>
                        <a:avLst/>
                        <a:gdLst>
                          <a:gd name="T0" fmla="*/ 0 w 304"/>
                          <a:gd name="T1" fmla="*/ 0 h 347"/>
                          <a:gd name="T2" fmla="*/ 0 w 304"/>
                          <a:gd name="T3" fmla="*/ 0 h 347"/>
                          <a:gd name="T4" fmla="*/ 0 w 304"/>
                          <a:gd name="T5" fmla="*/ 0 h 347"/>
                          <a:gd name="T6" fmla="*/ 0 w 304"/>
                          <a:gd name="T7" fmla="*/ 0 h 347"/>
                          <a:gd name="T8" fmla="*/ 0 w 304"/>
                          <a:gd name="T9" fmla="*/ 0 h 347"/>
                          <a:gd name="T10" fmla="*/ 0 w 304"/>
                          <a:gd name="T11" fmla="*/ 0 h 347"/>
                          <a:gd name="T12" fmla="*/ 0 w 304"/>
                          <a:gd name="T13" fmla="*/ 0 h 347"/>
                          <a:gd name="T14" fmla="*/ 0 w 304"/>
                          <a:gd name="T15" fmla="*/ 0 h 347"/>
                          <a:gd name="T16" fmla="*/ 0 w 304"/>
                          <a:gd name="T17" fmla="*/ 0 h 347"/>
                          <a:gd name="T18" fmla="*/ 0 w 304"/>
                          <a:gd name="T19" fmla="*/ 0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347"/>
                          <a:gd name="T32" fmla="*/ 304 w 304"/>
                          <a:gd name="T33" fmla="*/ 347 h 3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347">
                            <a:moveTo>
                              <a:pt x="304" y="0"/>
                            </a:moveTo>
                            <a:cubicBezTo>
                              <a:pt x="281" y="9"/>
                              <a:pt x="253" y="10"/>
                              <a:pt x="234" y="26"/>
                            </a:cubicBezTo>
                            <a:cubicBezTo>
                              <a:pt x="226" y="33"/>
                              <a:pt x="225" y="45"/>
                              <a:pt x="217" y="52"/>
                            </a:cubicBezTo>
                            <a:cubicBezTo>
                              <a:pt x="173" y="88"/>
                              <a:pt x="104" y="90"/>
                              <a:pt x="52" y="95"/>
                            </a:cubicBezTo>
                            <a:cubicBezTo>
                              <a:pt x="23" y="124"/>
                              <a:pt x="12" y="152"/>
                              <a:pt x="0" y="191"/>
                            </a:cubicBezTo>
                            <a:cubicBezTo>
                              <a:pt x="6" y="200"/>
                              <a:pt x="17" y="207"/>
                              <a:pt x="17" y="217"/>
                            </a:cubicBezTo>
                            <a:cubicBezTo>
                              <a:pt x="17" y="227"/>
                              <a:pt x="2" y="233"/>
                              <a:pt x="0" y="243"/>
                            </a:cubicBezTo>
                            <a:cubicBezTo>
                              <a:pt x="0" y="245"/>
                              <a:pt x="12" y="299"/>
                              <a:pt x="17" y="304"/>
                            </a:cubicBezTo>
                            <a:cubicBezTo>
                              <a:pt x="23" y="310"/>
                              <a:pt x="34" y="310"/>
                              <a:pt x="43" y="313"/>
                            </a:cubicBezTo>
                            <a:cubicBezTo>
                              <a:pt x="33" y="343"/>
                              <a:pt x="40" y="333"/>
                              <a:pt x="26" y="347"/>
                            </a:cubicBezTo>
                          </a:path>
                        </a:pathLst>
                      </a:custGeom>
                      <a:grpFill/>
                      <a:ln w="28575" cmpd="sng">
                        <a:solidFill>
                          <a:srgbClr val="581D00"/>
                        </a:solidFill>
                        <a:round/>
                        <a:headEnd/>
                        <a:tailEnd/>
                      </a:ln>
                    </p:spPr>
                    <p:txBody>
                      <a:bodyPr wrap="none" anchor="ctr"/>
                      <a:lstStyle/>
                      <a:p>
                        <a:endParaRPr lang="en-US">
                          <a:solidFill>
                            <a:srgbClr val="000000"/>
                          </a:solidFill>
                        </a:endParaRPr>
                      </a:p>
                    </p:txBody>
                  </p:sp>
                  <p:sp>
                    <p:nvSpPr>
                      <p:cNvPr id="14404" name="Freeform 25"/>
                      <p:cNvSpPr>
                        <a:spLocks/>
                      </p:cNvSpPr>
                      <p:nvPr/>
                    </p:nvSpPr>
                    <p:spPr bwMode="auto">
                      <a:xfrm>
                        <a:off x="4187" y="2395"/>
                        <a:ext cx="158" cy="58"/>
                      </a:xfrm>
                      <a:custGeom>
                        <a:avLst/>
                        <a:gdLst>
                          <a:gd name="T0" fmla="*/ 0 w 155"/>
                          <a:gd name="T1" fmla="*/ 1 h 108"/>
                          <a:gd name="T2" fmla="*/ 17 w 155"/>
                          <a:gd name="T3" fmla="*/ 1 h 108"/>
                          <a:gd name="T4" fmla="*/ 270 w 155"/>
                          <a:gd name="T5" fmla="*/ 1 h 108"/>
                          <a:gd name="T6" fmla="*/ 222 w 155"/>
                          <a:gd name="T7" fmla="*/ 1 h 108"/>
                          <a:gd name="T8" fmla="*/ 124 w 155"/>
                          <a:gd name="T9" fmla="*/ 1 h 108"/>
                          <a:gd name="T10" fmla="*/ 0 w 155"/>
                          <a:gd name="T11" fmla="*/ 1 h 108"/>
                          <a:gd name="T12" fmla="*/ 0 60000 65536"/>
                          <a:gd name="T13" fmla="*/ 0 60000 65536"/>
                          <a:gd name="T14" fmla="*/ 0 60000 65536"/>
                          <a:gd name="T15" fmla="*/ 0 60000 65536"/>
                          <a:gd name="T16" fmla="*/ 0 60000 65536"/>
                          <a:gd name="T17" fmla="*/ 0 60000 65536"/>
                          <a:gd name="T18" fmla="*/ 0 w 155"/>
                          <a:gd name="T19" fmla="*/ 0 h 108"/>
                          <a:gd name="T20" fmla="*/ 155 w 155"/>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55" h="108">
                            <a:moveTo>
                              <a:pt x="0" y="108"/>
                            </a:moveTo>
                            <a:cubicBezTo>
                              <a:pt x="6" y="88"/>
                              <a:pt x="5" y="65"/>
                              <a:pt x="17" y="48"/>
                            </a:cubicBezTo>
                            <a:cubicBezTo>
                              <a:pt x="46" y="8"/>
                              <a:pt x="105" y="9"/>
                              <a:pt x="147" y="4"/>
                            </a:cubicBezTo>
                            <a:cubicBezTo>
                              <a:pt x="127" y="91"/>
                              <a:pt x="155" y="0"/>
                              <a:pt x="121" y="56"/>
                            </a:cubicBezTo>
                            <a:cubicBezTo>
                              <a:pt x="100" y="91"/>
                              <a:pt x="116" y="93"/>
                              <a:pt x="69" y="108"/>
                            </a:cubicBezTo>
                            <a:cubicBezTo>
                              <a:pt x="29" y="96"/>
                              <a:pt x="52" y="98"/>
                              <a:pt x="0" y="108"/>
                            </a:cubicBezTo>
                            <a:close/>
                          </a:path>
                        </a:pathLst>
                      </a:custGeom>
                      <a:grpFill/>
                      <a:ln w="9525">
                        <a:noFill/>
                        <a:round/>
                        <a:headEnd/>
                        <a:tailEnd/>
                      </a:ln>
                    </p:spPr>
                    <p:txBody>
                      <a:bodyPr wrap="none" anchor="ctr"/>
                      <a:lstStyle/>
                      <a:p>
                        <a:endParaRPr lang="en-US">
                          <a:solidFill>
                            <a:srgbClr val="000000"/>
                          </a:solidFill>
                        </a:endParaRPr>
                      </a:p>
                    </p:txBody>
                  </p:sp>
                  <p:sp>
                    <p:nvSpPr>
                      <p:cNvPr id="14405" name="Freeform 26"/>
                      <p:cNvSpPr>
                        <a:spLocks/>
                      </p:cNvSpPr>
                      <p:nvPr/>
                    </p:nvSpPr>
                    <p:spPr bwMode="auto">
                      <a:xfrm rot="20565227" flipH="1">
                        <a:off x="4163" y="2341"/>
                        <a:ext cx="167" cy="46"/>
                      </a:xfrm>
                      <a:custGeom>
                        <a:avLst/>
                        <a:gdLst>
                          <a:gd name="T0" fmla="*/ 249 w 164"/>
                          <a:gd name="T1" fmla="*/ 1 h 70"/>
                          <a:gd name="T2" fmla="*/ 138 w 164"/>
                          <a:gd name="T3" fmla="*/ 0 h 70"/>
                          <a:gd name="T4" fmla="*/ 0 w 164"/>
                          <a:gd name="T5" fmla="*/ 1 h 70"/>
                          <a:gd name="T6" fmla="*/ 138 w 164"/>
                          <a:gd name="T7" fmla="*/ 1 h 70"/>
                          <a:gd name="T8" fmla="*/ 232 w 164"/>
                          <a:gd name="T9" fmla="*/ 1 h 70"/>
                          <a:gd name="T10" fmla="*/ 249 w 164"/>
                          <a:gd name="T11" fmla="*/ 1 h 70"/>
                          <a:gd name="T12" fmla="*/ 0 60000 65536"/>
                          <a:gd name="T13" fmla="*/ 0 60000 65536"/>
                          <a:gd name="T14" fmla="*/ 0 60000 65536"/>
                          <a:gd name="T15" fmla="*/ 0 60000 65536"/>
                          <a:gd name="T16" fmla="*/ 0 60000 65536"/>
                          <a:gd name="T17" fmla="*/ 0 60000 65536"/>
                          <a:gd name="T18" fmla="*/ 0 w 164"/>
                          <a:gd name="T19" fmla="*/ 0 h 70"/>
                          <a:gd name="T20" fmla="*/ 164 w 16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64" h="70">
                            <a:moveTo>
                              <a:pt x="139" y="53"/>
                            </a:moveTo>
                            <a:cubicBezTo>
                              <a:pt x="127" y="17"/>
                              <a:pt x="113" y="12"/>
                              <a:pt x="78" y="0"/>
                            </a:cubicBezTo>
                            <a:cubicBezTo>
                              <a:pt x="43" y="9"/>
                              <a:pt x="25" y="18"/>
                              <a:pt x="0" y="44"/>
                            </a:cubicBezTo>
                            <a:cubicBezTo>
                              <a:pt x="26" y="53"/>
                              <a:pt x="52" y="61"/>
                              <a:pt x="78" y="70"/>
                            </a:cubicBezTo>
                            <a:cubicBezTo>
                              <a:pt x="95" y="67"/>
                              <a:pt x="114" y="67"/>
                              <a:pt x="130" y="61"/>
                            </a:cubicBezTo>
                            <a:cubicBezTo>
                              <a:pt x="132" y="60"/>
                              <a:pt x="164" y="28"/>
                              <a:pt x="139" y="53"/>
                            </a:cubicBezTo>
                            <a:close/>
                          </a:path>
                        </a:pathLst>
                      </a:custGeom>
                      <a:grpFill/>
                      <a:ln w="9525">
                        <a:noFill/>
                        <a:round/>
                        <a:headEnd/>
                        <a:tailEnd/>
                      </a:ln>
                    </p:spPr>
                    <p:txBody>
                      <a:bodyPr wrap="none" anchor="ctr"/>
                      <a:lstStyle/>
                      <a:p>
                        <a:endParaRPr lang="en-US">
                          <a:solidFill>
                            <a:srgbClr val="000000"/>
                          </a:solidFill>
                        </a:endParaRPr>
                      </a:p>
                    </p:txBody>
                  </p:sp>
                  <p:sp>
                    <p:nvSpPr>
                      <p:cNvPr id="14406" name="Freeform 27"/>
                      <p:cNvSpPr>
                        <a:spLocks/>
                      </p:cNvSpPr>
                      <p:nvPr/>
                    </p:nvSpPr>
                    <p:spPr bwMode="auto">
                      <a:xfrm flipH="1">
                        <a:off x="4055" y="2395"/>
                        <a:ext cx="159" cy="58"/>
                      </a:xfrm>
                      <a:custGeom>
                        <a:avLst/>
                        <a:gdLst>
                          <a:gd name="T0" fmla="*/ 0 w 155"/>
                          <a:gd name="T1" fmla="*/ 1 h 108"/>
                          <a:gd name="T2" fmla="*/ 17 w 155"/>
                          <a:gd name="T3" fmla="*/ 1 h 108"/>
                          <a:gd name="T4" fmla="*/ 332 w 155"/>
                          <a:gd name="T5" fmla="*/ 1 h 108"/>
                          <a:gd name="T6" fmla="*/ 273 w 155"/>
                          <a:gd name="T7" fmla="*/ 1 h 108"/>
                          <a:gd name="T8" fmla="*/ 156 w 155"/>
                          <a:gd name="T9" fmla="*/ 1 h 108"/>
                          <a:gd name="T10" fmla="*/ 0 w 155"/>
                          <a:gd name="T11" fmla="*/ 1 h 108"/>
                          <a:gd name="T12" fmla="*/ 0 60000 65536"/>
                          <a:gd name="T13" fmla="*/ 0 60000 65536"/>
                          <a:gd name="T14" fmla="*/ 0 60000 65536"/>
                          <a:gd name="T15" fmla="*/ 0 60000 65536"/>
                          <a:gd name="T16" fmla="*/ 0 60000 65536"/>
                          <a:gd name="T17" fmla="*/ 0 60000 65536"/>
                          <a:gd name="T18" fmla="*/ 0 w 155"/>
                          <a:gd name="T19" fmla="*/ 0 h 108"/>
                          <a:gd name="T20" fmla="*/ 155 w 155"/>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55" h="108">
                            <a:moveTo>
                              <a:pt x="0" y="108"/>
                            </a:moveTo>
                            <a:cubicBezTo>
                              <a:pt x="6" y="88"/>
                              <a:pt x="5" y="65"/>
                              <a:pt x="17" y="48"/>
                            </a:cubicBezTo>
                            <a:cubicBezTo>
                              <a:pt x="46" y="8"/>
                              <a:pt x="105" y="9"/>
                              <a:pt x="147" y="4"/>
                            </a:cubicBezTo>
                            <a:cubicBezTo>
                              <a:pt x="127" y="91"/>
                              <a:pt x="155" y="0"/>
                              <a:pt x="121" y="56"/>
                            </a:cubicBezTo>
                            <a:cubicBezTo>
                              <a:pt x="100" y="91"/>
                              <a:pt x="116" y="93"/>
                              <a:pt x="69" y="108"/>
                            </a:cubicBezTo>
                            <a:cubicBezTo>
                              <a:pt x="29" y="96"/>
                              <a:pt x="52" y="98"/>
                              <a:pt x="0" y="108"/>
                            </a:cubicBezTo>
                            <a:close/>
                          </a:path>
                        </a:pathLst>
                      </a:custGeom>
                      <a:grpFill/>
                      <a:ln w="9525">
                        <a:noFill/>
                        <a:round/>
                        <a:headEnd/>
                        <a:tailEnd/>
                      </a:ln>
                    </p:spPr>
                    <p:txBody>
                      <a:bodyPr wrap="none" anchor="ctr"/>
                      <a:lstStyle/>
                      <a:p>
                        <a:endParaRPr lang="en-US">
                          <a:solidFill>
                            <a:srgbClr val="000000"/>
                          </a:solidFill>
                        </a:endParaRPr>
                      </a:p>
                    </p:txBody>
                  </p:sp>
                  <p:sp>
                    <p:nvSpPr>
                      <p:cNvPr id="14407" name="Freeform 28"/>
                      <p:cNvSpPr>
                        <a:spLocks/>
                      </p:cNvSpPr>
                      <p:nvPr/>
                    </p:nvSpPr>
                    <p:spPr bwMode="auto">
                      <a:xfrm rot="1034773">
                        <a:off x="4064" y="2345"/>
                        <a:ext cx="166" cy="46"/>
                      </a:xfrm>
                      <a:custGeom>
                        <a:avLst/>
                        <a:gdLst>
                          <a:gd name="T0" fmla="*/ 203 w 164"/>
                          <a:gd name="T1" fmla="*/ 1 h 70"/>
                          <a:gd name="T2" fmla="*/ 110 w 164"/>
                          <a:gd name="T3" fmla="*/ 0 h 70"/>
                          <a:gd name="T4" fmla="*/ 0 w 164"/>
                          <a:gd name="T5" fmla="*/ 1 h 70"/>
                          <a:gd name="T6" fmla="*/ 110 w 164"/>
                          <a:gd name="T7" fmla="*/ 1 h 70"/>
                          <a:gd name="T8" fmla="*/ 194 w 164"/>
                          <a:gd name="T9" fmla="*/ 1 h 70"/>
                          <a:gd name="T10" fmla="*/ 203 w 164"/>
                          <a:gd name="T11" fmla="*/ 1 h 70"/>
                          <a:gd name="T12" fmla="*/ 0 60000 65536"/>
                          <a:gd name="T13" fmla="*/ 0 60000 65536"/>
                          <a:gd name="T14" fmla="*/ 0 60000 65536"/>
                          <a:gd name="T15" fmla="*/ 0 60000 65536"/>
                          <a:gd name="T16" fmla="*/ 0 60000 65536"/>
                          <a:gd name="T17" fmla="*/ 0 60000 65536"/>
                          <a:gd name="T18" fmla="*/ 0 w 164"/>
                          <a:gd name="T19" fmla="*/ 0 h 70"/>
                          <a:gd name="T20" fmla="*/ 164 w 16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64" h="70">
                            <a:moveTo>
                              <a:pt x="139" y="53"/>
                            </a:moveTo>
                            <a:cubicBezTo>
                              <a:pt x="127" y="17"/>
                              <a:pt x="113" y="12"/>
                              <a:pt x="78" y="0"/>
                            </a:cubicBezTo>
                            <a:cubicBezTo>
                              <a:pt x="43" y="9"/>
                              <a:pt x="25" y="18"/>
                              <a:pt x="0" y="44"/>
                            </a:cubicBezTo>
                            <a:cubicBezTo>
                              <a:pt x="26" y="53"/>
                              <a:pt x="52" y="61"/>
                              <a:pt x="78" y="70"/>
                            </a:cubicBezTo>
                            <a:cubicBezTo>
                              <a:pt x="95" y="67"/>
                              <a:pt x="114" y="67"/>
                              <a:pt x="130" y="61"/>
                            </a:cubicBezTo>
                            <a:cubicBezTo>
                              <a:pt x="132" y="60"/>
                              <a:pt x="164" y="28"/>
                              <a:pt x="139" y="53"/>
                            </a:cubicBezTo>
                            <a:close/>
                          </a:path>
                        </a:pathLst>
                      </a:custGeom>
                      <a:grpFill/>
                      <a:ln w="9525">
                        <a:noFill/>
                        <a:round/>
                        <a:headEnd/>
                        <a:tailEnd/>
                      </a:ln>
                    </p:spPr>
                    <p:txBody>
                      <a:bodyPr wrap="none" anchor="ctr"/>
                      <a:lstStyle/>
                      <a:p>
                        <a:endParaRPr lang="en-US">
                          <a:solidFill>
                            <a:srgbClr val="000000"/>
                          </a:solidFill>
                        </a:endParaRPr>
                      </a:p>
                    </p:txBody>
                  </p:sp>
                  <p:sp>
                    <p:nvSpPr>
                      <p:cNvPr id="14408" name="Freeform 29"/>
                      <p:cNvSpPr>
                        <a:spLocks/>
                      </p:cNvSpPr>
                      <p:nvPr/>
                    </p:nvSpPr>
                    <p:spPr bwMode="auto">
                      <a:xfrm rot="20565227" flipH="1">
                        <a:off x="4163" y="2304"/>
                        <a:ext cx="94" cy="33"/>
                      </a:xfrm>
                      <a:custGeom>
                        <a:avLst/>
                        <a:gdLst>
                          <a:gd name="T0" fmla="*/ 1 w 164"/>
                          <a:gd name="T1" fmla="*/ 0 h 70"/>
                          <a:gd name="T2" fmla="*/ 1 w 164"/>
                          <a:gd name="T3" fmla="*/ 0 h 70"/>
                          <a:gd name="T4" fmla="*/ 0 w 164"/>
                          <a:gd name="T5" fmla="*/ 0 h 70"/>
                          <a:gd name="T6" fmla="*/ 1 w 164"/>
                          <a:gd name="T7" fmla="*/ 0 h 70"/>
                          <a:gd name="T8" fmla="*/ 1 w 164"/>
                          <a:gd name="T9" fmla="*/ 0 h 70"/>
                          <a:gd name="T10" fmla="*/ 1 w 164"/>
                          <a:gd name="T11" fmla="*/ 0 h 70"/>
                          <a:gd name="T12" fmla="*/ 0 60000 65536"/>
                          <a:gd name="T13" fmla="*/ 0 60000 65536"/>
                          <a:gd name="T14" fmla="*/ 0 60000 65536"/>
                          <a:gd name="T15" fmla="*/ 0 60000 65536"/>
                          <a:gd name="T16" fmla="*/ 0 60000 65536"/>
                          <a:gd name="T17" fmla="*/ 0 60000 65536"/>
                          <a:gd name="T18" fmla="*/ 0 w 164"/>
                          <a:gd name="T19" fmla="*/ 0 h 70"/>
                          <a:gd name="T20" fmla="*/ 164 w 16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64" h="70">
                            <a:moveTo>
                              <a:pt x="139" y="53"/>
                            </a:moveTo>
                            <a:cubicBezTo>
                              <a:pt x="127" y="17"/>
                              <a:pt x="113" y="12"/>
                              <a:pt x="78" y="0"/>
                            </a:cubicBezTo>
                            <a:cubicBezTo>
                              <a:pt x="43" y="9"/>
                              <a:pt x="25" y="18"/>
                              <a:pt x="0" y="44"/>
                            </a:cubicBezTo>
                            <a:cubicBezTo>
                              <a:pt x="26" y="53"/>
                              <a:pt x="52" y="61"/>
                              <a:pt x="78" y="70"/>
                            </a:cubicBezTo>
                            <a:cubicBezTo>
                              <a:pt x="95" y="67"/>
                              <a:pt x="114" y="67"/>
                              <a:pt x="130" y="61"/>
                            </a:cubicBezTo>
                            <a:cubicBezTo>
                              <a:pt x="132" y="60"/>
                              <a:pt x="164" y="28"/>
                              <a:pt x="139" y="53"/>
                            </a:cubicBezTo>
                            <a:close/>
                          </a:path>
                        </a:pathLst>
                      </a:custGeom>
                      <a:grpFill/>
                      <a:ln w="9525">
                        <a:noFill/>
                        <a:round/>
                        <a:headEnd/>
                        <a:tailEnd/>
                      </a:ln>
                    </p:spPr>
                    <p:txBody>
                      <a:bodyPr wrap="none" anchor="ctr"/>
                      <a:lstStyle/>
                      <a:p>
                        <a:endParaRPr lang="en-US">
                          <a:solidFill>
                            <a:srgbClr val="000000"/>
                          </a:solidFill>
                        </a:endParaRPr>
                      </a:p>
                    </p:txBody>
                  </p:sp>
                  <p:sp>
                    <p:nvSpPr>
                      <p:cNvPr id="14409" name="Freeform 30"/>
                      <p:cNvSpPr>
                        <a:spLocks/>
                      </p:cNvSpPr>
                      <p:nvPr/>
                    </p:nvSpPr>
                    <p:spPr bwMode="auto">
                      <a:xfrm rot="1034773">
                        <a:off x="4114" y="2306"/>
                        <a:ext cx="93" cy="33"/>
                      </a:xfrm>
                      <a:custGeom>
                        <a:avLst/>
                        <a:gdLst>
                          <a:gd name="T0" fmla="*/ 1 w 164"/>
                          <a:gd name="T1" fmla="*/ 0 h 70"/>
                          <a:gd name="T2" fmla="*/ 1 w 164"/>
                          <a:gd name="T3" fmla="*/ 0 h 70"/>
                          <a:gd name="T4" fmla="*/ 0 w 164"/>
                          <a:gd name="T5" fmla="*/ 0 h 70"/>
                          <a:gd name="T6" fmla="*/ 1 w 164"/>
                          <a:gd name="T7" fmla="*/ 0 h 70"/>
                          <a:gd name="T8" fmla="*/ 1 w 164"/>
                          <a:gd name="T9" fmla="*/ 0 h 70"/>
                          <a:gd name="T10" fmla="*/ 1 w 164"/>
                          <a:gd name="T11" fmla="*/ 0 h 70"/>
                          <a:gd name="T12" fmla="*/ 0 60000 65536"/>
                          <a:gd name="T13" fmla="*/ 0 60000 65536"/>
                          <a:gd name="T14" fmla="*/ 0 60000 65536"/>
                          <a:gd name="T15" fmla="*/ 0 60000 65536"/>
                          <a:gd name="T16" fmla="*/ 0 60000 65536"/>
                          <a:gd name="T17" fmla="*/ 0 60000 65536"/>
                          <a:gd name="T18" fmla="*/ 0 w 164"/>
                          <a:gd name="T19" fmla="*/ 0 h 70"/>
                          <a:gd name="T20" fmla="*/ 164 w 16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64" h="70">
                            <a:moveTo>
                              <a:pt x="139" y="53"/>
                            </a:moveTo>
                            <a:cubicBezTo>
                              <a:pt x="127" y="17"/>
                              <a:pt x="113" y="12"/>
                              <a:pt x="78" y="0"/>
                            </a:cubicBezTo>
                            <a:cubicBezTo>
                              <a:pt x="43" y="9"/>
                              <a:pt x="25" y="18"/>
                              <a:pt x="0" y="44"/>
                            </a:cubicBezTo>
                            <a:cubicBezTo>
                              <a:pt x="26" y="53"/>
                              <a:pt x="52" y="61"/>
                              <a:pt x="78" y="70"/>
                            </a:cubicBezTo>
                            <a:cubicBezTo>
                              <a:pt x="95" y="67"/>
                              <a:pt x="114" y="67"/>
                              <a:pt x="130" y="61"/>
                            </a:cubicBezTo>
                            <a:cubicBezTo>
                              <a:pt x="132" y="60"/>
                              <a:pt x="164" y="28"/>
                              <a:pt x="139" y="53"/>
                            </a:cubicBezTo>
                            <a:close/>
                          </a:path>
                        </a:pathLst>
                      </a:custGeom>
                      <a:grpFill/>
                      <a:ln w="9525">
                        <a:noFill/>
                        <a:round/>
                        <a:headEnd/>
                        <a:tailEnd/>
                      </a:ln>
                    </p:spPr>
                    <p:txBody>
                      <a:bodyPr wrap="none" anchor="ctr"/>
                      <a:lstStyle/>
                      <a:p>
                        <a:endParaRPr lang="en-US">
                          <a:solidFill>
                            <a:srgbClr val="000000"/>
                          </a:solidFill>
                        </a:endParaRPr>
                      </a:p>
                    </p:txBody>
                  </p:sp>
                </p:grpSp>
              </p:grpSp>
            </p:grpSp>
            <mc:AlternateContent xmlns:mc="http://schemas.openxmlformats.org/markup-compatibility/2006" xmlns:a14="http://schemas.microsoft.com/office/drawing/2010/main">
              <mc:Choice Requires="a14">
                <p:sp>
                  <p:nvSpPr>
                    <p:cNvPr id="6" name="TextBox 5"/>
                    <p:cNvSpPr txBox="1"/>
                    <p:nvPr/>
                  </p:nvSpPr>
                  <p:spPr>
                    <a:xfrm>
                      <a:off x="4003875" y="5109440"/>
                      <a:ext cx="2333267" cy="400110"/>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a:rPr>
                              <m:t>𝑠</m:t>
                            </m:r>
                            <m:d>
                              <m:dPr>
                                <m:ctrlPr>
                                  <a:rPr lang="en-US" i="1" smtClean="0">
                                    <a:solidFill>
                                      <a:srgbClr val="000000"/>
                                    </a:solidFill>
                                    <a:latin typeface="Cambria Math"/>
                                  </a:rPr>
                                </m:ctrlPr>
                              </m:dPr>
                              <m:e>
                                <m:r>
                                  <a:rPr lang="en-US" b="0" i="1" smtClean="0">
                                    <a:solidFill>
                                      <a:srgbClr val="000000"/>
                                    </a:solidFill>
                                    <a:latin typeface="Cambria Math"/>
                                  </a:rPr>
                                  <m:t>𝐵</m:t>
                                </m:r>
                              </m:e>
                            </m:d>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𝑠</m:t>
                                </m:r>
                              </m:e>
                              <m:sub>
                                <m:r>
                                  <a:rPr lang="en-US" i="1" smtClean="0">
                                    <a:solidFill>
                                      <a:srgbClr val="000000"/>
                                    </a:solidFill>
                                    <a:latin typeface="Cambria Math"/>
                                  </a:rPr>
                                  <m:t>0</m:t>
                                </m:r>
                              </m:sub>
                            </m:sSub>
                            <m:r>
                              <a:rPr lang="en-US" i="1" smtClean="0">
                                <a:solidFill>
                                  <a:srgbClr val="000000"/>
                                </a:solidFill>
                                <a:latin typeface="Cambria Math"/>
                              </a:rPr>
                              <m:t>(</m:t>
                            </m:r>
                            <m:r>
                              <a:rPr lang="en-US" i="1" smtClean="0">
                                <a:solidFill>
                                  <a:srgbClr val="000000"/>
                                </a:solidFill>
                                <a:latin typeface="Cambria Math"/>
                              </a:rPr>
                              <m:t>1</m:t>
                            </m:r>
                            <m:r>
                              <a:rPr lang="en-US" i="1" smtClean="0">
                                <a:solidFill>
                                  <a:srgbClr val="000000"/>
                                </a:solidFill>
                                <a:latin typeface="Cambria Math"/>
                              </a:rPr>
                              <m:t>+</m:t>
                            </m:r>
                            <m:r>
                              <a:rPr lang="en-US" b="0" i="1" smtClean="0">
                                <a:solidFill>
                                  <a:srgbClr val="C00000"/>
                                </a:solidFill>
                                <a:latin typeface="Cambria Math"/>
                              </a:rPr>
                              <m:t>𝐸</m:t>
                            </m:r>
                            <m:r>
                              <a:rPr lang="en-US" b="0" i="1" smtClean="0">
                                <a:solidFill>
                                  <a:srgbClr val="000000"/>
                                </a:solidFill>
                                <a:latin typeface="Cambria Math"/>
                              </a:rPr>
                              <m:t>𝐵</m:t>
                            </m:r>
                            <m:r>
                              <a:rPr lang="en-US" i="1" smtClean="0">
                                <a:solidFill>
                                  <a:srgbClr val="000000"/>
                                </a:solidFill>
                                <a:latin typeface="Cambria Math"/>
                              </a:rPr>
                              <m:t>)</m:t>
                            </m:r>
                          </m:oMath>
                        </m:oMathPara>
                      </a14:m>
                      <a:endParaRPr lang="en-US" i="1" dirty="0">
                        <a:solidFill>
                          <a:srgbClr val="0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003875" y="5109440"/>
                      <a:ext cx="2333267" cy="400110"/>
                    </a:xfrm>
                    <a:prstGeom prst="rect">
                      <a:avLst/>
                    </a:prstGeom>
                    <a:blipFill rotWithShape="1">
                      <a:blip r:embed="rId16"/>
                      <a:stretch>
                        <a:fillRect b="-16923"/>
                      </a:stretch>
                    </a:blipFill>
                  </p:spPr>
                  <p:txBody>
                    <a:bodyPr/>
                    <a:lstStyle/>
                    <a:p>
                      <a:r>
                        <a:rPr lang="en-US">
                          <a:noFill/>
                        </a:rPr>
                        <a:t> </a:t>
                      </a:r>
                    </a:p>
                  </p:txBody>
                </p:sp>
              </mc:Fallback>
            </mc:AlternateContent>
          </p:grpSp>
        </p:grpSp>
        <p:grpSp>
          <p:nvGrpSpPr>
            <p:cNvPr id="11" name="Group 10"/>
            <p:cNvGrpSpPr/>
            <p:nvPr/>
          </p:nvGrpSpPr>
          <p:grpSpPr>
            <a:xfrm>
              <a:off x="4399825" y="3505201"/>
              <a:ext cx="1280450" cy="697374"/>
              <a:chOff x="2211388" y="2218348"/>
              <a:chExt cx="1280450" cy="697374"/>
            </a:xfrm>
          </p:grpSpPr>
          <p:sp>
            <p:nvSpPr>
              <p:cNvPr id="77" name="Freeform 60"/>
              <p:cNvSpPr>
                <a:spLocks/>
              </p:cNvSpPr>
              <p:nvPr/>
            </p:nvSpPr>
            <p:spPr bwMode="auto">
              <a:xfrm flipH="1">
                <a:off x="2211388" y="2550531"/>
                <a:ext cx="649288" cy="211133"/>
              </a:xfrm>
              <a:custGeom>
                <a:avLst/>
                <a:gdLst>
                  <a:gd name="T0" fmla="*/ 0 w 155"/>
                  <a:gd name="T1" fmla="*/ 2147483647 h 108"/>
                  <a:gd name="T2" fmla="*/ 2147483647 w 155"/>
                  <a:gd name="T3" fmla="*/ 2147483647 h 108"/>
                  <a:gd name="T4" fmla="*/ 2147483647 w 155"/>
                  <a:gd name="T5" fmla="*/ 2147483647 h 108"/>
                  <a:gd name="T6" fmla="*/ 2147483647 w 155"/>
                  <a:gd name="T7" fmla="*/ 2147483647 h 108"/>
                  <a:gd name="T8" fmla="*/ 2147483647 w 155"/>
                  <a:gd name="T9" fmla="*/ 2147483647 h 108"/>
                  <a:gd name="T10" fmla="*/ 0 w 155"/>
                  <a:gd name="T11" fmla="*/ 2147483647 h 108"/>
                  <a:gd name="T12" fmla="*/ 0 60000 65536"/>
                  <a:gd name="T13" fmla="*/ 0 60000 65536"/>
                  <a:gd name="T14" fmla="*/ 0 60000 65536"/>
                  <a:gd name="T15" fmla="*/ 0 60000 65536"/>
                  <a:gd name="T16" fmla="*/ 0 60000 65536"/>
                  <a:gd name="T17" fmla="*/ 0 60000 65536"/>
                  <a:gd name="T18" fmla="*/ 0 w 155"/>
                  <a:gd name="T19" fmla="*/ 0 h 108"/>
                  <a:gd name="T20" fmla="*/ 155 w 155"/>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55" h="108">
                    <a:moveTo>
                      <a:pt x="0" y="108"/>
                    </a:moveTo>
                    <a:cubicBezTo>
                      <a:pt x="6" y="88"/>
                      <a:pt x="5" y="65"/>
                      <a:pt x="17" y="48"/>
                    </a:cubicBezTo>
                    <a:cubicBezTo>
                      <a:pt x="46" y="8"/>
                      <a:pt x="105" y="9"/>
                      <a:pt x="147" y="4"/>
                    </a:cubicBezTo>
                    <a:cubicBezTo>
                      <a:pt x="127" y="91"/>
                      <a:pt x="155" y="0"/>
                      <a:pt x="121" y="56"/>
                    </a:cubicBezTo>
                    <a:cubicBezTo>
                      <a:pt x="100" y="91"/>
                      <a:pt x="116" y="93"/>
                      <a:pt x="69" y="108"/>
                    </a:cubicBezTo>
                    <a:cubicBezTo>
                      <a:pt x="29" y="96"/>
                      <a:pt x="52" y="98"/>
                      <a:pt x="0" y="108"/>
                    </a:cubicBezTo>
                    <a:close/>
                  </a:path>
                </a:pathLst>
              </a:custGeom>
              <a:solidFill>
                <a:srgbClr val="009900"/>
              </a:solidFill>
              <a:ln w="9525">
                <a:noFill/>
                <a:round/>
                <a:headEnd/>
                <a:tailEnd/>
              </a:ln>
            </p:spPr>
            <p:txBody>
              <a:bodyPr wrap="none" anchor="ctr"/>
              <a:lstStyle/>
              <a:p>
                <a:endParaRPr lang="en-US">
                  <a:solidFill>
                    <a:srgbClr val="000000"/>
                  </a:solidFill>
                </a:endParaRPr>
              </a:p>
            </p:txBody>
          </p:sp>
          <p:sp>
            <p:nvSpPr>
              <p:cNvPr id="78" name="Freeform 61"/>
              <p:cNvSpPr>
                <a:spLocks/>
              </p:cNvSpPr>
              <p:nvPr/>
            </p:nvSpPr>
            <p:spPr bwMode="auto">
              <a:xfrm rot="1034773">
                <a:off x="2274888" y="2354881"/>
                <a:ext cx="684213" cy="167499"/>
              </a:xfrm>
              <a:custGeom>
                <a:avLst/>
                <a:gdLst>
                  <a:gd name="T0" fmla="*/ 2147483647 w 164"/>
                  <a:gd name="T1" fmla="*/ 2147483647 h 70"/>
                  <a:gd name="T2" fmla="*/ 2147483647 w 164"/>
                  <a:gd name="T3" fmla="*/ 0 h 70"/>
                  <a:gd name="T4" fmla="*/ 0 w 164"/>
                  <a:gd name="T5" fmla="*/ 2147483647 h 70"/>
                  <a:gd name="T6" fmla="*/ 2147483647 w 164"/>
                  <a:gd name="T7" fmla="*/ 2147483647 h 70"/>
                  <a:gd name="T8" fmla="*/ 2147483647 w 164"/>
                  <a:gd name="T9" fmla="*/ 2147483647 h 70"/>
                  <a:gd name="T10" fmla="*/ 2147483647 w 164"/>
                  <a:gd name="T11" fmla="*/ 2147483647 h 70"/>
                  <a:gd name="T12" fmla="*/ 0 60000 65536"/>
                  <a:gd name="T13" fmla="*/ 0 60000 65536"/>
                  <a:gd name="T14" fmla="*/ 0 60000 65536"/>
                  <a:gd name="T15" fmla="*/ 0 60000 65536"/>
                  <a:gd name="T16" fmla="*/ 0 60000 65536"/>
                  <a:gd name="T17" fmla="*/ 0 60000 65536"/>
                  <a:gd name="T18" fmla="*/ 0 w 164"/>
                  <a:gd name="T19" fmla="*/ 0 h 70"/>
                  <a:gd name="T20" fmla="*/ 164 w 16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64" h="70">
                    <a:moveTo>
                      <a:pt x="139" y="53"/>
                    </a:moveTo>
                    <a:cubicBezTo>
                      <a:pt x="127" y="17"/>
                      <a:pt x="113" y="12"/>
                      <a:pt x="78" y="0"/>
                    </a:cubicBezTo>
                    <a:cubicBezTo>
                      <a:pt x="43" y="9"/>
                      <a:pt x="25" y="18"/>
                      <a:pt x="0" y="44"/>
                    </a:cubicBezTo>
                    <a:cubicBezTo>
                      <a:pt x="26" y="53"/>
                      <a:pt x="52" y="61"/>
                      <a:pt x="78" y="70"/>
                    </a:cubicBezTo>
                    <a:cubicBezTo>
                      <a:pt x="95" y="67"/>
                      <a:pt x="114" y="67"/>
                      <a:pt x="130" y="61"/>
                    </a:cubicBezTo>
                    <a:cubicBezTo>
                      <a:pt x="132" y="60"/>
                      <a:pt x="164" y="28"/>
                      <a:pt x="139" y="53"/>
                    </a:cubicBezTo>
                    <a:close/>
                  </a:path>
                </a:pathLst>
              </a:custGeom>
              <a:solidFill>
                <a:srgbClr val="009900"/>
              </a:solidFill>
              <a:ln w="9525">
                <a:noFill/>
                <a:round/>
                <a:headEnd/>
                <a:tailEnd/>
              </a:ln>
            </p:spPr>
            <p:txBody>
              <a:bodyPr wrap="none" anchor="ctr"/>
              <a:lstStyle/>
              <a:p>
                <a:endParaRPr lang="en-US">
                  <a:solidFill>
                    <a:srgbClr val="000000"/>
                  </a:solidFill>
                </a:endParaRPr>
              </a:p>
            </p:txBody>
          </p:sp>
          <p:sp>
            <p:nvSpPr>
              <p:cNvPr id="80" name="Freeform 62"/>
              <p:cNvSpPr>
                <a:spLocks/>
              </p:cNvSpPr>
              <p:nvPr/>
            </p:nvSpPr>
            <p:spPr bwMode="auto">
              <a:xfrm>
                <a:off x="2842550" y="2550531"/>
                <a:ext cx="649288" cy="211133"/>
              </a:xfrm>
              <a:custGeom>
                <a:avLst/>
                <a:gdLst>
                  <a:gd name="T0" fmla="*/ 0 w 155"/>
                  <a:gd name="T1" fmla="*/ 2147483647 h 108"/>
                  <a:gd name="T2" fmla="*/ 2147483647 w 155"/>
                  <a:gd name="T3" fmla="*/ 2147483647 h 108"/>
                  <a:gd name="T4" fmla="*/ 2147483647 w 155"/>
                  <a:gd name="T5" fmla="*/ 2147483647 h 108"/>
                  <a:gd name="T6" fmla="*/ 2147483647 w 155"/>
                  <a:gd name="T7" fmla="*/ 2147483647 h 108"/>
                  <a:gd name="T8" fmla="*/ 2147483647 w 155"/>
                  <a:gd name="T9" fmla="*/ 2147483647 h 108"/>
                  <a:gd name="T10" fmla="*/ 0 w 155"/>
                  <a:gd name="T11" fmla="*/ 2147483647 h 108"/>
                  <a:gd name="T12" fmla="*/ 0 60000 65536"/>
                  <a:gd name="T13" fmla="*/ 0 60000 65536"/>
                  <a:gd name="T14" fmla="*/ 0 60000 65536"/>
                  <a:gd name="T15" fmla="*/ 0 60000 65536"/>
                  <a:gd name="T16" fmla="*/ 0 60000 65536"/>
                  <a:gd name="T17" fmla="*/ 0 60000 65536"/>
                  <a:gd name="T18" fmla="*/ 0 w 155"/>
                  <a:gd name="T19" fmla="*/ 0 h 108"/>
                  <a:gd name="T20" fmla="*/ 155 w 155"/>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55" h="108">
                    <a:moveTo>
                      <a:pt x="0" y="108"/>
                    </a:moveTo>
                    <a:cubicBezTo>
                      <a:pt x="6" y="88"/>
                      <a:pt x="5" y="65"/>
                      <a:pt x="17" y="48"/>
                    </a:cubicBezTo>
                    <a:cubicBezTo>
                      <a:pt x="46" y="8"/>
                      <a:pt x="105" y="9"/>
                      <a:pt x="147" y="4"/>
                    </a:cubicBezTo>
                    <a:cubicBezTo>
                      <a:pt x="127" y="91"/>
                      <a:pt x="155" y="0"/>
                      <a:pt x="121" y="56"/>
                    </a:cubicBezTo>
                    <a:cubicBezTo>
                      <a:pt x="100" y="91"/>
                      <a:pt x="116" y="93"/>
                      <a:pt x="69" y="108"/>
                    </a:cubicBezTo>
                    <a:cubicBezTo>
                      <a:pt x="29" y="96"/>
                      <a:pt x="52" y="98"/>
                      <a:pt x="0" y="108"/>
                    </a:cubicBezTo>
                    <a:close/>
                  </a:path>
                </a:pathLst>
              </a:custGeom>
              <a:solidFill>
                <a:srgbClr val="009900"/>
              </a:solidFill>
              <a:ln w="9525">
                <a:noFill/>
                <a:round/>
                <a:headEnd/>
                <a:tailEnd/>
              </a:ln>
            </p:spPr>
            <p:txBody>
              <a:bodyPr wrap="none" anchor="ctr"/>
              <a:lstStyle/>
              <a:p>
                <a:endParaRPr lang="en-US">
                  <a:solidFill>
                    <a:srgbClr val="000000"/>
                  </a:solidFill>
                </a:endParaRPr>
              </a:p>
            </p:txBody>
          </p:sp>
          <p:sp>
            <p:nvSpPr>
              <p:cNvPr id="81" name="Freeform 63"/>
              <p:cNvSpPr>
                <a:spLocks/>
              </p:cNvSpPr>
              <p:nvPr/>
            </p:nvSpPr>
            <p:spPr bwMode="auto">
              <a:xfrm rot="20565227" flipH="1">
                <a:off x="2717338" y="2368957"/>
                <a:ext cx="679450" cy="166092"/>
              </a:xfrm>
              <a:custGeom>
                <a:avLst/>
                <a:gdLst>
                  <a:gd name="T0" fmla="*/ 2147483647 w 164"/>
                  <a:gd name="T1" fmla="*/ 2147483647 h 70"/>
                  <a:gd name="T2" fmla="*/ 2147483647 w 164"/>
                  <a:gd name="T3" fmla="*/ 0 h 70"/>
                  <a:gd name="T4" fmla="*/ 0 w 164"/>
                  <a:gd name="T5" fmla="*/ 2147483647 h 70"/>
                  <a:gd name="T6" fmla="*/ 2147483647 w 164"/>
                  <a:gd name="T7" fmla="*/ 2147483647 h 70"/>
                  <a:gd name="T8" fmla="*/ 2147483647 w 164"/>
                  <a:gd name="T9" fmla="*/ 2147483647 h 70"/>
                  <a:gd name="T10" fmla="*/ 2147483647 w 164"/>
                  <a:gd name="T11" fmla="*/ 2147483647 h 70"/>
                  <a:gd name="T12" fmla="*/ 0 60000 65536"/>
                  <a:gd name="T13" fmla="*/ 0 60000 65536"/>
                  <a:gd name="T14" fmla="*/ 0 60000 65536"/>
                  <a:gd name="T15" fmla="*/ 0 60000 65536"/>
                  <a:gd name="T16" fmla="*/ 0 60000 65536"/>
                  <a:gd name="T17" fmla="*/ 0 60000 65536"/>
                  <a:gd name="T18" fmla="*/ 0 w 164"/>
                  <a:gd name="T19" fmla="*/ 0 h 70"/>
                  <a:gd name="T20" fmla="*/ 164 w 16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64" h="70">
                    <a:moveTo>
                      <a:pt x="139" y="53"/>
                    </a:moveTo>
                    <a:cubicBezTo>
                      <a:pt x="127" y="17"/>
                      <a:pt x="113" y="12"/>
                      <a:pt x="78" y="0"/>
                    </a:cubicBezTo>
                    <a:cubicBezTo>
                      <a:pt x="43" y="9"/>
                      <a:pt x="25" y="18"/>
                      <a:pt x="0" y="44"/>
                    </a:cubicBezTo>
                    <a:cubicBezTo>
                      <a:pt x="26" y="53"/>
                      <a:pt x="52" y="61"/>
                      <a:pt x="78" y="70"/>
                    </a:cubicBezTo>
                    <a:cubicBezTo>
                      <a:pt x="95" y="67"/>
                      <a:pt x="114" y="67"/>
                      <a:pt x="130" y="61"/>
                    </a:cubicBezTo>
                    <a:cubicBezTo>
                      <a:pt x="132" y="60"/>
                      <a:pt x="164" y="28"/>
                      <a:pt x="139" y="53"/>
                    </a:cubicBezTo>
                    <a:close/>
                  </a:path>
                </a:pathLst>
              </a:custGeom>
              <a:solidFill>
                <a:srgbClr val="009900"/>
              </a:solidFill>
              <a:ln w="9525">
                <a:noFill/>
                <a:round/>
                <a:headEnd/>
                <a:tailEnd/>
              </a:ln>
            </p:spPr>
            <p:txBody>
              <a:bodyPr wrap="none" anchor="ctr"/>
              <a:lstStyle/>
              <a:p>
                <a:endParaRPr lang="en-US">
                  <a:solidFill>
                    <a:srgbClr val="000000"/>
                  </a:solidFill>
                </a:endParaRPr>
              </a:p>
            </p:txBody>
          </p:sp>
          <p:sp>
            <p:nvSpPr>
              <p:cNvPr id="82" name="Freeform 64"/>
              <p:cNvSpPr>
                <a:spLocks/>
              </p:cNvSpPr>
              <p:nvPr/>
            </p:nvSpPr>
            <p:spPr bwMode="auto">
              <a:xfrm>
                <a:off x="2801938" y="2314060"/>
                <a:ext cx="46037" cy="601662"/>
              </a:xfrm>
              <a:custGeom>
                <a:avLst/>
                <a:gdLst>
                  <a:gd name="T0" fmla="*/ 21 w 48"/>
                  <a:gd name="T1" fmla="*/ 1 h 539"/>
                  <a:gd name="T2" fmla="*/ 47 w 48"/>
                  <a:gd name="T3" fmla="*/ 1 h 539"/>
                  <a:gd name="T4" fmla="*/ 12 w 48"/>
                  <a:gd name="T5" fmla="*/ 1 h 539"/>
                  <a:gd name="T6" fmla="*/ 38 w 48"/>
                  <a:gd name="T7" fmla="*/ 1 h 539"/>
                  <a:gd name="T8" fmla="*/ 47 w 48"/>
                  <a:gd name="T9" fmla="*/ 1 h 539"/>
                  <a:gd name="T10" fmla="*/ 0 60000 65536"/>
                  <a:gd name="T11" fmla="*/ 0 60000 65536"/>
                  <a:gd name="T12" fmla="*/ 0 60000 65536"/>
                  <a:gd name="T13" fmla="*/ 0 60000 65536"/>
                  <a:gd name="T14" fmla="*/ 0 60000 65536"/>
                  <a:gd name="T15" fmla="*/ 0 w 48"/>
                  <a:gd name="T16" fmla="*/ 0 h 539"/>
                  <a:gd name="T17" fmla="*/ 48 w 48"/>
                  <a:gd name="T18" fmla="*/ 539 h 539"/>
                </a:gdLst>
                <a:ahLst/>
                <a:cxnLst>
                  <a:cxn ang="T10">
                    <a:pos x="T0" y="T1"/>
                  </a:cxn>
                  <a:cxn ang="T11">
                    <a:pos x="T2" y="T3"/>
                  </a:cxn>
                  <a:cxn ang="T12">
                    <a:pos x="T4" y="T5"/>
                  </a:cxn>
                  <a:cxn ang="T13">
                    <a:pos x="T6" y="T7"/>
                  </a:cxn>
                  <a:cxn ang="T14">
                    <a:pos x="T8" y="T9"/>
                  </a:cxn>
                </a:cxnLst>
                <a:rect l="T15" t="T16" r="T17" b="T18"/>
                <a:pathLst>
                  <a:path w="48" h="539">
                    <a:moveTo>
                      <a:pt x="21" y="539"/>
                    </a:moveTo>
                    <a:cubicBezTo>
                      <a:pt x="0" y="457"/>
                      <a:pt x="35" y="370"/>
                      <a:pt x="47" y="287"/>
                    </a:cubicBezTo>
                    <a:cubicBezTo>
                      <a:pt x="36" y="243"/>
                      <a:pt x="21" y="201"/>
                      <a:pt x="12" y="156"/>
                    </a:cubicBezTo>
                    <a:cubicBezTo>
                      <a:pt x="25" y="118"/>
                      <a:pt x="29" y="82"/>
                      <a:pt x="38" y="43"/>
                    </a:cubicBezTo>
                    <a:cubicBezTo>
                      <a:pt x="48" y="0"/>
                      <a:pt x="47" y="30"/>
                      <a:pt x="47" y="9"/>
                    </a:cubicBezTo>
                  </a:path>
                </a:pathLst>
              </a:custGeom>
              <a:noFill/>
              <a:ln w="38100" cmpd="sng">
                <a:solidFill>
                  <a:srgbClr val="993300"/>
                </a:solidFill>
                <a:round/>
                <a:headEnd/>
                <a:tailEnd/>
              </a:ln>
            </p:spPr>
            <p:txBody>
              <a:bodyPr wrap="none" anchor="ctr"/>
              <a:lstStyle/>
              <a:p>
                <a:pPr>
                  <a:defRPr/>
                </a:pPr>
                <a:endParaRPr lang="en-US">
                  <a:ln w="28575">
                    <a:solidFill>
                      <a:srgbClr val="000000"/>
                    </a:solidFill>
                  </a:ln>
                  <a:solidFill>
                    <a:srgbClr val="000000"/>
                  </a:solidFill>
                </a:endParaRPr>
              </a:p>
            </p:txBody>
          </p:sp>
          <p:sp>
            <p:nvSpPr>
              <p:cNvPr id="83" name="Freeform 65"/>
              <p:cNvSpPr>
                <a:spLocks/>
              </p:cNvSpPr>
              <p:nvPr/>
            </p:nvSpPr>
            <p:spPr bwMode="auto">
              <a:xfrm rot="1034773">
                <a:off x="2537025" y="2218348"/>
                <a:ext cx="387350" cy="121050"/>
              </a:xfrm>
              <a:custGeom>
                <a:avLst/>
                <a:gdLst>
                  <a:gd name="T0" fmla="*/ 2147483647 w 164"/>
                  <a:gd name="T1" fmla="*/ 2147483647 h 70"/>
                  <a:gd name="T2" fmla="*/ 2147483647 w 164"/>
                  <a:gd name="T3" fmla="*/ 0 h 70"/>
                  <a:gd name="T4" fmla="*/ 0 w 164"/>
                  <a:gd name="T5" fmla="*/ 2147483647 h 70"/>
                  <a:gd name="T6" fmla="*/ 2147483647 w 164"/>
                  <a:gd name="T7" fmla="*/ 2147483647 h 70"/>
                  <a:gd name="T8" fmla="*/ 2147483647 w 164"/>
                  <a:gd name="T9" fmla="*/ 2147483647 h 70"/>
                  <a:gd name="T10" fmla="*/ 2147483647 w 164"/>
                  <a:gd name="T11" fmla="*/ 2147483647 h 70"/>
                  <a:gd name="T12" fmla="*/ 0 60000 65536"/>
                  <a:gd name="T13" fmla="*/ 0 60000 65536"/>
                  <a:gd name="T14" fmla="*/ 0 60000 65536"/>
                  <a:gd name="T15" fmla="*/ 0 60000 65536"/>
                  <a:gd name="T16" fmla="*/ 0 60000 65536"/>
                  <a:gd name="T17" fmla="*/ 0 60000 65536"/>
                  <a:gd name="T18" fmla="*/ 0 w 164"/>
                  <a:gd name="T19" fmla="*/ 0 h 70"/>
                  <a:gd name="T20" fmla="*/ 164 w 16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64" h="70">
                    <a:moveTo>
                      <a:pt x="139" y="53"/>
                    </a:moveTo>
                    <a:cubicBezTo>
                      <a:pt x="127" y="17"/>
                      <a:pt x="113" y="12"/>
                      <a:pt x="78" y="0"/>
                    </a:cubicBezTo>
                    <a:cubicBezTo>
                      <a:pt x="43" y="9"/>
                      <a:pt x="25" y="18"/>
                      <a:pt x="0" y="44"/>
                    </a:cubicBezTo>
                    <a:cubicBezTo>
                      <a:pt x="26" y="53"/>
                      <a:pt x="52" y="61"/>
                      <a:pt x="78" y="70"/>
                    </a:cubicBezTo>
                    <a:cubicBezTo>
                      <a:pt x="95" y="67"/>
                      <a:pt x="114" y="67"/>
                      <a:pt x="130" y="61"/>
                    </a:cubicBezTo>
                    <a:cubicBezTo>
                      <a:pt x="132" y="60"/>
                      <a:pt x="164" y="28"/>
                      <a:pt x="139" y="53"/>
                    </a:cubicBezTo>
                    <a:close/>
                  </a:path>
                </a:pathLst>
              </a:custGeom>
              <a:solidFill>
                <a:srgbClr val="009900"/>
              </a:solidFill>
              <a:ln w="9525">
                <a:noFill/>
                <a:round/>
                <a:headEnd/>
                <a:tailEnd/>
              </a:ln>
            </p:spPr>
            <p:txBody>
              <a:bodyPr wrap="none" anchor="ctr"/>
              <a:lstStyle/>
              <a:p>
                <a:endParaRPr lang="en-US">
                  <a:solidFill>
                    <a:srgbClr val="000000"/>
                  </a:solidFill>
                </a:endParaRPr>
              </a:p>
            </p:txBody>
          </p:sp>
          <p:sp>
            <p:nvSpPr>
              <p:cNvPr id="85" name="Freeform 66"/>
              <p:cNvSpPr>
                <a:spLocks/>
              </p:cNvSpPr>
              <p:nvPr/>
            </p:nvSpPr>
            <p:spPr bwMode="auto">
              <a:xfrm rot="20565227" flipH="1">
                <a:off x="2778125" y="2226793"/>
                <a:ext cx="381000" cy="121050"/>
              </a:xfrm>
              <a:custGeom>
                <a:avLst/>
                <a:gdLst>
                  <a:gd name="T0" fmla="*/ 2147483647 w 164"/>
                  <a:gd name="T1" fmla="*/ 2147483647 h 70"/>
                  <a:gd name="T2" fmla="*/ 2147483647 w 164"/>
                  <a:gd name="T3" fmla="*/ 0 h 70"/>
                  <a:gd name="T4" fmla="*/ 0 w 164"/>
                  <a:gd name="T5" fmla="*/ 2147483647 h 70"/>
                  <a:gd name="T6" fmla="*/ 2147483647 w 164"/>
                  <a:gd name="T7" fmla="*/ 2147483647 h 70"/>
                  <a:gd name="T8" fmla="*/ 2147483647 w 164"/>
                  <a:gd name="T9" fmla="*/ 2147483647 h 70"/>
                  <a:gd name="T10" fmla="*/ 2147483647 w 164"/>
                  <a:gd name="T11" fmla="*/ 2147483647 h 70"/>
                  <a:gd name="T12" fmla="*/ 0 60000 65536"/>
                  <a:gd name="T13" fmla="*/ 0 60000 65536"/>
                  <a:gd name="T14" fmla="*/ 0 60000 65536"/>
                  <a:gd name="T15" fmla="*/ 0 60000 65536"/>
                  <a:gd name="T16" fmla="*/ 0 60000 65536"/>
                  <a:gd name="T17" fmla="*/ 0 60000 65536"/>
                  <a:gd name="T18" fmla="*/ 0 w 164"/>
                  <a:gd name="T19" fmla="*/ 0 h 70"/>
                  <a:gd name="T20" fmla="*/ 164 w 16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64" h="70">
                    <a:moveTo>
                      <a:pt x="139" y="53"/>
                    </a:moveTo>
                    <a:cubicBezTo>
                      <a:pt x="127" y="17"/>
                      <a:pt x="113" y="12"/>
                      <a:pt x="78" y="0"/>
                    </a:cubicBezTo>
                    <a:cubicBezTo>
                      <a:pt x="43" y="9"/>
                      <a:pt x="25" y="18"/>
                      <a:pt x="0" y="44"/>
                    </a:cubicBezTo>
                    <a:cubicBezTo>
                      <a:pt x="26" y="53"/>
                      <a:pt x="52" y="61"/>
                      <a:pt x="78" y="70"/>
                    </a:cubicBezTo>
                    <a:cubicBezTo>
                      <a:pt x="95" y="67"/>
                      <a:pt x="114" y="67"/>
                      <a:pt x="130" y="61"/>
                    </a:cubicBezTo>
                    <a:cubicBezTo>
                      <a:pt x="132" y="60"/>
                      <a:pt x="164" y="28"/>
                      <a:pt x="139" y="53"/>
                    </a:cubicBezTo>
                    <a:close/>
                  </a:path>
                </a:pathLst>
              </a:custGeom>
              <a:solidFill>
                <a:srgbClr val="009900"/>
              </a:solidFill>
              <a:ln w="9525">
                <a:noFill/>
                <a:round/>
                <a:headEnd/>
                <a:tailEnd/>
              </a:ln>
            </p:spPr>
            <p:txBody>
              <a:bodyPr wrap="none" anchor="ctr"/>
              <a:lstStyle/>
              <a:p>
                <a:endParaRPr lang="en-US">
                  <a:solidFill>
                    <a:srgbClr val="000000"/>
                  </a:solidFill>
                </a:endParaRPr>
              </a:p>
            </p:txBody>
          </p:sp>
        </p:grpSp>
      </p:grpSp>
      <p:sp>
        <p:nvSpPr>
          <p:cNvPr id="86" name="Rectangle 85"/>
          <p:cNvSpPr/>
          <p:nvPr/>
        </p:nvSpPr>
        <p:spPr>
          <a:xfrm>
            <a:off x="257145" y="666690"/>
            <a:ext cx="8271816" cy="666849"/>
          </a:xfrm>
          <a:prstGeom prst="rect">
            <a:avLst/>
          </a:prstGeom>
        </p:spPr>
        <p:txBody>
          <a:bodyPr wrap="none">
            <a:spAutoFit/>
          </a:bodyPr>
          <a:lstStyle/>
          <a:p>
            <a:r>
              <a:rPr lang="en-US" altLang="he-IL" dirty="0" smtClean="0">
                <a:solidFill>
                  <a:srgbClr val="000000"/>
                </a:solidFill>
              </a:rPr>
              <a:t>A model that captures all three feedbacks (in dimensionless form): </a:t>
            </a:r>
          </a:p>
          <a:p>
            <a:pPr>
              <a:spcBef>
                <a:spcPts val="400"/>
              </a:spcBef>
            </a:pPr>
            <a:r>
              <a:rPr lang="en-US" altLang="he-IL" sz="1400" dirty="0" smtClean="0">
                <a:solidFill>
                  <a:srgbClr val="000000"/>
                </a:solidFill>
              </a:rPr>
              <a:t>(Gilad, Hardenberg, </a:t>
            </a:r>
            <a:r>
              <a:rPr lang="en-US" altLang="he-IL" sz="1400" dirty="0" err="1" smtClean="0">
                <a:solidFill>
                  <a:srgbClr val="000000"/>
                </a:solidFill>
              </a:rPr>
              <a:t>Provenzale</a:t>
            </a:r>
            <a:r>
              <a:rPr lang="en-US" altLang="he-IL" sz="1400" dirty="0" smtClean="0">
                <a:solidFill>
                  <a:srgbClr val="000000"/>
                </a:solidFill>
              </a:rPr>
              <a:t>, </a:t>
            </a:r>
            <a:r>
              <a:rPr lang="en-US" altLang="he-IL" sz="1400" dirty="0" err="1" smtClean="0">
                <a:solidFill>
                  <a:srgbClr val="000000"/>
                </a:solidFill>
              </a:rPr>
              <a:t>Shachak</a:t>
            </a:r>
            <a:r>
              <a:rPr lang="en-US" altLang="he-IL" sz="1400" dirty="0" smtClean="0">
                <a:solidFill>
                  <a:srgbClr val="000000"/>
                </a:solidFill>
              </a:rPr>
              <a:t>, Meron,  Phys. Rev. Lett. 2004, J. </a:t>
            </a:r>
            <a:r>
              <a:rPr lang="en-US" altLang="he-IL" sz="1400" dirty="0" err="1" smtClean="0">
                <a:solidFill>
                  <a:srgbClr val="000000"/>
                </a:solidFill>
              </a:rPr>
              <a:t>Theor</a:t>
            </a:r>
            <a:r>
              <a:rPr lang="en-US" altLang="he-IL" sz="1400" dirty="0" smtClean="0">
                <a:solidFill>
                  <a:srgbClr val="000000"/>
                </a:solidFill>
              </a:rPr>
              <a:t>. Biol. 2007)</a:t>
            </a:r>
            <a:endParaRPr lang="en-US" sz="1400" dirty="0">
              <a:solidFill>
                <a:srgbClr val="000000"/>
              </a:solidFill>
            </a:endParaRPr>
          </a:p>
        </p:txBody>
      </p:sp>
      <p:grpSp>
        <p:nvGrpSpPr>
          <p:cNvPr id="15" name="Group 14"/>
          <p:cNvGrpSpPr/>
          <p:nvPr/>
        </p:nvGrpSpPr>
        <p:grpSpPr>
          <a:xfrm>
            <a:off x="304800" y="4876801"/>
            <a:ext cx="8231190" cy="1979613"/>
            <a:chOff x="304800" y="4876801"/>
            <a:chExt cx="8231190" cy="1979613"/>
          </a:xfrm>
        </p:grpSpPr>
        <p:grpSp>
          <p:nvGrpSpPr>
            <p:cNvPr id="9" name="Group 8"/>
            <p:cNvGrpSpPr/>
            <p:nvPr/>
          </p:nvGrpSpPr>
          <p:grpSpPr>
            <a:xfrm>
              <a:off x="304800" y="4876801"/>
              <a:ext cx="8231190" cy="1979613"/>
              <a:chOff x="304800" y="4876801"/>
              <a:chExt cx="8231190" cy="1979613"/>
            </a:xfrm>
          </p:grpSpPr>
          <p:grpSp>
            <p:nvGrpSpPr>
              <p:cNvPr id="8" name="Group 71"/>
              <p:cNvGrpSpPr>
                <a:grpSpLocks/>
              </p:cNvGrpSpPr>
              <p:nvPr/>
            </p:nvGrpSpPr>
            <p:grpSpPr bwMode="auto">
              <a:xfrm>
                <a:off x="381000" y="4876801"/>
                <a:ext cx="8154990" cy="1979613"/>
                <a:chOff x="381000" y="4886326"/>
                <a:chExt cx="8154990" cy="1979613"/>
              </a:xfrm>
            </p:grpSpPr>
            <p:grpSp>
              <p:nvGrpSpPr>
                <p:cNvPr id="14365" name="Group 31"/>
                <p:cNvGrpSpPr>
                  <a:grpSpLocks/>
                </p:cNvGrpSpPr>
                <p:nvPr/>
              </p:nvGrpSpPr>
              <p:grpSpPr bwMode="auto">
                <a:xfrm>
                  <a:off x="3686175" y="4886326"/>
                  <a:ext cx="4849815" cy="1979613"/>
                  <a:chOff x="2322" y="3078"/>
                  <a:chExt cx="3055" cy="1247"/>
                </a:xfrm>
              </p:grpSpPr>
              <p:grpSp>
                <p:nvGrpSpPr>
                  <p:cNvPr id="14367" name="Group 32"/>
                  <p:cNvGrpSpPr>
                    <a:grpSpLocks/>
                  </p:cNvGrpSpPr>
                  <p:nvPr/>
                </p:nvGrpSpPr>
                <p:grpSpPr bwMode="auto">
                  <a:xfrm>
                    <a:off x="2322" y="3078"/>
                    <a:ext cx="3055" cy="1247"/>
                    <a:chOff x="2322" y="3078"/>
                    <a:chExt cx="3055" cy="1247"/>
                  </a:xfrm>
                </p:grpSpPr>
                <p:sp>
                  <p:nvSpPr>
                    <p:cNvPr id="14370" name="Rectangle 34"/>
                    <p:cNvSpPr>
                      <a:spLocks noChangeArrowheads="1"/>
                    </p:cNvSpPr>
                    <p:nvPr/>
                  </p:nvSpPr>
                  <p:spPr bwMode="auto">
                    <a:xfrm>
                      <a:off x="2322" y="3606"/>
                      <a:ext cx="1614" cy="523"/>
                    </a:xfrm>
                    <a:prstGeom prst="rect">
                      <a:avLst/>
                    </a:prstGeom>
                    <a:noFill/>
                    <a:ln w="9525">
                      <a:noFill/>
                      <a:miter lim="800000"/>
                      <a:headEnd/>
                      <a:tailEnd/>
                    </a:ln>
                  </p:spPr>
                  <p:txBody>
                    <a:bodyPr wrap="square">
                      <a:spAutoFit/>
                    </a:bodyPr>
                    <a:lstStyle/>
                    <a:p>
                      <a:r>
                        <a:rPr lang="en-US" sz="1600" dirty="0">
                          <a:solidFill>
                            <a:srgbClr val="CC0000"/>
                          </a:solidFill>
                          <a:cs typeface="Arial" charset="0"/>
                          <a:sym typeface="Symbol" pitchFamily="18" charset="2"/>
                        </a:rPr>
                        <a:t>Infiltration contrast between vegetation patch and bare soil</a:t>
                      </a:r>
                      <a:endParaRPr lang="en-US" sz="1600" dirty="0">
                        <a:solidFill>
                          <a:srgbClr val="CC0000"/>
                        </a:solidFill>
                        <a:cs typeface="Arial" charset="0"/>
                      </a:endParaRPr>
                    </a:p>
                  </p:txBody>
                </p:sp>
                <p:grpSp>
                  <p:nvGrpSpPr>
                    <p:cNvPr id="14371" name="Group 35"/>
                    <p:cNvGrpSpPr>
                      <a:grpSpLocks/>
                    </p:cNvGrpSpPr>
                    <p:nvPr/>
                  </p:nvGrpSpPr>
                  <p:grpSpPr bwMode="auto">
                    <a:xfrm>
                      <a:off x="3888" y="3362"/>
                      <a:ext cx="1440" cy="963"/>
                      <a:chOff x="3757" y="3456"/>
                      <a:chExt cx="1427" cy="798"/>
                    </a:xfrm>
                  </p:grpSpPr>
                  <p:sp>
                    <p:nvSpPr>
                      <p:cNvPr id="14374" name="Line 36"/>
                      <p:cNvSpPr>
                        <a:spLocks noChangeShapeType="1"/>
                      </p:cNvSpPr>
                      <p:nvPr/>
                    </p:nvSpPr>
                    <p:spPr bwMode="auto">
                      <a:xfrm>
                        <a:off x="4036" y="3999"/>
                        <a:ext cx="45" cy="0"/>
                      </a:xfrm>
                      <a:prstGeom prst="line">
                        <a:avLst/>
                      </a:prstGeom>
                      <a:noFill/>
                      <a:ln w="9525">
                        <a:solidFill>
                          <a:schemeClr val="tx1"/>
                        </a:solidFill>
                        <a:miter lim="800000"/>
                        <a:headEnd/>
                        <a:tailEnd/>
                      </a:ln>
                    </p:spPr>
                    <p:txBody>
                      <a:bodyPr wrap="none"/>
                      <a:lstStyle/>
                      <a:p>
                        <a:endParaRPr lang="en-US">
                          <a:solidFill>
                            <a:srgbClr val="000000"/>
                          </a:solidFill>
                        </a:endParaRPr>
                      </a:p>
                    </p:txBody>
                  </p:sp>
                  <p:pic>
                    <p:nvPicPr>
                      <p:cNvPr id="14375" name="Picture 37" descr="Inf1"/>
                      <p:cNvPicPr>
                        <a:picLocks noChangeAspect="1" noChangeArrowheads="1"/>
                      </p:cNvPicPr>
                      <p:nvPr/>
                    </p:nvPicPr>
                    <p:blipFill>
                      <a:blip r:embed="rId17" cstate="print"/>
                      <a:srcRect/>
                      <a:stretch>
                        <a:fillRect/>
                      </a:stretch>
                    </p:blipFill>
                    <p:spPr bwMode="auto">
                      <a:xfrm>
                        <a:off x="4081" y="3456"/>
                        <a:ext cx="1103" cy="647"/>
                      </a:xfrm>
                      <a:prstGeom prst="rect">
                        <a:avLst/>
                      </a:prstGeom>
                      <a:noFill/>
                      <a:ln w="9525">
                        <a:noFill/>
                        <a:miter lim="800000"/>
                        <a:headEnd/>
                        <a:tailEnd/>
                      </a:ln>
                    </p:spPr>
                  </p:pic>
                  <p:sp>
                    <p:nvSpPr>
                      <p:cNvPr id="14376" name="Text Box 38"/>
                      <p:cNvSpPr txBox="1">
                        <a:spLocks noChangeArrowheads="1"/>
                      </p:cNvSpPr>
                      <p:nvPr/>
                    </p:nvSpPr>
                    <p:spPr bwMode="auto">
                      <a:xfrm>
                        <a:off x="3757" y="3699"/>
                        <a:ext cx="269" cy="175"/>
                      </a:xfrm>
                      <a:prstGeom prst="rect">
                        <a:avLst/>
                      </a:prstGeom>
                      <a:noFill/>
                      <a:ln w="9525">
                        <a:noFill/>
                        <a:miter lim="800000"/>
                        <a:headEnd/>
                        <a:tailEnd/>
                      </a:ln>
                    </p:spPr>
                    <p:txBody>
                      <a:bodyPr>
                        <a:spAutoFit/>
                      </a:bodyPr>
                      <a:lstStyle/>
                      <a:p>
                        <a:r>
                          <a:rPr lang="en-US" sz="1600" i="1">
                            <a:solidFill>
                              <a:srgbClr val="000000"/>
                            </a:solidFill>
                            <a:latin typeface="Times New Roman" pitchFamily="18" charset="0"/>
                            <a:cs typeface="Times New Roman" pitchFamily="18" charset="0"/>
                          </a:rPr>
                          <a:t>I</a:t>
                        </a:r>
                      </a:p>
                    </p:txBody>
                  </p:sp>
                  <p:sp>
                    <p:nvSpPr>
                      <p:cNvPr id="14377" name="Text Box 40"/>
                      <p:cNvSpPr txBox="1">
                        <a:spLocks noChangeArrowheads="1"/>
                      </p:cNvSpPr>
                      <p:nvPr/>
                    </p:nvSpPr>
                    <p:spPr bwMode="auto">
                      <a:xfrm>
                        <a:off x="3936" y="4032"/>
                        <a:ext cx="224" cy="159"/>
                      </a:xfrm>
                      <a:prstGeom prst="rect">
                        <a:avLst/>
                      </a:prstGeom>
                      <a:noFill/>
                      <a:ln w="9525">
                        <a:noFill/>
                        <a:miter lim="800000"/>
                        <a:headEnd/>
                        <a:tailEnd/>
                      </a:ln>
                    </p:spPr>
                    <p:txBody>
                      <a:bodyPr>
                        <a:spAutoFit/>
                      </a:bodyPr>
                      <a:lstStyle/>
                      <a:p>
                        <a:r>
                          <a:rPr lang="en-US" sz="1400" i="1">
                            <a:solidFill>
                              <a:srgbClr val="000000"/>
                            </a:solidFill>
                            <a:latin typeface="Times New Roman (Hebrew)" charset="0"/>
                          </a:rPr>
                          <a:t>0</a:t>
                        </a:r>
                      </a:p>
                    </p:txBody>
                  </p:sp>
                  <p:sp>
                    <p:nvSpPr>
                      <p:cNvPr id="14378" name="Line 41"/>
                      <p:cNvSpPr>
                        <a:spLocks noChangeShapeType="1"/>
                      </p:cNvSpPr>
                      <p:nvPr/>
                    </p:nvSpPr>
                    <p:spPr bwMode="auto">
                      <a:xfrm>
                        <a:off x="4097" y="3552"/>
                        <a:ext cx="1087" cy="0"/>
                      </a:xfrm>
                      <a:prstGeom prst="line">
                        <a:avLst/>
                      </a:prstGeom>
                      <a:noFill/>
                      <a:ln w="19050">
                        <a:solidFill>
                          <a:schemeClr val="accent2"/>
                        </a:solidFill>
                        <a:prstDash val="dash"/>
                        <a:miter lim="800000"/>
                        <a:headEnd/>
                        <a:tailEnd/>
                      </a:ln>
                    </p:spPr>
                    <p:txBody>
                      <a:bodyPr wrap="none"/>
                      <a:lstStyle/>
                      <a:p>
                        <a:endParaRPr lang="en-US">
                          <a:solidFill>
                            <a:srgbClr val="000000"/>
                          </a:solidFill>
                        </a:endParaRPr>
                      </a:p>
                    </p:txBody>
                  </p:sp>
                  <p:sp>
                    <p:nvSpPr>
                      <p:cNvPr id="14379" name="Text Box 42"/>
                      <p:cNvSpPr txBox="1">
                        <a:spLocks noChangeArrowheads="1"/>
                      </p:cNvSpPr>
                      <p:nvPr/>
                    </p:nvSpPr>
                    <p:spPr bwMode="auto">
                      <a:xfrm>
                        <a:off x="4585" y="4078"/>
                        <a:ext cx="240" cy="176"/>
                      </a:xfrm>
                      <a:prstGeom prst="rect">
                        <a:avLst/>
                      </a:prstGeom>
                      <a:noFill/>
                      <a:ln w="9525" algn="ctr">
                        <a:noFill/>
                        <a:miter lim="800000"/>
                        <a:headEnd/>
                        <a:tailEnd/>
                      </a:ln>
                    </p:spPr>
                    <p:txBody>
                      <a:bodyPr>
                        <a:spAutoFit/>
                      </a:bodyPr>
                      <a:lstStyle/>
                      <a:p>
                        <a:pPr marL="457200" indent="-457200"/>
                        <a:r>
                          <a:rPr lang="en-US" sz="1600" i="1" dirty="0" smtClean="0">
                            <a:solidFill>
                              <a:srgbClr val="000000"/>
                            </a:solidFill>
                            <a:latin typeface="Times New Roman" pitchFamily="18" charset="0"/>
                            <a:cs typeface="Times New Roman" pitchFamily="18" charset="0"/>
                          </a:rPr>
                          <a:t>B</a:t>
                        </a:r>
                        <a:endParaRPr lang="en-US" sz="1600" i="1" dirty="0">
                          <a:solidFill>
                            <a:srgbClr val="000000"/>
                          </a:solidFill>
                          <a:latin typeface="Times New Roman" pitchFamily="18" charset="0"/>
                          <a:cs typeface="Times New Roman" pitchFamily="18" charset="0"/>
                        </a:endParaRPr>
                      </a:p>
                    </p:txBody>
                  </p:sp>
                </p:grpSp>
                <mc:AlternateContent xmlns:mc="http://schemas.openxmlformats.org/markup-compatibility/2006" xmlns:a14="http://schemas.microsoft.com/office/drawing/2010/main">
                  <mc:Choice Requires="a14">
                    <p:sp>
                      <p:nvSpPr>
                        <p:cNvPr id="14372" name="Rectangle 44"/>
                        <p:cNvSpPr>
                          <a:spLocks noChangeArrowheads="1"/>
                        </p:cNvSpPr>
                        <p:nvPr/>
                      </p:nvSpPr>
                      <p:spPr bwMode="auto">
                        <a:xfrm>
                          <a:off x="4272" y="3078"/>
                          <a:ext cx="1105" cy="194"/>
                        </a:xfrm>
                        <a:prstGeom prst="rect">
                          <a:avLst/>
                        </a:prstGeom>
                        <a:noFill/>
                        <a:ln w="9525" algn="ctr">
                          <a:noFill/>
                          <a:miter lim="800000"/>
                          <a:headEnd/>
                          <a:tailEnd/>
                        </a:ln>
                      </p:spPr>
                      <p:txBody>
                        <a:bodyPr wrap="none">
                          <a:spAutoFit/>
                        </a:bodyPr>
                        <a:lstStyle/>
                        <a:p>
                          <a:pPr marL="457200" indent="-457200">
                            <a:spcBef>
                              <a:spcPct val="0"/>
                            </a:spcBef>
                          </a:pPr>
                          <a14:m>
                            <m:oMath xmlns:m="http://schemas.openxmlformats.org/officeDocument/2006/math">
                              <m:r>
                                <a:rPr lang="en-US" sz="1400" i="1" dirty="0" smtClean="0">
                                  <a:solidFill>
                                    <a:srgbClr val="000000"/>
                                  </a:solidFill>
                                  <a:latin typeface="Cambria Math"/>
                                  <a:cs typeface="Times New Roman" pitchFamily="18" charset="0"/>
                                </a:rPr>
                                <m:t>𝐶</m:t>
                              </m:r>
                              <m:r>
                                <a:rPr lang="en-US" sz="1400" i="1" dirty="0" smtClean="0">
                                  <a:solidFill>
                                    <a:srgbClr val="000000"/>
                                  </a:solidFill>
                                  <a:latin typeface="Cambria Math"/>
                                  <a:cs typeface="Times New Roman" pitchFamily="18" charset="0"/>
                                </a:rPr>
                                <m:t>= </m:t>
                              </m:r>
                              <m:r>
                                <a:rPr lang="en-US" sz="1400" i="1" dirty="0" smtClean="0">
                                  <a:solidFill>
                                    <a:srgbClr val="000000"/>
                                  </a:solidFill>
                                  <a:latin typeface="Cambria Math"/>
                                  <a:cs typeface="Times New Roman" pitchFamily="18" charset="0"/>
                                </a:rPr>
                                <m:t>1</m:t>
                              </m:r>
                              <m:r>
                                <a:rPr lang="en-US" sz="1400" i="1" dirty="0" smtClean="0">
                                  <a:solidFill>
                                    <a:srgbClr val="000000"/>
                                  </a:solidFill>
                                  <a:latin typeface="Cambria Math"/>
                                  <a:cs typeface="Times New Roman" pitchFamily="18" charset="0"/>
                                </a:rPr>
                                <m:t>   </m:t>
                              </m:r>
                            </m:oMath>
                          </a14:m>
                          <a:r>
                            <a:rPr lang="en-US" sz="1400" dirty="0">
                              <a:solidFill>
                                <a:srgbClr val="000000"/>
                              </a:solidFill>
                              <a:cs typeface="Times New Roman" pitchFamily="18" charset="0"/>
                            </a:rPr>
                            <a:t>no contrast</a:t>
                          </a:r>
                        </a:p>
                      </p:txBody>
                    </p:sp>
                  </mc:Choice>
                  <mc:Fallback xmlns="">
                    <p:sp>
                      <p:nvSpPr>
                        <p:cNvPr id="14372" name="Rectangle 44"/>
                        <p:cNvSpPr>
                          <a:spLocks noRot="1" noChangeAspect="1" noMove="1" noResize="1" noEditPoints="1" noAdjustHandles="1" noChangeArrowheads="1" noChangeShapeType="1" noTextEdit="1"/>
                        </p:cNvSpPr>
                        <p:nvPr/>
                      </p:nvSpPr>
                      <p:spPr bwMode="auto">
                        <a:xfrm>
                          <a:off x="4272" y="3078"/>
                          <a:ext cx="1105" cy="194"/>
                        </a:xfrm>
                        <a:prstGeom prst="rect">
                          <a:avLst/>
                        </a:prstGeom>
                        <a:blipFill rotWithShape="1">
                          <a:blip r:embed="rId18"/>
                          <a:stretch>
                            <a:fillRect t="-1961" b="-17647"/>
                          </a:stretch>
                        </a:blipFill>
                        <a:ln w="9525"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73" name="Rectangle 45"/>
                        <p:cNvSpPr>
                          <a:spLocks noChangeArrowheads="1"/>
                        </p:cNvSpPr>
                        <p:nvPr/>
                      </p:nvSpPr>
                      <p:spPr bwMode="auto">
                        <a:xfrm>
                          <a:off x="4444" y="3604"/>
                          <a:ext cx="912" cy="346"/>
                        </a:xfrm>
                        <a:prstGeom prst="rect">
                          <a:avLst/>
                        </a:prstGeom>
                        <a:noFill/>
                        <a:ln w="9525" algn="ctr">
                          <a:noFill/>
                          <a:miter lim="800000"/>
                          <a:headEnd/>
                          <a:tailEnd/>
                        </a:ln>
                      </p:spPr>
                      <p:txBody>
                        <a:bodyPr>
                          <a:spAutoFit/>
                        </a:bodyPr>
                        <a:lstStyle/>
                        <a:p>
                          <a:pPr marL="457200" indent="-457200" algn="r">
                            <a:spcBef>
                              <a:spcPct val="0"/>
                            </a:spcBef>
                          </a:pPr>
                          <a:r>
                            <a:rPr lang="en-US" sz="1600" dirty="0" smtClean="0">
                              <a:solidFill>
                                <a:srgbClr val="000000"/>
                              </a:solidFill>
                              <a:cs typeface="Times New Roman" pitchFamily="18" charset="0"/>
                            </a:rPr>
                            <a:t>    </a:t>
                          </a:r>
                          <a14:m>
                            <m:oMath xmlns:m="http://schemas.openxmlformats.org/officeDocument/2006/math">
                              <m:r>
                                <a:rPr lang="en-US" sz="1400" i="1" dirty="0" smtClean="0">
                                  <a:solidFill>
                                    <a:srgbClr val="000000"/>
                                  </a:solidFill>
                                  <a:latin typeface="Cambria Math"/>
                                  <a:cs typeface="Times New Roman" pitchFamily="18" charset="0"/>
                                </a:rPr>
                                <m:t>𝐶</m:t>
                              </m:r>
                              <m:r>
                                <a:rPr lang="en-US" sz="1400" i="1" dirty="0" smtClean="0">
                                  <a:solidFill>
                                    <a:srgbClr val="000000"/>
                                  </a:solidFill>
                                  <a:latin typeface="Cambria Math"/>
                                  <a:cs typeface="Times New Roman" pitchFamily="18" charset="0"/>
                                </a:rPr>
                                <m:t>&gt;&gt;</m:t>
                              </m:r>
                              <m:r>
                                <a:rPr lang="en-US" sz="1400" i="1" dirty="0" smtClean="0">
                                  <a:solidFill>
                                    <a:srgbClr val="000000"/>
                                  </a:solidFill>
                                  <a:latin typeface="Cambria Math"/>
                                  <a:cs typeface="Times New Roman" pitchFamily="18" charset="0"/>
                                </a:rPr>
                                <m:t>1</m:t>
                              </m:r>
                              <m:r>
                                <a:rPr lang="en-US" sz="1400" i="1" dirty="0" smtClean="0">
                                  <a:solidFill>
                                    <a:srgbClr val="000000"/>
                                  </a:solidFill>
                                  <a:latin typeface="Cambria Math"/>
                                  <a:cs typeface="Times New Roman" pitchFamily="18" charset="0"/>
                                </a:rPr>
                                <m:t>  </m:t>
                              </m:r>
                            </m:oMath>
                          </a14:m>
                          <a:endParaRPr lang="en-US" sz="1400" i="1" dirty="0">
                            <a:solidFill>
                              <a:srgbClr val="000000"/>
                            </a:solidFill>
                          </a:endParaRPr>
                        </a:p>
                        <a:p>
                          <a:pPr marL="457200" indent="-457200" algn="r">
                            <a:spcBef>
                              <a:spcPct val="0"/>
                            </a:spcBef>
                          </a:pPr>
                          <a:r>
                            <a:rPr lang="en-US" sz="1400" dirty="0">
                              <a:solidFill>
                                <a:srgbClr val="000000"/>
                              </a:solidFill>
                            </a:rPr>
                            <a:t>high contrast</a:t>
                          </a:r>
                        </a:p>
                      </p:txBody>
                    </p:sp>
                  </mc:Choice>
                  <mc:Fallback xmlns="">
                    <p:sp>
                      <p:nvSpPr>
                        <p:cNvPr id="14373" name="Rectangle 45"/>
                        <p:cNvSpPr>
                          <a:spLocks noRot="1" noChangeAspect="1" noMove="1" noResize="1" noEditPoints="1" noAdjustHandles="1" noChangeArrowheads="1" noChangeShapeType="1" noTextEdit="1"/>
                        </p:cNvSpPr>
                        <p:nvPr/>
                      </p:nvSpPr>
                      <p:spPr bwMode="auto">
                        <a:xfrm>
                          <a:off x="4444" y="3604"/>
                          <a:ext cx="912" cy="346"/>
                        </a:xfrm>
                        <a:prstGeom prst="rect">
                          <a:avLst/>
                        </a:prstGeom>
                        <a:blipFill rotWithShape="1">
                          <a:blip r:embed="rId19"/>
                          <a:stretch>
                            <a:fillRect r="-1261" b="-11111"/>
                          </a:stretch>
                        </a:blipFill>
                        <a:ln w="9525" algn="ctr">
                          <a:noFill/>
                          <a:miter lim="800000"/>
                          <a:headEnd/>
                          <a:tailEnd/>
                        </a:ln>
                      </p:spPr>
                      <p:txBody>
                        <a:bodyPr/>
                        <a:lstStyle/>
                        <a:p>
                          <a:r>
                            <a:rPr lang="en-US">
                              <a:noFill/>
                            </a:rPr>
                            <a:t> </a:t>
                          </a:r>
                        </a:p>
                      </p:txBody>
                    </p:sp>
                  </mc:Fallback>
                </mc:AlternateContent>
              </p:grpSp>
              <p:sp>
                <p:nvSpPr>
                  <p:cNvPr id="14368" name="Line 46"/>
                  <p:cNvSpPr>
                    <a:spLocks noChangeShapeType="1"/>
                  </p:cNvSpPr>
                  <p:nvPr/>
                </p:nvSpPr>
                <p:spPr bwMode="auto">
                  <a:xfrm>
                    <a:off x="4416" y="3268"/>
                    <a:ext cx="0" cy="192"/>
                  </a:xfrm>
                  <a:prstGeom prst="line">
                    <a:avLst/>
                  </a:prstGeom>
                  <a:noFill/>
                  <a:ln w="9525">
                    <a:solidFill>
                      <a:schemeClr val="tx1"/>
                    </a:solidFill>
                    <a:round/>
                    <a:headEnd/>
                    <a:tailEnd type="arrow" w="med" len="med"/>
                  </a:ln>
                </p:spPr>
                <p:txBody>
                  <a:bodyPr>
                    <a:spAutoFit/>
                  </a:bodyPr>
                  <a:lstStyle/>
                  <a:p>
                    <a:endParaRPr lang="en-US">
                      <a:solidFill>
                        <a:srgbClr val="000000"/>
                      </a:solidFill>
                    </a:endParaRPr>
                  </a:p>
                </p:txBody>
              </p:sp>
              <p:sp>
                <p:nvSpPr>
                  <p:cNvPr id="14369" name="Line 47"/>
                  <p:cNvSpPr>
                    <a:spLocks noChangeShapeType="1"/>
                  </p:cNvSpPr>
                  <p:nvPr/>
                </p:nvSpPr>
                <p:spPr bwMode="auto">
                  <a:xfrm flipH="1" flipV="1">
                    <a:off x="4560" y="3604"/>
                    <a:ext cx="240" cy="96"/>
                  </a:xfrm>
                  <a:prstGeom prst="line">
                    <a:avLst/>
                  </a:prstGeom>
                  <a:noFill/>
                  <a:ln w="9525">
                    <a:solidFill>
                      <a:schemeClr val="tx1"/>
                    </a:solidFill>
                    <a:round/>
                    <a:headEnd/>
                    <a:tailEnd type="arrow" w="med" len="med"/>
                  </a:ln>
                </p:spPr>
                <p:txBody>
                  <a:bodyPr>
                    <a:spAutoFit/>
                  </a:bodyPr>
                  <a:lstStyle/>
                  <a:p>
                    <a:endParaRPr lang="en-US">
                      <a:solidFill>
                        <a:srgbClr val="000000"/>
                      </a:solidFill>
                    </a:endParaRPr>
                  </a:p>
                </p:txBody>
              </p:sp>
            </p:grpSp>
            <p:sp>
              <p:nvSpPr>
                <p:cNvPr id="14364" name="Rectangle 3"/>
                <p:cNvSpPr>
                  <a:spLocks noChangeArrowheads="1"/>
                </p:cNvSpPr>
                <p:nvPr/>
              </p:nvSpPr>
              <p:spPr bwMode="auto">
                <a:xfrm>
                  <a:off x="381000" y="6410325"/>
                  <a:ext cx="3429000" cy="276999"/>
                </a:xfrm>
                <a:prstGeom prst="rect">
                  <a:avLst/>
                </a:prstGeom>
                <a:noFill/>
                <a:ln w="9525">
                  <a:noFill/>
                  <a:miter lim="800000"/>
                  <a:headEnd/>
                  <a:tailEnd/>
                </a:ln>
              </p:spPr>
              <p:txBody>
                <a:bodyPr>
                  <a:spAutoFit/>
                </a:bodyPr>
                <a:lstStyle/>
                <a:p>
                  <a:pPr>
                    <a:spcBef>
                      <a:spcPct val="0"/>
                    </a:spcBef>
                  </a:pPr>
                  <a:r>
                    <a:rPr lang="en-US" altLang="en-US" sz="1200" dirty="0">
                      <a:solidFill>
                        <a:srgbClr val="000000"/>
                      </a:solidFill>
                    </a:rPr>
                    <a:t>Walker </a:t>
                  </a:r>
                  <a:r>
                    <a:rPr lang="en-US" altLang="en-US" sz="1200" dirty="0" smtClean="0">
                      <a:solidFill>
                        <a:srgbClr val="000000"/>
                      </a:solidFill>
                    </a:rPr>
                    <a:t>1980</a:t>
                  </a:r>
                  <a:endParaRPr lang="en-US" sz="1200" dirty="0">
                    <a:solidFill>
                      <a:srgbClr val="000000"/>
                    </a:solidFill>
                  </a:endParaRPr>
                </a:p>
              </p:txBody>
            </p:sp>
          </p:grpSp>
          <mc:AlternateContent xmlns:mc="http://schemas.openxmlformats.org/markup-compatibility/2006" xmlns:a14="http://schemas.microsoft.com/office/drawing/2010/main">
            <mc:Choice Requires="a14">
              <p:sp>
                <p:nvSpPr>
                  <p:cNvPr id="84" name="TextBox 83"/>
                  <p:cNvSpPr txBox="1"/>
                  <p:nvPr/>
                </p:nvSpPr>
                <p:spPr>
                  <a:xfrm>
                    <a:off x="304800" y="5693183"/>
                    <a:ext cx="2981998" cy="7331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a:rPr>
                            <m:t>𝐼</m:t>
                          </m:r>
                          <m:r>
                            <a:rPr lang="en-US" i="1" smtClean="0">
                              <a:solidFill>
                                <a:srgbClr val="000000"/>
                              </a:solidFill>
                              <a:latin typeface="Cambria Math"/>
                            </a:rPr>
                            <m:t>(</m:t>
                          </m:r>
                          <m:r>
                            <a:rPr lang="en-US" b="1" i="1" smtClean="0">
                              <a:solidFill>
                                <a:srgbClr val="000000"/>
                              </a:solidFill>
                              <a:latin typeface="Cambria Math"/>
                            </a:rPr>
                            <m:t>𝒙</m:t>
                          </m:r>
                          <m:r>
                            <a:rPr lang="en-US" i="1" smtClean="0">
                              <a:solidFill>
                                <a:srgbClr val="000000"/>
                              </a:solidFill>
                              <a:latin typeface="Cambria Math"/>
                            </a:rPr>
                            <m:t>,</m:t>
                          </m:r>
                          <m:r>
                            <a:rPr lang="en-US" i="1" smtClean="0">
                              <a:solidFill>
                                <a:srgbClr val="000000"/>
                              </a:solidFill>
                              <a:latin typeface="Cambria Math"/>
                            </a:rPr>
                            <m:t>𝑡</m:t>
                          </m:r>
                          <m:r>
                            <a:rPr lang="en-US" i="1" smtClean="0">
                              <a:solidFill>
                                <a:srgbClr val="000000"/>
                              </a:solidFill>
                              <a:latin typeface="Cambria Math"/>
                            </a:rPr>
                            <m:t>)</m:t>
                          </m:r>
                          <m:r>
                            <a:rPr lang="en-US" smtClean="0">
                              <a:solidFill>
                                <a:srgbClr val="000000"/>
                              </a:solidFill>
                              <a:latin typeface="Cambria Math"/>
                            </a:rPr>
                            <m:t>=</m:t>
                          </m:r>
                          <m:r>
                            <a:rPr lang="en-US" b="0" i="1" smtClean="0">
                              <a:solidFill>
                                <a:srgbClr val="000000"/>
                              </a:solidFill>
                              <a:latin typeface="Cambria Math"/>
                            </a:rPr>
                            <m:t>𝐴</m:t>
                          </m:r>
                          <m:f>
                            <m:fPr>
                              <m:ctrlPr>
                                <a:rPr lang="en-US" i="1">
                                  <a:solidFill>
                                    <a:srgbClr val="000000"/>
                                  </a:solidFill>
                                  <a:latin typeface="Cambria Math"/>
                                </a:rPr>
                              </m:ctrlPr>
                            </m:fPr>
                            <m:num>
                              <m:r>
                                <a:rPr lang="en-US" b="0" i="1" smtClean="0">
                                  <a:solidFill>
                                    <a:srgbClr val="000000"/>
                                  </a:solidFill>
                                  <a:latin typeface="Cambria Math"/>
                                </a:rPr>
                                <m:t>𝐵</m:t>
                              </m:r>
                              <m:r>
                                <a:rPr lang="en-US" i="1">
                                  <a:solidFill>
                                    <a:srgbClr val="000000"/>
                                  </a:solidFill>
                                  <a:latin typeface="Cambria Math"/>
                                </a:rPr>
                                <m:t>(</m:t>
                              </m:r>
                              <m:r>
                                <a:rPr lang="en-US" b="1" i="1">
                                  <a:solidFill>
                                    <a:srgbClr val="000000"/>
                                  </a:solidFill>
                                  <a:latin typeface="Cambria Math"/>
                                </a:rPr>
                                <m:t>𝒙</m:t>
                              </m:r>
                              <m:r>
                                <a:rPr lang="en-US" i="1">
                                  <a:solidFill>
                                    <a:srgbClr val="000000"/>
                                  </a:solidFill>
                                  <a:latin typeface="Cambria Math"/>
                                </a:rPr>
                                <m:t>,</m:t>
                              </m:r>
                              <m:r>
                                <a:rPr lang="en-US" i="1">
                                  <a:solidFill>
                                    <a:srgbClr val="000000"/>
                                  </a:solidFill>
                                  <a:latin typeface="Cambria Math"/>
                                </a:rPr>
                                <m:t>𝑡</m:t>
                              </m:r>
                              <m:r>
                                <a:rPr lang="en-US" i="1">
                                  <a:solidFill>
                                    <a:srgbClr val="000000"/>
                                  </a:solidFill>
                                  <a:latin typeface="Cambria Math"/>
                                </a:rPr>
                                <m:t>)+</m:t>
                              </m:r>
                              <m:r>
                                <a:rPr lang="en-US" b="0" i="1" smtClean="0">
                                  <a:solidFill>
                                    <a:srgbClr val="000000"/>
                                  </a:solidFill>
                                  <a:latin typeface="Cambria Math"/>
                                </a:rPr>
                                <m:t>𝑄</m:t>
                              </m:r>
                              <m:r>
                                <a:rPr lang="en-US" i="1">
                                  <a:solidFill>
                                    <a:srgbClr val="000000"/>
                                  </a:solidFill>
                                  <a:latin typeface="Cambria Math"/>
                                </a:rPr>
                                <m:t>/</m:t>
                              </m:r>
                              <m:r>
                                <a:rPr lang="en-US" b="0" i="1" smtClean="0">
                                  <a:solidFill>
                                    <a:srgbClr val="C00000"/>
                                  </a:solidFill>
                                  <a:latin typeface="Cambria Math"/>
                                </a:rPr>
                                <m:t>𝐶</m:t>
                              </m:r>
                            </m:num>
                            <m:den>
                              <m:r>
                                <a:rPr lang="en-US" b="0" i="1" smtClean="0">
                                  <a:solidFill>
                                    <a:srgbClr val="000000"/>
                                  </a:solidFill>
                                  <a:latin typeface="Cambria Math"/>
                                </a:rPr>
                                <m:t>𝐵</m:t>
                              </m:r>
                              <m:r>
                                <a:rPr lang="en-US" i="1">
                                  <a:solidFill>
                                    <a:srgbClr val="000000"/>
                                  </a:solidFill>
                                  <a:latin typeface="Cambria Math"/>
                                </a:rPr>
                                <m:t>(</m:t>
                              </m:r>
                              <m:r>
                                <a:rPr lang="en-US" b="1" i="1">
                                  <a:solidFill>
                                    <a:srgbClr val="000000"/>
                                  </a:solidFill>
                                  <a:latin typeface="Cambria Math"/>
                                </a:rPr>
                                <m:t>𝒙</m:t>
                              </m:r>
                              <m:r>
                                <a:rPr lang="en-US" i="1">
                                  <a:solidFill>
                                    <a:srgbClr val="000000"/>
                                  </a:solidFill>
                                  <a:latin typeface="Cambria Math"/>
                                </a:rPr>
                                <m:t>,</m:t>
                              </m:r>
                              <m:r>
                                <a:rPr lang="en-US" i="1">
                                  <a:solidFill>
                                    <a:srgbClr val="000000"/>
                                  </a:solidFill>
                                  <a:latin typeface="Cambria Math"/>
                                </a:rPr>
                                <m:t>𝑡</m:t>
                              </m:r>
                              <m:r>
                                <a:rPr lang="en-US" i="1">
                                  <a:solidFill>
                                    <a:srgbClr val="000000"/>
                                  </a:solidFill>
                                  <a:latin typeface="Cambria Math"/>
                                </a:rPr>
                                <m:t>)+</m:t>
                              </m:r>
                              <m:r>
                                <a:rPr lang="en-US" b="0" i="1" smtClean="0">
                                  <a:solidFill>
                                    <a:srgbClr val="000000"/>
                                  </a:solidFill>
                                  <a:latin typeface="Cambria Math"/>
                                </a:rPr>
                                <m:t>𝑄</m:t>
                              </m:r>
                            </m:den>
                          </m:f>
                        </m:oMath>
                      </m:oMathPara>
                    </a14:m>
                    <a:endParaRPr lang="en-US" dirty="0">
                      <a:solidFill>
                        <a:srgbClr val="000000"/>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304800" y="5693183"/>
                    <a:ext cx="2981998" cy="733149"/>
                  </a:xfrm>
                  <a:prstGeom prst="rect">
                    <a:avLst/>
                  </a:prstGeom>
                  <a:blipFill rotWithShape="1">
                    <a:blip r:embed="rId2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TextBox 13"/>
                <p:cNvSpPr txBox="1"/>
                <p:nvPr/>
              </p:nvSpPr>
              <p:spPr>
                <a:xfrm>
                  <a:off x="6096331" y="6179921"/>
                  <a:ext cx="60926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dirty="0" smtClean="0">
                            <a:latin typeface="Cambria Math"/>
                          </a:rPr>
                          <m:t>𝐴</m:t>
                        </m:r>
                        <m:r>
                          <a:rPr lang="en-US" sz="1600" i="1" dirty="0" smtClean="0">
                            <a:latin typeface="Cambria Math"/>
                          </a:rPr>
                          <m:t>/</m:t>
                        </m:r>
                        <m:r>
                          <a:rPr lang="en-US" sz="1600" i="1" dirty="0" smtClean="0">
                            <a:latin typeface="Cambria Math"/>
                          </a:rPr>
                          <m:t>𝐶</m:t>
                        </m:r>
                      </m:oMath>
                    </m:oMathPara>
                  </a14:m>
                  <a:endParaRPr lang="en-US" sz="1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6096331" y="6179921"/>
                  <a:ext cx="609269" cy="338554"/>
                </a:xfrm>
                <a:prstGeom prst="rect">
                  <a:avLst/>
                </a:prstGeom>
                <a:blipFill rotWithShape="1">
                  <a:blip r:embed="rId21"/>
                  <a:stretch>
                    <a:fillRect b="-1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6328189" y="5334000"/>
                  <a:ext cx="37741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dirty="0" smtClean="0">
                            <a:latin typeface="Cambria Math"/>
                          </a:rPr>
                          <m:t>𝐴</m:t>
                        </m:r>
                      </m:oMath>
                    </m:oMathPara>
                  </a14:m>
                  <a:endParaRPr lang="en-US" sz="1600" dirty="0"/>
                </a:p>
              </p:txBody>
            </p:sp>
          </mc:Choice>
          <mc:Fallback xmlns="">
            <p:sp>
              <p:nvSpPr>
                <p:cNvPr id="87" name="TextBox 86"/>
                <p:cNvSpPr txBox="1">
                  <a:spLocks noRot="1" noChangeAspect="1" noMove="1" noResize="1" noEditPoints="1" noAdjustHandles="1" noChangeArrowheads="1" noChangeShapeType="1" noTextEdit="1"/>
                </p:cNvSpPr>
                <p:nvPr/>
              </p:nvSpPr>
              <p:spPr>
                <a:xfrm>
                  <a:off x="6328189" y="5334000"/>
                  <a:ext cx="377411" cy="338554"/>
                </a:xfrm>
                <a:prstGeom prst="rect">
                  <a:avLst/>
                </a:prstGeom>
                <a:blipFill rotWithShape="1">
                  <a:blip r:embed="rId2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p:cNvSpPr txBox="1"/>
              <p:nvPr/>
            </p:nvSpPr>
            <p:spPr>
              <a:xfrm>
                <a:off x="6400799" y="3200400"/>
                <a:ext cx="2286001" cy="1323439"/>
              </a:xfrm>
              <a:prstGeom prst="rect">
                <a:avLst/>
              </a:prstGeom>
              <a:noFill/>
            </p:spPr>
            <p:txBody>
              <a:bodyPr wrap="square" rtlCol="0">
                <a:spAutoFit/>
              </a:bodyPr>
              <a:lstStyle/>
              <a:p>
                <a:r>
                  <a:rPr lang="en-US" sz="1600" dirty="0" smtClean="0"/>
                  <a:t>Soil-water diffusion feedback:  </a:t>
                </a:r>
                <a14:m>
                  <m:oMath xmlns:m="http://schemas.openxmlformats.org/officeDocument/2006/math">
                    <m:sSub>
                      <m:sSubPr>
                        <m:ctrlPr>
                          <a:rPr lang="en-US" sz="1600" b="0" i="1" smtClean="0">
                            <a:latin typeface="Cambria Math"/>
                          </a:rPr>
                        </m:ctrlPr>
                      </m:sSubPr>
                      <m:e>
                        <m:r>
                          <a:rPr lang="en-US" sz="1600" b="0" i="1" smtClean="0">
                            <a:latin typeface="Cambria Math"/>
                          </a:rPr>
                          <m:t>𝐷</m:t>
                        </m:r>
                      </m:e>
                      <m:sub>
                        <m:r>
                          <a:rPr lang="en-US" sz="1600" b="0" i="1" smtClean="0">
                            <a:latin typeface="Cambria Math"/>
                          </a:rPr>
                          <m:t>𝑊</m:t>
                        </m:r>
                      </m:sub>
                    </m:sSub>
                  </m:oMath>
                </a14:m>
                <a:r>
                  <a:rPr lang="en-US" sz="1600" dirty="0" smtClean="0"/>
                  <a:t> large compared to </a:t>
                </a:r>
                <a14:m>
                  <m:oMath xmlns:m="http://schemas.openxmlformats.org/officeDocument/2006/math">
                    <m:sSub>
                      <m:sSubPr>
                        <m:ctrlPr>
                          <a:rPr lang="en-US" sz="1600" b="0" i="1" smtClean="0">
                            <a:latin typeface="Cambria Math"/>
                          </a:rPr>
                        </m:ctrlPr>
                      </m:sSubPr>
                      <m:e>
                        <m:r>
                          <a:rPr lang="en-US" sz="1600" b="0" i="1" smtClean="0">
                            <a:latin typeface="Cambria Math"/>
                          </a:rPr>
                          <m:t>𝐷</m:t>
                        </m:r>
                      </m:e>
                      <m:sub>
                        <m:r>
                          <a:rPr lang="en-US" sz="1600" b="0" i="1" smtClean="0">
                            <a:latin typeface="Cambria Math"/>
                          </a:rPr>
                          <m:t>𝐵</m:t>
                        </m:r>
                      </m:sub>
                    </m:sSub>
                  </m:oMath>
                </a14:m>
                <a:r>
                  <a:rPr lang="en-US" sz="1600" dirty="0" smtClean="0"/>
                  <a:t>, and strong </a:t>
                </a:r>
                <a14:m>
                  <m:oMath xmlns:m="http://schemas.openxmlformats.org/officeDocument/2006/math">
                    <m:r>
                      <a:rPr lang="en-US" sz="1600" i="1" dirty="0" smtClean="0">
                        <a:latin typeface="Cambria Math"/>
                      </a:rPr>
                      <m:t>𝐵</m:t>
                    </m:r>
                  </m:oMath>
                </a14:m>
                <a:r>
                  <a:rPr lang="en-US" sz="1600" dirty="0" smtClean="0"/>
                  <a:t> dependence  of </a:t>
                </a:r>
                <a14:m>
                  <m:oMath xmlns:m="http://schemas.openxmlformats.org/officeDocument/2006/math">
                    <m:sSub>
                      <m:sSubPr>
                        <m:ctrlPr>
                          <a:rPr lang="en-US" sz="1600" b="0" i="1" smtClean="0">
                            <a:latin typeface="Cambria Math"/>
                          </a:rPr>
                        </m:ctrlPr>
                      </m:sSubPr>
                      <m:e>
                        <m:r>
                          <a:rPr lang="en-US" sz="1600" b="0" i="1" smtClean="0">
                            <a:latin typeface="Cambria Math"/>
                          </a:rPr>
                          <m:t>𝐺</m:t>
                        </m:r>
                      </m:e>
                      <m:sub>
                        <m:r>
                          <a:rPr lang="en-US" sz="1600" b="0" i="1" smtClean="0">
                            <a:latin typeface="Cambria Math"/>
                          </a:rPr>
                          <m:t>𝑊</m:t>
                        </m:r>
                      </m:sub>
                    </m:sSub>
                  </m:oMath>
                </a14:m>
                <a:endParaRPr lang="en-US" sz="1600" dirty="0"/>
              </a:p>
            </p:txBody>
          </p:sp>
        </mc:Choice>
        <mc:Fallback xmlns="">
          <p:sp>
            <p:nvSpPr>
              <p:cNvPr id="16" name="TextBox 15"/>
              <p:cNvSpPr txBox="1">
                <a:spLocks noRot="1" noChangeAspect="1" noMove="1" noResize="1" noEditPoints="1" noAdjustHandles="1" noChangeArrowheads="1" noChangeShapeType="1" noTextEdit="1"/>
              </p:cNvSpPr>
              <p:nvPr/>
            </p:nvSpPr>
            <p:spPr>
              <a:xfrm>
                <a:off x="6400799" y="3200400"/>
                <a:ext cx="2286001" cy="1323439"/>
              </a:xfrm>
              <a:prstGeom prst="rect">
                <a:avLst/>
              </a:prstGeom>
              <a:blipFill rotWithShape="1">
                <a:blip r:embed="rId23"/>
                <a:stretch>
                  <a:fillRect l="-1333" t="-922" r="-1333" b="-5530"/>
                </a:stretch>
              </a:blipFill>
            </p:spPr>
            <p:txBody>
              <a:bodyPr/>
              <a:lstStyle/>
              <a:p>
                <a:r>
                  <a:rPr lang="en-US">
                    <a:noFill/>
                  </a:rPr>
                  <a:t> </a:t>
                </a:r>
              </a:p>
            </p:txBody>
          </p:sp>
        </mc:Fallback>
      </mc:AlternateContent>
    </p:spTree>
    <p:extLst>
      <p:ext uri="{BB962C8B-B14F-4D97-AF65-F5344CB8AC3E}">
        <p14:creationId xmlns:p14="http://schemas.microsoft.com/office/powerpoint/2010/main" val="408287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8" name="Rectangle 3"/>
          <p:cNvSpPr>
            <a:spLocks noChangeArrowheads="1"/>
          </p:cNvSpPr>
          <p:nvPr/>
        </p:nvSpPr>
        <p:spPr bwMode="auto">
          <a:xfrm>
            <a:off x="125413" y="2614613"/>
            <a:ext cx="358775" cy="244475"/>
          </a:xfrm>
          <a:prstGeom prst="rect">
            <a:avLst/>
          </a:prstGeom>
          <a:noFill/>
          <a:ln w="9525">
            <a:noFill/>
            <a:miter lim="800000"/>
            <a:headEnd/>
            <a:tailEnd/>
          </a:ln>
        </p:spPr>
        <p:txBody>
          <a:bodyPr wrap="none" anchor="ctr">
            <a:spAutoFit/>
          </a:bodyPr>
          <a:lstStyle/>
          <a:p>
            <a:pPr algn="just">
              <a:spcBef>
                <a:spcPct val="0"/>
              </a:spcBef>
            </a:pPr>
            <a:r>
              <a:rPr lang="en-US" sz="1000" dirty="0">
                <a:solidFill>
                  <a:srgbClr val="FF0000"/>
                </a:solidFill>
                <a:latin typeface="Arial" charset="0"/>
                <a:ea typeface="Times New Roman" pitchFamily="18" charset="0"/>
                <a:cs typeface="Guttman David" pitchFamily="2" charset="-79"/>
              </a:rPr>
              <a:t>     </a:t>
            </a:r>
            <a:endParaRPr lang="en-US" sz="2400" dirty="0">
              <a:solidFill>
                <a:srgbClr val="000000"/>
              </a:solidFill>
              <a:latin typeface="Times New Roman (Hebrew)" charset="0"/>
              <a:ea typeface="Times New Roman" pitchFamily="18" charset="0"/>
              <a:cs typeface="Guttman David" pitchFamily="2" charset="-79"/>
            </a:endParaRPr>
          </a:p>
        </p:txBody>
      </p:sp>
      <p:sp>
        <p:nvSpPr>
          <p:cNvPr id="14349" name="Rectangle 5"/>
          <p:cNvSpPr>
            <a:spLocks noChangeArrowheads="1"/>
          </p:cNvSpPr>
          <p:nvPr/>
        </p:nvSpPr>
        <p:spPr bwMode="auto">
          <a:xfrm>
            <a:off x="0" y="3068638"/>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14390" name="Rectangle 4"/>
          <p:cNvSpPr>
            <a:spLocks noChangeArrowheads="1"/>
          </p:cNvSpPr>
          <p:nvPr/>
        </p:nvSpPr>
        <p:spPr bwMode="auto">
          <a:xfrm>
            <a:off x="0" y="3913187"/>
            <a:ext cx="184150" cy="457200"/>
          </a:xfrm>
          <a:prstGeom prst="rect">
            <a:avLst/>
          </a:prstGeom>
          <a:noFill/>
          <a:ln w="9525">
            <a:noFill/>
            <a:miter lim="800000"/>
            <a:headEnd/>
            <a:tailEnd/>
          </a:ln>
        </p:spPr>
        <p:txBody>
          <a:bodyPr wrap="none" anchor="ctr">
            <a:spAutoFit/>
          </a:bodyPr>
          <a:lstStyle/>
          <a:p>
            <a:pPr>
              <a:spcBef>
                <a:spcPct val="0"/>
              </a:spcBef>
            </a:pPr>
            <a:endParaRPr lang="en-US" sz="2400">
              <a:solidFill>
                <a:srgbClr val="000000"/>
              </a:solidFill>
              <a:latin typeface="Times New Roman (Hebrew)" charset="0"/>
            </a:endParaRPr>
          </a:p>
        </p:txBody>
      </p:sp>
      <p:sp>
        <p:nvSpPr>
          <p:cNvPr id="14353" name="Text Box 49"/>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M</a:t>
            </a:r>
            <a:r>
              <a:rPr lang="en-US" altLang="en-US" sz="2200" b="1" dirty="0" smtClean="0">
                <a:solidFill>
                  <a:srgbClr val="AC0000"/>
                </a:solidFill>
              </a:rPr>
              <a:t>athematical m</a:t>
            </a:r>
            <a:r>
              <a:rPr lang="en-US" sz="2200" b="1" dirty="0" smtClean="0">
                <a:solidFill>
                  <a:srgbClr val="AC0000"/>
                </a:solidFill>
              </a:rPr>
              <a:t>odeling – upscaling feedbacks to patterns </a:t>
            </a:r>
            <a:endParaRPr lang="en-US" altLang="en-US" sz="2200" b="1" dirty="0">
              <a:solidFill>
                <a:srgbClr val="AC0000"/>
              </a:solidFill>
            </a:endParaRPr>
          </a:p>
        </p:txBody>
      </p:sp>
      <p:grpSp>
        <p:nvGrpSpPr>
          <p:cNvPr id="14354" name="Group 50"/>
          <p:cNvGrpSpPr>
            <a:grpSpLocks/>
          </p:cNvGrpSpPr>
          <p:nvPr/>
        </p:nvGrpSpPr>
        <p:grpSpPr bwMode="auto">
          <a:xfrm>
            <a:off x="8686800" y="21501"/>
            <a:ext cx="457200" cy="6858000"/>
            <a:chOff x="5493" y="0"/>
            <a:chExt cx="288" cy="4320"/>
          </a:xfrm>
        </p:grpSpPr>
        <p:sp>
          <p:nvSpPr>
            <p:cNvPr id="14388" name="Rectangle 51"/>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14389" name="Picture 52"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grpSp>
        <p:nvGrpSpPr>
          <p:cNvPr id="23" name="Group 22"/>
          <p:cNvGrpSpPr/>
          <p:nvPr/>
        </p:nvGrpSpPr>
        <p:grpSpPr>
          <a:xfrm>
            <a:off x="272694" y="5638800"/>
            <a:ext cx="4527906" cy="876172"/>
            <a:chOff x="272694" y="5638800"/>
            <a:chExt cx="4527906" cy="876172"/>
          </a:xfrm>
        </p:grpSpPr>
        <mc:AlternateContent xmlns:mc="http://schemas.openxmlformats.org/markup-compatibility/2006" xmlns:a14="http://schemas.microsoft.com/office/drawing/2010/main">
          <mc:Choice Requires="a14">
            <p:sp>
              <p:nvSpPr>
                <p:cNvPr id="74" name="TextBox 73"/>
                <p:cNvSpPr txBox="1"/>
                <p:nvPr/>
              </p:nvSpPr>
              <p:spPr>
                <a:xfrm>
                  <a:off x="272694" y="5638800"/>
                  <a:ext cx="452790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m:t>
                            </m:r>
                          </m:e>
                          <m:sub>
                            <m:r>
                              <a:rPr lang="en-US" b="0" i="1" smtClean="0">
                                <a:solidFill>
                                  <a:srgbClr val="000000"/>
                                </a:solidFill>
                                <a:latin typeface="Cambria Math"/>
                              </a:rPr>
                              <m:t>𝑡</m:t>
                            </m:r>
                          </m:sub>
                        </m:sSub>
                        <m:r>
                          <a:rPr lang="en-US" i="1" smtClean="0">
                            <a:solidFill>
                              <a:srgbClr val="000000"/>
                            </a:solidFill>
                            <a:latin typeface="Cambria Math"/>
                          </a:rPr>
                          <m:t>𝐵</m:t>
                        </m:r>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i="1" smtClean="0">
                                <a:solidFill>
                                  <a:srgbClr val="000000"/>
                                </a:solidFill>
                                <a:latin typeface="Cambria Math"/>
                              </a:rPr>
                              <m:t>𝐵</m:t>
                            </m:r>
                          </m:sub>
                        </m:sSub>
                        <m:r>
                          <a:rPr lang="en-US" i="1" smtClean="0">
                            <a:solidFill>
                              <a:srgbClr val="000000"/>
                            </a:solidFill>
                            <a:latin typeface="Cambria Math"/>
                          </a:rPr>
                          <m:t>𝐵</m:t>
                        </m:r>
                        <m:d>
                          <m:dPr>
                            <m:ctrlPr>
                              <a:rPr lang="en-US" i="1" smtClean="0">
                                <a:solidFill>
                                  <a:srgbClr val="000000"/>
                                </a:solidFill>
                                <a:latin typeface="Cambria Math"/>
                              </a:rPr>
                            </m:ctrlPr>
                          </m:dPr>
                          <m:e>
                            <m:r>
                              <a:rPr lang="en-US" i="1" smtClean="0">
                                <a:solidFill>
                                  <a:srgbClr val="000000"/>
                                </a:solidFill>
                                <a:latin typeface="Cambria Math"/>
                              </a:rPr>
                              <m:t>1−</m:t>
                            </m:r>
                            <m:r>
                              <a:rPr lang="en-US" i="1" smtClean="0">
                                <a:solidFill>
                                  <a:srgbClr val="000000"/>
                                </a:solidFill>
                                <a:latin typeface="Cambria Math"/>
                              </a:rPr>
                              <m:t>𝐵</m:t>
                            </m:r>
                            <m:r>
                              <a:rPr lang="en-US" i="1" smtClean="0">
                                <a:solidFill>
                                  <a:srgbClr val="000000"/>
                                </a:solidFill>
                                <a:latin typeface="Cambria Math"/>
                              </a:rPr>
                              <m:t>/</m:t>
                            </m:r>
                            <m:r>
                              <a:rPr lang="en-US" i="1" smtClean="0">
                                <a:solidFill>
                                  <a:srgbClr val="000000"/>
                                </a:solidFill>
                                <a:latin typeface="Cambria Math"/>
                              </a:rPr>
                              <m:t>𝐾</m:t>
                            </m:r>
                          </m:e>
                        </m:d>
                        <m:r>
                          <a:rPr lang="en-US" i="1" smtClean="0">
                            <a:solidFill>
                              <a:srgbClr val="000000"/>
                            </a:solidFill>
                            <a:latin typeface="Cambria Math"/>
                          </a:rPr>
                          <m:t>−</m:t>
                        </m:r>
                        <m:r>
                          <a:rPr lang="en-US" i="1" smtClean="0">
                            <a:solidFill>
                              <a:srgbClr val="000000"/>
                            </a:solidFill>
                            <a:latin typeface="Cambria Math"/>
                          </a:rPr>
                          <m:t>𝑀𝐵</m:t>
                        </m:r>
                        <m:r>
                          <a:rPr lang="en-US" i="1" smtClean="0">
                            <a:solidFill>
                              <a:srgbClr val="000000"/>
                            </a:solidFill>
                            <a:latin typeface="Cambria Math"/>
                          </a:rPr>
                          <m:t>+</m:t>
                        </m:r>
                        <m:sSup>
                          <m:sSupPr>
                            <m:ctrlPr>
                              <a:rPr lang="en-US" i="1" smtClean="0">
                                <a:solidFill>
                                  <a:srgbClr val="000000"/>
                                </a:solidFill>
                                <a:latin typeface="Cambria Math"/>
                              </a:rPr>
                            </m:ctrlPr>
                          </m:sSupPr>
                          <m:e>
                            <m:sSub>
                              <m:sSubPr>
                                <m:ctrlPr>
                                  <a:rPr lang="en-US" i="1" smtClean="0">
                                    <a:solidFill>
                                      <a:srgbClr val="000000"/>
                                    </a:solidFill>
                                    <a:latin typeface="Cambria Math"/>
                                  </a:rPr>
                                </m:ctrlPr>
                              </m:sSubPr>
                              <m:e>
                                <m:r>
                                  <a:rPr lang="en-US" i="1" smtClean="0">
                                    <a:solidFill>
                                      <a:srgbClr val="000000"/>
                                    </a:solidFill>
                                    <a:latin typeface="Cambria Math"/>
                                  </a:rPr>
                                  <m:t>𝐷</m:t>
                                </m:r>
                              </m:e>
                              <m:sub>
                                <m:r>
                                  <a:rPr lang="en-US" i="1" smtClean="0">
                                    <a:solidFill>
                                      <a:srgbClr val="000000"/>
                                    </a:solidFill>
                                    <a:latin typeface="Cambria Math"/>
                                  </a:rPr>
                                  <m:t>𝐵</m:t>
                                </m:r>
                              </m:sub>
                            </m:sSub>
                            <m:r>
                              <a:rPr lang="en-US" smtClean="0">
                                <a:solidFill>
                                  <a:srgbClr val="000000"/>
                                </a:solidFill>
                                <a:latin typeface="Cambria Math"/>
                              </a:rPr>
                              <m:t>𝛻</m:t>
                            </m:r>
                          </m:e>
                          <m:sup>
                            <m:r>
                              <a:rPr lang="en-US" i="1" smtClean="0">
                                <a:solidFill>
                                  <a:srgbClr val="000000"/>
                                </a:solidFill>
                                <a:latin typeface="Cambria Math"/>
                              </a:rPr>
                              <m:t>2</m:t>
                            </m:r>
                          </m:sup>
                        </m:sSup>
                        <m:r>
                          <a:rPr lang="en-US" i="1" smtClean="0">
                            <a:solidFill>
                              <a:srgbClr val="000000"/>
                            </a:solidFill>
                            <a:latin typeface="Cambria Math"/>
                          </a:rPr>
                          <m:t>𝐵</m:t>
                        </m:r>
                      </m:oMath>
                    </m:oMathPara>
                  </a14:m>
                  <a:endParaRPr lang="en-US" dirty="0" smtClean="0">
                    <a:solidFill>
                      <a:srgbClr val="000000"/>
                    </a:solidFill>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272694" y="5638800"/>
                  <a:ext cx="4527906" cy="400110"/>
                </a:xfrm>
                <a:prstGeom prst="rect">
                  <a:avLst/>
                </a:prstGeom>
                <a:blipFill rotWithShape="1">
                  <a:blip r:embed="rId4"/>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315315" y="6030839"/>
                  <a:ext cx="4066562" cy="4841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a:solidFill>
                                  <a:srgbClr val="000000"/>
                                </a:solidFill>
                                <a:latin typeface="Cambria Math"/>
                              </a:rPr>
                              <m:t>𝜕</m:t>
                            </m:r>
                          </m:e>
                          <m:sub>
                            <m:r>
                              <a:rPr lang="en-US" b="0" i="1" smtClean="0">
                                <a:solidFill>
                                  <a:srgbClr val="000000"/>
                                </a:solidFill>
                                <a:latin typeface="Cambria Math"/>
                              </a:rPr>
                              <m:t>𝑡</m:t>
                            </m:r>
                          </m:sub>
                        </m:sSub>
                        <m:r>
                          <a:rPr lang="en-US" i="1" smtClean="0">
                            <a:solidFill>
                              <a:srgbClr val="000000"/>
                            </a:solidFill>
                            <a:latin typeface="Cambria Math"/>
                          </a:rPr>
                          <m:t>𝑊</m:t>
                        </m:r>
                        <m:r>
                          <a:rPr lang="en-US" i="1">
                            <a:solidFill>
                              <a:srgbClr val="000000"/>
                            </a:solidFill>
                            <a:latin typeface="Cambria Math"/>
                          </a:rPr>
                          <m:t>=</m:t>
                        </m:r>
                        <m:sSub>
                          <m:sSubPr>
                            <m:ctrlPr>
                              <a:rPr lang="en-US" i="1" smtClean="0">
                                <a:solidFill>
                                  <a:srgbClr val="000000"/>
                                </a:solidFill>
                                <a:latin typeface="Cambria Math"/>
                              </a:rPr>
                            </m:ctrlPr>
                          </m:sSubPr>
                          <m:e>
                            <m:r>
                              <a:rPr lang="en-US" b="0" i="1" smtClean="0">
                                <a:solidFill>
                                  <a:srgbClr val="000000"/>
                                </a:solidFill>
                                <a:latin typeface="Cambria Math"/>
                              </a:rPr>
                              <m:t>𝑃</m:t>
                            </m:r>
                            <m:r>
                              <a:rPr lang="en-US" i="1" smtClean="0">
                                <a:solidFill>
                                  <a:srgbClr val="000000"/>
                                </a:solidFill>
                                <a:latin typeface="Cambria Math"/>
                              </a:rPr>
                              <m:t>−</m:t>
                            </m:r>
                            <m:r>
                              <a:rPr lang="en-US" i="1" smtClean="0">
                                <a:solidFill>
                                  <a:srgbClr val="000000"/>
                                </a:solidFill>
                                <a:latin typeface="Cambria Math"/>
                              </a:rPr>
                              <m:t>𝐿𝑊</m:t>
                            </m:r>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i="1" smtClean="0">
                                    <a:solidFill>
                                      <a:srgbClr val="000000"/>
                                    </a:solidFill>
                                    <a:latin typeface="Cambria Math"/>
                                  </a:rPr>
                                  <m:t>𝑊</m:t>
                                </m:r>
                              </m:sub>
                            </m:sSub>
                            <m:r>
                              <a:rPr lang="en-US" i="1" smtClean="0">
                                <a:solidFill>
                                  <a:srgbClr val="000000"/>
                                </a:solidFill>
                                <a:latin typeface="Cambria Math"/>
                              </a:rPr>
                              <m:t>𝑊</m:t>
                            </m:r>
                          </m:e>
                          <m:sub>
                            <m:r>
                              <a:rPr lang="en-US" i="1" smtClean="0">
                                <a:solidFill>
                                  <a:srgbClr val="000000"/>
                                </a:solidFill>
                                <a:latin typeface="Cambria Math"/>
                              </a:rPr>
                              <m:t> </m:t>
                            </m:r>
                          </m:sub>
                        </m:sSub>
                        <m:r>
                          <a:rPr lang="en-US" i="1" smtClean="0">
                            <a:solidFill>
                              <a:srgbClr val="000000"/>
                            </a:solidFill>
                            <a:latin typeface="Cambria Math"/>
                          </a:rPr>
                          <m:t>+</m:t>
                        </m:r>
                        <m:sSub>
                          <m:sSubPr>
                            <m:ctrlPr>
                              <a:rPr lang="en-US" i="1" smtClean="0">
                                <a:solidFill>
                                  <a:srgbClr val="000000"/>
                                </a:solidFill>
                                <a:latin typeface="Cambria Math"/>
                              </a:rPr>
                            </m:ctrlPr>
                          </m:sSubPr>
                          <m:e>
                            <m:r>
                              <a:rPr lang="en-US" i="1" smtClean="0">
                                <a:solidFill>
                                  <a:srgbClr val="000000"/>
                                </a:solidFill>
                                <a:latin typeface="Cambria Math"/>
                              </a:rPr>
                              <m:t>𝐷</m:t>
                            </m:r>
                          </m:e>
                          <m:sub>
                            <m:r>
                              <a:rPr lang="en-US" i="1" smtClean="0">
                                <a:solidFill>
                                  <a:srgbClr val="000000"/>
                                </a:solidFill>
                                <a:latin typeface="Cambria Math"/>
                              </a:rPr>
                              <m:t>𝑊</m:t>
                            </m:r>
                          </m:sub>
                        </m:sSub>
                        <m:sSup>
                          <m:sSupPr>
                            <m:ctrlPr>
                              <a:rPr lang="en-US" i="1" smtClean="0">
                                <a:solidFill>
                                  <a:srgbClr val="000000"/>
                                </a:solidFill>
                                <a:latin typeface="Cambria Math"/>
                              </a:rPr>
                            </m:ctrlPr>
                          </m:sSupPr>
                          <m:e>
                            <m:r>
                              <a:rPr lang="en-US" smtClean="0">
                                <a:solidFill>
                                  <a:srgbClr val="000000"/>
                                </a:solidFill>
                                <a:latin typeface="Cambria Math"/>
                              </a:rPr>
                              <m:t>𝛻</m:t>
                            </m:r>
                          </m:e>
                          <m:sup>
                            <m:r>
                              <a:rPr lang="en-US" i="1" smtClean="0">
                                <a:solidFill>
                                  <a:srgbClr val="000000"/>
                                </a:solidFill>
                                <a:latin typeface="Cambria Math"/>
                              </a:rPr>
                              <m:t>2</m:t>
                            </m:r>
                          </m:sup>
                        </m:sSup>
                        <m:r>
                          <a:rPr lang="en-US" i="1" smtClean="0">
                            <a:solidFill>
                              <a:srgbClr val="000000"/>
                            </a:solidFill>
                            <a:latin typeface="Cambria Math"/>
                          </a:rPr>
                          <m:t>𝑊</m:t>
                        </m:r>
                      </m:oMath>
                    </m:oMathPara>
                  </a14:m>
                  <a:endParaRPr lang="en-US" dirty="0" smtClean="0">
                    <a:solidFill>
                      <a:srgbClr val="000000"/>
                    </a:solidFill>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315315" y="6030839"/>
                  <a:ext cx="4066562" cy="484133"/>
                </a:xfrm>
                <a:prstGeom prst="rect">
                  <a:avLst/>
                </a:prstGeom>
                <a:blipFill rotWithShape="1">
                  <a:blip r:embed="rId5"/>
                  <a:stretch>
                    <a:fillRect/>
                  </a:stretch>
                </a:blipFill>
              </p:spPr>
              <p:txBody>
                <a:bodyPr/>
                <a:lstStyle/>
                <a:p>
                  <a:r>
                    <a:rPr lang="en-US">
                      <a:noFill/>
                    </a:rPr>
                    <a:t> </a:t>
                  </a:r>
                </a:p>
              </p:txBody>
            </p:sp>
          </mc:Fallback>
        </mc:AlternateContent>
      </p:grpSp>
      <p:sp>
        <p:nvSpPr>
          <p:cNvPr id="86" name="Rectangle 85"/>
          <p:cNvSpPr/>
          <p:nvPr/>
        </p:nvSpPr>
        <p:spPr>
          <a:xfrm>
            <a:off x="257145" y="609600"/>
            <a:ext cx="8201057" cy="400110"/>
          </a:xfrm>
          <a:prstGeom prst="rect">
            <a:avLst/>
          </a:prstGeom>
        </p:spPr>
        <p:txBody>
          <a:bodyPr wrap="square">
            <a:spAutoFit/>
          </a:bodyPr>
          <a:lstStyle/>
          <a:p>
            <a:r>
              <a:rPr lang="en-US" altLang="he-IL" dirty="0" smtClean="0">
                <a:solidFill>
                  <a:srgbClr val="000000"/>
                </a:solidFill>
              </a:rPr>
              <a:t>The model can be simplified by switching off irrelevant feedbacks:</a:t>
            </a:r>
          </a:p>
        </p:txBody>
      </p:sp>
      <p:sp>
        <p:nvSpPr>
          <p:cNvPr id="17" name="Rectangle 16"/>
          <p:cNvSpPr/>
          <p:nvPr/>
        </p:nvSpPr>
        <p:spPr>
          <a:xfrm>
            <a:off x="270075" y="990600"/>
            <a:ext cx="2807179" cy="400110"/>
          </a:xfrm>
          <a:prstGeom prst="rect">
            <a:avLst/>
          </a:prstGeom>
        </p:spPr>
        <p:txBody>
          <a:bodyPr wrap="none">
            <a:spAutoFit/>
          </a:bodyPr>
          <a:lstStyle/>
          <a:p>
            <a:r>
              <a:rPr lang="en-US" dirty="0" smtClean="0"/>
              <a:t>Confined root zones:  </a:t>
            </a:r>
          </a:p>
        </p:txBody>
      </p:sp>
      <mc:AlternateContent xmlns:mc="http://schemas.openxmlformats.org/markup-compatibility/2006" xmlns:a14="http://schemas.microsoft.com/office/drawing/2010/main">
        <mc:Choice Requires="a14">
          <p:sp>
            <p:nvSpPr>
              <p:cNvPr id="88" name="TextBox 87"/>
              <p:cNvSpPr txBox="1"/>
              <p:nvPr/>
            </p:nvSpPr>
            <p:spPr>
              <a:xfrm>
                <a:off x="354599" y="1447800"/>
                <a:ext cx="7113000" cy="411844"/>
              </a:xfrm>
              <a:prstGeom prst="rect">
                <a:avLst/>
              </a:prstGeom>
              <a:solidFill>
                <a:schemeClr val="bg1"/>
              </a:solidFill>
            </p:spPr>
            <p:txBody>
              <a:bodyPr wrap="square" rtlCol="0">
                <a:spAutoFit/>
              </a:bodyPr>
              <a:lstStyle/>
              <a:p>
                <a14:m>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b="0" i="1" smtClean="0">
                            <a:solidFill>
                              <a:srgbClr val="000000"/>
                            </a:solidFill>
                            <a:latin typeface="Cambria Math"/>
                          </a:rPr>
                          <m:t>𝐵</m:t>
                        </m:r>
                      </m:sub>
                    </m:sSub>
                    <m:r>
                      <a:rPr lang="en-US" i="1" smtClean="0">
                        <a:solidFill>
                          <a:srgbClr val="000000"/>
                        </a:solidFill>
                        <a:latin typeface="Cambria Math"/>
                      </a:rPr>
                      <m:t>=</m:t>
                    </m:r>
                    <m:r>
                      <m:rPr>
                        <m:sty m:val="p"/>
                      </m:rPr>
                      <a:rPr lang="en-US" b="0" i="0" smtClean="0">
                        <a:solidFill>
                          <a:srgbClr val="000000"/>
                        </a:solidFill>
                        <a:latin typeface="Cambria Math"/>
                      </a:rPr>
                      <m:t>Λ</m:t>
                    </m:r>
                    <m:r>
                      <a:rPr lang="en-US" i="1" smtClean="0">
                        <a:solidFill>
                          <a:srgbClr val="000000"/>
                        </a:solidFill>
                        <a:latin typeface="Cambria Math"/>
                      </a:rPr>
                      <m:t>∫</m:t>
                    </m:r>
                    <m:r>
                      <a:rPr lang="en-US" b="0" i="1" smtClean="0">
                        <a:solidFill>
                          <a:srgbClr val="000000"/>
                        </a:solidFill>
                        <a:latin typeface="Cambria Math"/>
                      </a:rPr>
                      <m:t>𝐺</m:t>
                    </m:r>
                    <m:d>
                      <m:dPr>
                        <m:ctrlPr>
                          <a:rPr lang="en-US" i="1" smtClean="0">
                            <a:solidFill>
                              <a:srgbClr val="000000"/>
                            </a:solidFill>
                            <a:latin typeface="Cambria Math"/>
                          </a:rPr>
                        </m:ctrlPr>
                      </m:dPr>
                      <m:e>
                        <m:r>
                          <a:rPr lang="en-US" b="1" i="1" smtClean="0">
                            <a:solidFill>
                              <a:srgbClr val="000000"/>
                            </a:solidFill>
                            <a:latin typeface="Cambria Math"/>
                          </a:rPr>
                          <m:t>𝒙</m:t>
                        </m:r>
                        <m:r>
                          <a:rPr lang="en-US" i="1" smtClean="0">
                            <a:solidFill>
                              <a:srgbClr val="000000"/>
                            </a:solidFill>
                            <a:latin typeface="Cambria Math"/>
                          </a:rPr>
                          <m:t>,</m:t>
                        </m:r>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i="1" smtClean="0">
                                <a:solidFill>
                                  <a:srgbClr val="000000"/>
                                </a:solidFill>
                                <a:latin typeface="Cambria Math"/>
                              </a:rPr>
                              <m:t>′</m:t>
                            </m:r>
                          </m:sup>
                        </m:sSup>
                        <m:r>
                          <a:rPr lang="en-US" i="1" smtClean="0">
                            <a:solidFill>
                              <a:srgbClr val="000000"/>
                            </a:solidFill>
                            <a:latin typeface="Cambria Math"/>
                          </a:rPr>
                          <m:t>,</m:t>
                        </m:r>
                        <m:r>
                          <a:rPr lang="en-US" i="1" smtClean="0">
                            <a:solidFill>
                              <a:srgbClr val="000000"/>
                            </a:solidFill>
                            <a:latin typeface="Cambria Math"/>
                          </a:rPr>
                          <m:t>𝑡</m:t>
                        </m:r>
                      </m:e>
                    </m:d>
                    <m:r>
                      <a:rPr lang="en-US" b="0" i="1" smtClean="0">
                        <a:solidFill>
                          <a:srgbClr val="000000"/>
                        </a:solidFill>
                        <a:latin typeface="Cambria Math"/>
                      </a:rPr>
                      <m:t>𝑊</m:t>
                    </m:r>
                    <m:d>
                      <m:dPr>
                        <m:ctrlPr>
                          <a:rPr lang="en-US" i="1" smtClean="0">
                            <a:solidFill>
                              <a:srgbClr val="000000"/>
                            </a:solidFill>
                            <a:latin typeface="Cambria Math"/>
                          </a:rPr>
                        </m:ctrlPr>
                      </m:dPr>
                      <m:e>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i="1" smtClean="0">
                                <a:solidFill>
                                  <a:srgbClr val="000000"/>
                                </a:solidFill>
                                <a:latin typeface="Cambria Math"/>
                              </a:rPr>
                              <m:t>′</m:t>
                            </m:r>
                          </m:sup>
                        </m:sSup>
                        <m:r>
                          <a:rPr lang="en-US" i="1" smtClean="0">
                            <a:solidFill>
                              <a:srgbClr val="000000"/>
                            </a:solidFill>
                            <a:latin typeface="Cambria Math"/>
                          </a:rPr>
                          <m:t>,</m:t>
                        </m:r>
                        <m:r>
                          <a:rPr lang="en-US" i="1" smtClean="0">
                            <a:solidFill>
                              <a:srgbClr val="000000"/>
                            </a:solidFill>
                            <a:latin typeface="Cambria Math"/>
                          </a:rPr>
                          <m:t>𝑡</m:t>
                        </m:r>
                      </m:e>
                    </m:d>
                    <m:r>
                      <a:rPr lang="en-US" i="1" smtClean="0">
                        <a:solidFill>
                          <a:srgbClr val="000000"/>
                        </a:solidFill>
                        <a:latin typeface="Cambria Math"/>
                      </a:rPr>
                      <m:t>𝑑</m:t>
                    </m:r>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b="1" i="1" smtClean="0">
                            <a:solidFill>
                              <a:srgbClr val="000000"/>
                            </a:solidFill>
                            <a:latin typeface="Cambria Math"/>
                          </a:rPr>
                          <m:t>′</m:t>
                        </m:r>
                      </m:sup>
                    </m:sSup>
                    <m:r>
                      <a:rPr lang="en-US" b="0" i="1" smtClean="0">
                        <a:solidFill>
                          <a:srgbClr val="000000"/>
                        </a:solidFill>
                        <a:latin typeface="Cambria Math"/>
                      </a:rPr>
                      <m:t>≈</m:t>
                    </m:r>
                    <m:r>
                      <m:rPr>
                        <m:sty m:val="p"/>
                      </m:rPr>
                      <a:rPr lang="en-US">
                        <a:solidFill>
                          <a:srgbClr val="000000"/>
                        </a:solidFill>
                        <a:latin typeface="Cambria Math"/>
                      </a:rPr>
                      <m:t>Λ</m:t>
                    </m:r>
                    <m:r>
                      <a:rPr lang="en-US" i="1">
                        <a:solidFill>
                          <a:srgbClr val="000000"/>
                        </a:solidFill>
                        <a:latin typeface="Cambria Math"/>
                      </a:rPr>
                      <m:t>𝑊</m:t>
                    </m:r>
                    <m:sSup>
                      <m:sSupPr>
                        <m:ctrlPr>
                          <a:rPr lang="en-US" i="1">
                            <a:solidFill>
                              <a:srgbClr val="000000"/>
                            </a:solidFill>
                            <a:latin typeface="Cambria Math"/>
                          </a:rPr>
                        </m:ctrlPr>
                      </m:sSupPr>
                      <m:e>
                        <m:d>
                          <m:dPr>
                            <m:ctrlPr>
                              <a:rPr lang="en-US" i="1">
                                <a:solidFill>
                                  <a:srgbClr val="000000"/>
                                </a:solidFill>
                                <a:latin typeface="Cambria Math"/>
                              </a:rPr>
                            </m:ctrlPr>
                          </m:dPr>
                          <m:e>
                            <m:r>
                              <a:rPr lang="en-US" i="1">
                                <a:solidFill>
                                  <a:srgbClr val="000000"/>
                                </a:solidFill>
                                <a:latin typeface="Cambria Math"/>
                              </a:rPr>
                              <m:t>1+</m:t>
                            </m:r>
                            <m:r>
                              <a:rPr lang="en-US" i="1">
                                <a:solidFill>
                                  <a:srgbClr val="000000"/>
                                </a:solidFill>
                                <a:latin typeface="Cambria Math"/>
                              </a:rPr>
                              <m:t>𝐸𝐵</m:t>
                            </m:r>
                          </m:e>
                        </m:d>
                      </m:e>
                      <m:sup>
                        <m:r>
                          <a:rPr lang="en-US" i="1">
                            <a:solidFill>
                              <a:srgbClr val="000000"/>
                            </a:solidFill>
                            <a:latin typeface="Cambria Math"/>
                          </a:rPr>
                          <m:t>2</m:t>
                        </m:r>
                      </m:sup>
                    </m:sSup>
                  </m:oMath>
                </a14:m>
                <a:r>
                  <a:rPr lang="en-US" dirty="0" smtClean="0">
                    <a:solidFill>
                      <a:srgbClr val="000000"/>
                    </a:solidFill>
                  </a:rPr>
                  <a:t>                         </a:t>
                </a:r>
                <a:endParaRPr lang="en-US" dirty="0">
                  <a:solidFill>
                    <a:srgbClr val="000000"/>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354599" y="1447800"/>
                <a:ext cx="7113000" cy="411844"/>
              </a:xfrm>
              <a:prstGeom prst="rect">
                <a:avLst/>
              </a:prstGeom>
              <a:blipFill rotWithShape="1">
                <a:blip r:embed="rId6"/>
                <a:stretch>
                  <a:fillRect b="-208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p:cNvSpPr txBox="1"/>
              <p:nvPr/>
            </p:nvSpPr>
            <p:spPr>
              <a:xfrm>
                <a:off x="76200" y="1892481"/>
                <a:ext cx="5698482" cy="41184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a:rPr>
                          </m:ctrlPr>
                        </m:sSubPr>
                        <m:e>
                          <m:r>
                            <a:rPr lang="en-US" i="1" smtClean="0">
                              <a:solidFill>
                                <a:srgbClr val="000000"/>
                              </a:solidFill>
                              <a:latin typeface="Cambria Math"/>
                            </a:rPr>
                            <m:t>𝐺</m:t>
                          </m:r>
                        </m:e>
                        <m:sub>
                          <m:r>
                            <a:rPr lang="en-US" b="0" i="1" smtClean="0">
                              <a:solidFill>
                                <a:srgbClr val="000000"/>
                              </a:solidFill>
                              <a:latin typeface="Cambria Math"/>
                            </a:rPr>
                            <m:t>𝑊</m:t>
                          </m:r>
                        </m:sub>
                      </m:sSub>
                      <m:r>
                        <a:rPr lang="en-US" i="1" smtClean="0">
                          <a:solidFill>
                            <a:srgbClr val="000000"/>
                          </a:solidFill>
                          <a:latin typeface="Cambria Math"/>
                        </a:rPr>
                        <m:t>=</m:t>
                      </m:r>
                      <m:r>
                        <m:rPr>
                          <m:sty m:val="p"/>
                        </m:rPr>
                        <a:rPr lang="en-US" b="0" i="0" smtClean="0">
                          <a:solidFill>
                            <a:srgbClr val="000000"/>
                          </a:solidFill>
                          <a:latin typeface="Cambria Math"/>
                        </a:rPr>
                        <m:t>Γ</m:t>
                      </m:r>
                      <m:r>
                        <a:rPr lang="en-US" i="1" smtClean="0">
                          <a:solidFill>
                            <a:srgbClr val="000000"/>
                          </a:solidFill>
                          <a:latin typeface="Cambria Math"/>
                        </a:rPr>
                        <m:t>∫</m:t>
                      </m:r>
                      <m:r>
                        <a:rPr lang="en-US" b="0" i="1" smtClean="0">
                          <a:solidFill>
                            <a:srgbClr val="000000"/>
                          </a:solidFill>
                          <a:latin typeface="Cambria Math"/>
                        </a:rPr>
                        <m:t>𝐺</m:t>
                      </m:r>
                      <m:d>
                        <m:dPr>
                          <m:ctrlPr>
                            <a:rPr lang="en-US" i="1" smtClean="0">
                              <a:solidFill>
                                <a:srgbClr val="000000"/>
                              </a:solidFill>
                              <a:latin typeface="Cambria Math"/>
                            </a:rPr>
                          </m:ctrlPr>
                        </m:dPr>
                        <m:e>
                          <m:sSup>
                            <m:sSupPr>
                              <m:ctrlPr>
                                <a:rPr lang="en-US" b="1" i="1" smtClean="0">
                                  <a:solidFill>
                                    <a:srgbClr val="000000"/>
                                  </a:solidFill>
                                  <a:latin typeface="Cambria Math"/>
                                </a:rPr>
                              </m:ctrlPr>
                            </m:sSupPr>
                            <m:e>
                              <m:r>
                                <a:rPr lang="en-US" b="1" i="1" smtClean="0">
                                  <a:solidFill>
                                    <a:srgbClr val="000000"/>
                                  </a:solidFill>
                                  <a:latin typeface="Cambria Math"/>
                                </a:rPr>
                                <m:t>𝒙</m:t>
                              </m:r>
                            </m:e>
                            <m:sup>
                              <m:r>
                                <a:rPr lang="en-US" b="1" i="1" smtClean="0">
                                  <a:solidFill>
                                    <a:srgbClr val="000000"/>
                                  </a:solidFill>
                                  <a:latin typeface="Cambria Math"/>
                                </a:rPr>
                                <m:t>′</m:t>
                              </m:r>
                            </m:sup>
                          </m:sSup>
                          <m:r>
                            <a:rPr lang="en-US" i="1" smtClean="0">
                              <a:solidFill>
                                <a:srgbClr val="000000"/>
                              </a:solidFill>
                              <a:latin typeface="Cambria Math"/>
                            </a:rPr>
                            <m:t>,</m:t>
                          </m:r>
                          <m:r>
                            <a:rPr lang="en-US" b="1" i="1" smtClean="0">
                              <a:solidFill>
                                <a:srgbClr val="000000"/>
                              </a:solidFill>
                              <a:latin typeface="Cambria Math"/>
                            </a:rPr>
                            <m:t>𝒙</m:t>
                          </m:r>
                          <m:r>
                            <a:rPr lang="en-US" i="1" smtClean="0">
                              <a:solidFill>
                                <a:srgbClr val="000000"/>
                              </a:solidFill>
                              <a:latin typeface="Cambria Math"/>
                            </a:rPr>
                            <m:t>,</m:t>
                          </m:r>
                          <m:r>
                            <a:rPr lang="en-US" i="1" smtClean="0">
                              <a:solidFill>
                                <a:srgbClr val="000000"/>
                              </a:solidFill>
                              <a:latin typeface="Cambria Math"/>
                            </a:rPr>
                            <m:t>𝑡</m:t>
                          </m:r>
                        </m:e>
                      </m:d>
                      <m:r>
                        <a:rPr lang="en-US" b="0" i="1" smtClean="0">
                          <a:solidFill>
                            <a:srgbClr val="000000"/>
                          </a:solidFill>
                          <a:latin typeface="Cambria Math"/>
                        </a:rPr>
                        <m:t>𝐵</m:t>
                      </m:r>
                      <m:d>
                        <m:dPr>
                          <m:ctrlPr>
                            <a:rPr lang="en-US" i="1" smtClean="0">
                              <a:solidFill>
                                <a:srgbClr val="000000"/>
                              </a:solidFill>
                              <a:latin typeface="Cambria Math"/>
                            </a:rPr>
                          </m:ctrlPr>
                        </m:dPr>
                        <m:e>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i="1" smtClean="0">
                                  <a:solidFill>
                                    <a:srgbClr val="000000"/>
                                  </a:solidFill>
                                  <a:latin typeface="Cambria Math"/>
                                </a:rPr>
                                <m:t>′</m:t>
                              </m:r>
                            </m:sup>
                          </m:sSup>
                          <m:r>
                            <a:rPr lang="en-US" i="1" smtClean="0">
                              <a:solidFill>
                                <a:srgbClr val="000000"/>
                              </a:solidFill>
                              <a:latin typeface="Cambria Math"/>
                            </a:rPr>
                            <m:t>,</m:t>
                          </m:r>
                          <m:r>
                            <a:rPr lang="en-US" i="1" smtClean="0">
                              <a:solidFill>
                                <a:srgbClr val="000000"/>
                              </a:solidFill>
                              <a:latin typeface="Cambria Math"/>
                            </a:rPr>
                            <m:t>𝑡</m:t>
                          </m:r>
                        </m:e>
                      </m:d>
                      <m:r>
                        <a:rPr lang="en-US" i="1" smtClean="0">
                          <a:solidFill>
                            <a:srgbClr val="000000"/>
                          </a:solidFill>
                          <a:latin typeface="Cambria Math"/>
                        </a:rPr>
                        <m:t>𝑑</m:t>
                      </m:r>
                      <m:sSup>
                        <m:sSupPr>
                          <m:ctrlPr>
                            <a:rPr lang="en-US" i="1" smtClean="0">
                              <a:solidFill>
                                <a:srgbClr val="000000"/>
                              </a:solidFill>
                              <a:latin typeface="Cambria Math"/>
                            </a:rPr>
                          </m:ctrlPr>
                        </m:sSupPr>
                        <m:e>
                          <m:r>
                            <a:rPr lang="en-US" b="1" i="1" smtClean="0">
                              <a:solidFill>
                                <a:srgbClr val="000000"/>
                              </a:solidFill>
                              <a:latin typeface="Cambria Math"/>
                            </a:rPr>
                            <m:t>𝒙</m:t>
                          </m:r>
                        </m:e>
                        <m:sup>
                          <m:r>
                            <a:rPr lang="en-US" b="1" i="1" smtClean="0">
                              <a:solidFill>
                                <a:srgbClr val="000000"/>
                              </a:solidFill>
                              <a:latin typeface="Cambria Math"/>
                            </a:rPr>
                            <m:t>′</m:t>
                          </m:r>
                        </m:sup>
                      </m:sSup>
                      <m:r>
                        <a:rPr lang="en-US" b="0" i="1" smtClean="0">
                          <a:solidFill>
                            <a:srgbClr val="000000"/>
                          </a:solidFill>
                          <a:latin typeface="Cambria Math"/>
                        </a:rPr>
                        <m:t>≈</m:t>
                      </m:r>
                      <m:r>
                        <m:rPr>
                          <m:sty m:val="p"/>
                        </m:rPr>
                        <a:rPr lang="en-US">
                          <a:solidFill>
                            <a:srgbClr val="000000"/>
                          </a:solidFill>
                          <a:latin typeface="Cambria Math"/>
                        </a:rPr>
                        <m:t>Γ</m:t>
                      </m:r>
                      <m:r>
                        <a:rPr lang="en-US" i="1">
                          <a:solidFill>
                            <a:srgbClr val="000000"/>
                          </a:solidFill>
                          <a:latin typeface="Cambria Math"/>
                        </a:rPr>
                        <m:t>𝐵</m:t>
                      </m:r>
                      <m:sSup>
                        <m:sSupPr>
                          <m:ctrlPr>
                            <a:rPr lang="en-US" i="1">
                              <a:solidFill>
                                <a:srgbClr val="000000"/>
                              </a:solidFill>
                              <a:latin typeface="Cambria Math"/>
                            </a:rPr>
                          </m:ctrlPr>
                        </m:sSupPr>
                        <m:e>
                          <m:d>
                            <m:dPr>
                              <m:ctrlPr>
                                <a:rPr lang="en-US" i="1">
                                  <a:solidFill>
                                    <a:srgbClr val="000000"/>
                                  </a:solidFill>
                                  <a:latin typeface="Cambria Math"/>
                                </a:rPr>
                              </m:ctrlPr>
                            </m:dPr>
                            <m:e>
                              <m:r>
                                <a:rPr lang="en-US" i="1">
                                  <a:solidFill>
                                    <a:srgbClr val="000000"/>
                                  </a:solidFill>
                                  <a:latin typeface="Cambria Math"/>
                                </a:rPr>
                                <m:t>1+</m:t>
                              </m:r>
                              <m:r>
                                <a:rPr lang="en-US" i="1">
                                  <a:solidFill>
                                    <a:srgbClr val="000000"/>
                                  </a:solidFill>
                                  <a:latin typeface="Cambria Math"/>
                                </a:rPr>
                                <m:t>𝐸𝐵</m:t>
                              </m:r>
                            </m:e>
                          </m:d>
                        </m:e>
                        <m:sup>
                          <m:r>
                            <a:rPr lang="en-US" i="1">
                              <a:solidFill>
                                <a:srgbClr val="000000"/>
                              </a:solidFill>
                              <a:latin typeface="Cambria Math"/>
                            </a:rPr>
                            <m:t>2</m:t>
                          </m:r>
                        </m:sup>
                      </m:sSup>
                    </m:oMath>
                  </m:oMathPara>
                </a14:m>
                <a:endParaRPr lang="en-US" dirty="0">
                  <a:solidFill>
                    <a:srgbClr val="000000"/>
                  </a:solidFill>
                </a:endParaRPr>
              </a:p>
            </p:txBody>
          </p:sp>
        </mc:Choice>
        <mc:Fallback xmlns="">
          <p:sp>
            <p:nvSpPr>
              <p:cNvPr id="89" name="TextBox 88"/>
              <p:cNvSpPr txBox="1">
                <a:spLocks noRot="1" noChangeAspect="1" noMove="1" noResize="1" noEditPoints="1" noAdjustHandles="1" noChangeArrowheads="1" noChangeShapeType="1" noTextEdit="1"/>
              </p:cNvSpPr>
              <p:nvPr/>
            </p:nvSpPr>
            <p:spPr>
              <a:xfrm>
                <a:off x="76200" y="1892481"/>
                <a:ext cx="5698482" cy="411844"/>
              </a:xfrm>
              <a:prstGeom prst="rect">
                <a:avLst/>
              </a:prstGeom>
              <a:blipFill rotWithShape="1">
                <a:blip r:embed="rId7"/>
                <a:stretch>
                  <a:fillRect b="-20588"/>
                </a:stretch>
              </a:blipFill>
            </p:spPr>
            <p:txBody>
              <a:bodyPr/>
              <a:lstStyle/>
              <a:p>
                <a:r>
                  <a:rPr lang="en-US">
                    <a:noFill/>
                  </a:rPr>
                  <a:t> </a:t>
                </a:r>
              </a:p>
            </p:txBody>
          </p:sp>
        </mc:Fallback>
      </mc:AlternateContent>
      <p:pic>
        <p:nvPicPr>
          <p:cNvPr id="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1" y="2286000"/>
            <a:ext cx="4343400" cy="2058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p:nvGrpSpPr>
        <p:grpSpPr>
          <a:xfrm>
            <a:off x="1958050" y="1473328"/>
            <a:ext cx="6652550" cy="2421113"/>
            <a:chOff x="1958050" y="1473328"/>
            <a:chExt cx="6652550" cy="2421113"/>
          </a:xfrm>
        </p:grpSpPr>
        <p:grpSp>
          <p:nvGrpSpPr>
            <p:cNvPr id="20" name="Group 19"/>
            <p:cNvGrpSpPr/>
            <p:nvPr/>
          </p:nvGrpSpPr>
          <p:grpSpPr>
            <a:xfrm>
              <a:off x="1958050" y="2819400"/>
              <a:ext cx="1073415" cy="1075041"/>
              <a:chOff x="4891087" y="2590800"/>
              <a:chExt cx="1357314" cy="1447800"/>
            </a:xfrm>
          </p:grpSpPr>
          <p:cxnSp>
            <p:nvCxnSpPr>
              <p:cNvPr id="19" name="Straight Connector 18"/>
              <p:cNvCxnSpPr/>
              <p:nvPr/>
            </p:nvCxnSpPr>
            <p:spPr bwMode="auto">
              <a:xfrm>
                <a:off x="4967288" y="2590800"/>
                <a:ext cx="1281113" cy="1428690"/>
              </a:xfrm>
              <a:prstGeom prst="line">
                <a:avLst/>
              </a:prstGeom>
              <a:noFill/>
              <a:ln w="19050" cap="flat" cmpd="sng" algn="ctr">
                <a:solidFill>
                  <a:srgbClr val="FF0000"/>
                </a:solidFill>
                <a:prstDash val="solid"/>
                <a:round/>
                <a:headEnd type="none" w="med" len="med"/>
                <a:tailEnd type="none" w="med" len="med"/>
              </a:ln>
              <a:effectLst/>
            </p:spPr>
          </p:cxnSp>
          <p:cxnSp>
            <p:nvCxnSpPr>
              <p:cNvPr id="91" name="Straight Connector 90"/>
              <p:cNvCxnSpPr/>
              <p:nvPr/>
            </p:nvCxnSpPr>
            <p:spPr bwMode="auto">
              <a:xfrm flipH="1">
                <a:off x="4891087" y="2609910"/>
                <a:ext cx="1281113" cy="1428690"/>
              </a:xfrm>
              <a:prstGeom prst="line">
                <a:avLst/>
              </a:prstGeom>
              <a:noFill/>
              <a:ln w="19050" cap="flat" cmpd="sng" algn="ctr">
                <a:solidFill>
                  <a:srgbClr val="FF0000"/>
                </a:solidFill>
                <a:prstDash val="solid"/>
                <a:round/>
                <a:headEnd type="none" w="med" len="med"/>
                <a:tailEnd type="none" w="med" len="med"/>
              </a:ln>
              <a:effectLst/>
            </p:spPr>
          </p:cxnSp>
        </p:grpSp>
        <p:sp>
          <p:nvSpPr>
            <p:cNvPr id="21" name="TextBox 20"/>
            <p:cNvSpPr txBox="1"/>
            <p:nvPr/>
          </p:nvSpPr>
          <p:spPr>
            <a:xfrm>
              <a:off x="5867400" y="1473328"/>
              <a:ext cx="2743200" cy="830997"/>
            </a:xfrm>
            <a:prstGeom prst="rect">
              <a:avLst/>
            </a:prstGeom>
            <a:noFill/>
          </p:spPr>
          <p:txBody>
            <a:bodyPr wrap="square" rtlCol="0">
              <a:spAutoFit/>
            </a:bodyPr>
            <a:lstStyle/>
            <a:p>
              <a:r>
                <a:rPr lang="en-US" sz="1600" dirty="0" smtClean="0"/>
                <a:t>The model still captures the infiltration and soil-water diffusion feedbacks</a:t>
              </a:r>
              <a:endParaRPr lang="en-US" sz="1600" dirty="0"/>
            </a:p>
          </p:txBody>
        </p:sp>
      </p:grpSp>
      <mc:AlternateContent xmlns:mc="http://schemas.openxmlformats.org/markup-compatibility/2006" xmlns:a14="http://schemas.microsoft.com/office/drawing/2010/main">
        <mc:Choice Requires="a14">
          <p:sp>
            <p:nvSpPr>
              <p:cNvPr id="92" name="Rectangle 91"/>
              <p:cNvSpPr/>
              <p:nvPr/>
            </p:nvSpPr>
            <p:spPr>
              <a:xfrm>
                <a:off x="304800" y="4343400"/>
                <a:ext cx="8305800" cy="1169551"/>
              </a:xfrm>
              <a:prstGeom prst="rect">
                <a:avLst/>
              </a:prstGeom>
            </p:spPr>
            <p:txBody>
              <a:bodyPr wrap="square">
                <a:spAutoFit/>
              </a:bodyPr>
              <a:lstStyle/>
              <a:p>
                <a:r>
                  <a:rPr lang="en-US" dirty="0" smtClean="0"/>
                  <a:t>No infiltration contrast (e.g. sandy soil): </a:t>
                </a:r>
              </a:p>
              <a:p>
                <a14:m>
                  <m:oMath xmlns:m="http://schemas.openxmlformats.org/officeDocument/2006/math">
                    <m:r>
                      <a:rPr lang="en-US" i="1" dirty="0" smtClean="0">
                        <a:latin typeface="Cambria Math"/>
                      </a:rPr>
                      <m:t>𝐼</m:t>
                    </m:r>
                  </m:oMath>
                </a14:m>
                <a:r>
                  <a:rPr lang="en-US" dirty="0" smtClean="0"/>
                  <a:t> is independent of </a:t>
                </a:r>
                <a14:m>
                  <m:oMath xmlns:m="http://schemas.openxmlformats.org/officeDocument/2006/math">
                    <m:r>
                      <a:rPr lang="en-US" i="1" dirty="0" smtClean="0">
                        <a:latin typeface="Cambria Math"/>
                      </a:rPr>
                      <m:t>𝐵</m:t>
                    </m:r>
                  </m:oMath>
                </a14:m>
                <a:r>
                  <a:rPr lang="en-US" dirty="0" smtClean="0"/>
                  <a:t>, and the </a:t>
                </a:r>
                <a14:m>
                  <m:oMath xmlns:m="http://schemas.openxmlformats.org/officeDocument/2006/math">
                    <m:r>
                      <a:rPr lang="en-US" i="1" dirty="0" smtClean="0">
                        <a:latin typeface="Cambria Math"/>
                      </a:rPr>
                      <m:t>𝐻</m:t>
                    </m:r>
                  </m:oMath>
                </a14:m>
                <a:r>
                  <a:rPr lang="en-US" dirty="0" smtClean="0"/>
                  <a:t> equation decouples </a:t>
                </a:r>
                <a:r>
                  <a:rPr lang="en-US" dirty="0" smtClean="0">
                    <a:sym typeface="Mathematica1"/>
                  </a:rPr>
                  <a:t> 2-variable model:</a:t>
                </a:r>
                <a:endParaRPr lang="en-US" dirty="0" smtClean="0"/>
              </a:p>
            </p:txBody>
          </p:sp>
        </mc:Choice>
        <mc:Fallback xmlns="">
          <p:sp>
            <p:nvSpPr>
              <p:cNvPr id="92" name="Rectangle 91"/>
              <p:cNvSpPr>
                <a:spLocks noRot="1" noChangeAspect="1" noMove="1" noResize="1" noEditPoints="1" noAdjustHandles="1" noChangeArrowheads="1" noChangeShapeType="1" noTextEdit="1"/>
              </p:cNvSpPr>
              <p:nvPr/>
            </p:nvSpPr>
            <p:spPr>
              <a:xfrm>
                <a:off x="304800" y="4343400"/>
                <a:ext cx="8305800" cy="1169551"/>
              </a:xfrm>
              <a:prstGeom prst="rect">
                <a:avLst/>
              </a:prstGeom>
              <a:blipFill rotWithShape="1">
                <a:blip r:embed="rId9"/>
                <a:stretch>
                  <a:fillRect l="-734" t="-2618" b="-8377"/>
                </a:stretch>
              </a:blipFill>
            </p:spPr>
            <p:txBody>
              <a:bodyPr/>
              <a:lstStyle/>
              <a:p>
                <a:r>
                  <a:rPr lang="en-US">
                    <a:noFill/>
                  </a:rPr>
                  <a:t> </a:t>
                </a:r>
              </a:p>
            </p:txBody>
          </p:sp>
        </mc:Fallback>
      </mc:AlternateContent>
      <p:grpSp>
        <p:nvGrpSpPr>
          <p:cNvPr id="25" name="Group 24"/>
          <p:cNvGrpSpPr/>
          <p:nvPr/>
        </p:nvGrpSpPr>
        <p:grpSpPr>
          <a:xfrm>
            <a:off x="381000" y="2819400"/>
            <a:ext cx="8229600" cy="3657600"/>
            <a:chOff x="381000" y="2819400"/>
            <a:chExt cx="8229600" cy="3657600"/>
          </a:xfrm>
        </p:grpSpPr>
        <p:sp>
          <p:nvSpPr>
            <p:cNvPr id="93" name="TextBox 92"/>
            <p:cNvSpPr txBox="1"/>
            <p:nvPr/>
          </p:nvSpPr>
          <p:spPr>
            <a:xfrm>
              <a:off x="5867400" y="5646003"/>
              <a:ext cx="2743200" cy="830997"/>
            </a:xfrm>
            <a:prstGeom prst="rect">
              <a:avLst/>
            </a:prstGeom>
            <a:noFill/>
          </p:spPr>
          <p:txBody>
            <a:bodyPr wrap="square" rtlCol="0">
              <a:spAutoFit/>
            </a:bodyPr>
            <a:lstStyle/>
            <a:p>
              <a:r>
                <a:rPr lang="en-US" sz="1600" dirty="0" smtClean="0"/>
                <a:t>The model still captures the soil-water diffusion feedback</a:t>
              </a:r>
              <a:endParaRPr lang="en-US" sz="1600" dirty="0"/>
            </a:p>
          </p:txBody>
        </p:sp>
        <p:grpSp>
          <p:nvGrpSpPr>
            <p:cNvPr id="24" name="Group 23"/>
            <p:cNvGrpSpPr/>
            <p:nvPr/>
          </p:nvGrpSpPr>
          <p:grpSpPr>
            <a:xfrm>
              <a:off x="381000" y="2819400"/>
              <a:ext cx="1073415" cy="1075041"/>
              <a:chOff x="381000" y="2819400"/>
              <a:chExt cx="1073415" cy="1075041"/>
            </a:xfrm>
          </p:grpSpPr>
          <p:cxnSp>
            <p:nvCxnSpPr>
              <p:cNvPr id="95" name="Straight Connector 94"/>
              <p:cNvCxnSpPr/>
              <p:nvPr/>
            </p:nvCxnSpPr>
            <p:spPr bwMode="auto">
              <a:xfrm>
                <a:off x="441263" y="2819400"/>
                <a:ext cx="1013152" cy="1060851"/>
              </a:xfrm>
              <a:prstGeom prst="line">
                <a:avLst/>
              </a:prstGeom>
              <a:noFill/>
              <a:ln w="19050" cap="flat" cmpd="sng" algn="ctr">
                <a:solidFill>
                  <a:srgbClr val="FF0000"/>
                </a:solidFill>
                <a:prstDash val="solid"/>
                <a:round/>
                <a:headEnd type="none" w="med" len="med"/>
                <a:tailEnd type="none" w="med" len="med"/>
              </a:ln>
              <a:effectLst/>
            </p:spPr>
          </p:cxnSp>
          <p:cxnSp>
            <p:nvCxnSpPr>
              <p:cNvPr id="96" name="Straight Connector 95"/>
              <p:cNvCxnSpPr/>
              <p:nvPr/>
            </p:nvCxnSpPr>
            <p:spPr bwMode="auto">
              <a:xfrm flipH="1">
                <a:off x="381000" y="2833590"/>
                <a:ext cx="1013152" cy="1060851"/>
              </a:xfrm>
              <a:prstGeom prst="line">
                <a:avLst/>
              </a:prstGeom>
              <a:noFill/>
              <a:ln w="19050" cap="flat" cmpd="sng" algn="ctr">
                <a:solidFill>
                  <a:srgbClr val="FF0000"/>
                </a:solidFill>
                <a:prstDash val="solid"/>
                <a:round/>
                <a:headEnd type="none" w="med" len="med"/>
                <a:tailEnd type="none" w="med" len="med"/>
              </a:ln>
              <a:effectLst/>
            </p:spPr>
          </p:cxnSp>
        </p:grpSp>
      </p:grpSp>
    </p:spTree>
    <p:extLst>
      <p:ext uri="{BB962C8B-B14F-4D97-AF65-F5344CB8AC3E}">
        <p14:creationId xmlns:p14="http://schemas.microsoft.com/office/powerpoint/2010/main" val="23965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500"/>
                                        <p:tgtEl>
                                          <p:spTgt spid="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48"/>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Mathematical modeling – upscaling feedbacks to patterns</a:t>
            </a:r>
          </a:p>
        </p:txBody>
      </p:sp>
      <p:grpSp>
        <p:nvGrpSpPr>
          <p:cNvPr id="20486" name="Group 49"/>
          <p:cNvGrpSpPr>
            <a:grpSpLocks/>
          </p:cNvGrpSpPr>
          <p:nvPr/>
        </p:nvGrpSpPr>
        <p:grpSpPr bwMode="auto">
          <a:xfrm>
            <a:off x="8720138" y="0"/>
            <a:ext cx="457200" cy="6858000"/>
            <a:chOff x="5493" y="0"/>
            <a:chExt cx="288" cy="4320"/>
          </a:xfrm>
        </p:grpSpPr>
        <p:sp>
          <p:nvSpPr>
            <p:cNvPr id="20508" name="Rectangle 50"/>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20509" name="Picture 51" descr="bgu_logo_small"/>
            <p:cNvPicPr>
              <a:picLocks noChangeAspect="1" noChangeArrowheads="1"/>
            </p:cNvPicPr>
            <p:nvPr/>
          </p:nvPicPr>
          <p:blipFill>
            <a:blip r:embed="rId9" cstate="print"/>
            <a:srcRect/>
            <a:stretch>
              <a:fillRect/>
            </a:stretch>
          </p:blipFill>
          <p:spPr bwMode="auto">
            <a:xfrm>
              <a:off x="5493" y="21"/>
              <a:ext cx="288" cy="246"/>
            </a:xfrm>
            <a:prstGeom prst="rect">
              <a:avLst/>
            </a:prstGeom>
            <a:noFill/>
            <a:ln w="9525">
              <a:noFill/>
              <a:miter lim="800000"/>
              <a:headEnd/>
              <a:tailEnd/>
            </a:ln>
          </p:spPr>
        </p:pic>
      </p:grpSp>
      <p:sp>
        <p:nvSpPr>
          <p:cNvPr id="20487" name="Rectangle 52"/>
          <p:cNvSpPr>
            <a:spLocks noChangeArrowheads="1"/>
          </p:cNvSpPr>
          <p:nvPr/>
        </p:nvSpPr>
        <p:spPr bwMode="auto">
          <a:xfrm>
            <a:off x="152400" y="967450"/>
            <a:ext cx="4572000" cy="1006475"/>
          </a:xfrm>
          <a:prstGeom prst="rect">
            <a:avLst/>
          </a:prstGeom>
          <a:noFill/>
          <a:ln w="9525" algn="ctr">
            <a:noFill/>
            <a:miter lim="800000"/>
            <a:headEnd/>
            <a:tailEnd/>
          </a:ln>
        </p:spPr>
        <p:txBody>
          <a:bodyPr>
            <a:spAutoFit/>
          </a:bodyPr>
          <a:lstStyle/>
          <a:p>
            <a:pPr marL="457200" indent="-457200"/>
            <a:r>
              <a:rPr lang="en-US" altLang="he-IL" dirty="0"/>
              <a:t>Uniform states:</a:t>
            </a:r>
          </a:p>
          <a:p>
            <a:pPr marL="457200" indent="-457200">
              <a:spcBef>
                <a:spcPct val="0"/>
              </a:spcBef>
            </a:pPr>
            <a:r>
              <a:rPr lang="en-US" altLang="he-IL" dirty="0"/>
              <a:t>Bare-soil </a:t>
            </a:r>
            <a:r>
              <a:rPr lang="en-US" altLang="he-IL" dirty="0" smtClean="0"/>
              <a:t>(</a:t>
            </a:r>
            <a:r>
              <a:rPr lang="en-US" altLang="he-IL" i="1" dirty="0">
                <a:latin typeface="Times New Roman" pitchFamily="18" charset="0"/>
                <a:cs typeface="Times New Roman" pitchFamily="18" charset="0"/>
              </a:rPr>
              <a:t>b = 0</a:t>
            </a:r>
            <a:r>
              <a:rPr lang="en-US" altLang="he-IL" dirty="0"/>
              <a:t>)</a:t>
            </a:r>
            <a:r>
              <a:rPr lang="en-US" altLang="he-IL" b="1" dirty="0"/>
              <a:t> </a:t>
            </a:r>
          </a:p>
          <a:p>
            <a:pPr marL="457200" indent="-457200">
              <a:spcBef>
                <a:spcPct val="0"/>
              </a:spcBef>
            </a:pPr>
            <a:r>
              <a:rPr lang="en-US" altLang="he-IL" dirty="0" smtClean="0"/>
              <a:t>Uniform vegetation (</a:t>
            </a:r>
            <a:r>
              <a:rPr lang="en-US" altLang="he-IL" i="1" dirty="0">
                <a:latin typeface="Times New Roman" pitchFamily="18" charset="0"/>
                <a:cs typeface="Times New Roman" pitchFamily="18" charset="0"/>
              </a:rPr>
              <a:t>b</a:t>
            </a:r>
            <a:r>
              <a:rPr lang="en-US" altLang="he-IL" i="1" dirty="0">
                <a:latin typeface="Times New Roman" pitchFamily="18" charset="0"/>
                <a:cs typeface="Times New Roman" pitchFamily="18" charset="0"/>
                <a:sym typeface="Math1" pitchFamily="2" charset="2"/>
              </a:rPr>
              <a:t> </a:t>
            </a:r>
            <a:r>
              <a:rPr lang="en-US" altLang="he-IL" i="1" dirty="0">
                <a:latin typeface="Times New Roman" pitchFamily="18" charset="0"/>
                <a:cs typeface="Times New Roman" pitchFamily="18" charset="0"/>
                <a:sym typeface="Symbol" pitchFamily="18" charset="2"/>
              </a:rPr>
              <a:t></a:t>
            </a:r>
            <a:r>
              <a:rPr lang="en-US" altLang="he-IL" i="1" dirty="0">
                <a:latin typeface="Times New Roman" pitchFamily="18" charset="0"/>
                <a:cs typeface="Times New Roman" pitchFamily="18" charset="0"/>
                <a:sym typeface="Math1" pitchFamily="2" charset="2"/>
              </a:rPr>
              <a:t> </a:t>
            </a:r>
            <a:r>
              <a:rPr lang="en-US" altLang="he-IL" i="1" dirty="0">
                <a:latin typeface="Times New Roman" pitchFamily="18" charset="0"/>
                <a:cs typeface="Times New Roman" pitchFamily="18" charset="0"/>
              </a:rPr>
              <a:t>0</a:t>
            </a:r>
            <a:r>
              <a:rPr lang="en-US" altLang="he-IL" dirty="0"/>
              <a:t>)</a:t>
            </a:r>
          </a:p>
        </p:txBody>
      </p:sp>
      <p:sp>
        <p:nvSpPr>
          <p:cNvPr id="20489" name="Rectangle 54"/>
          <p:cNvSpPr>
            <a:spLocks noChangeArrowheads="1"/>
          </p:cNvSpPr>
          <p:nvPr/>
        </p:nvSpPr>
        <p:spPr bwMode="auto">
          <a:xfrm>
            <a:off x="152400" y="609600"/>
            <a:ext cx="5105400" cy="400110"/>
          </a:xfrm>
          <a:prstGeom prst="rect">
            <a:avLst/>
          </a:prstGeom>
          <a:noFill/>
          <a:ln w="9525" algn="ctr">
            <a:noFill/>
            <a:miter lim="800000"/>
            <a:headEnd/>
            <a:tailEnd/>
          </a:ln>
        </p:spPr>
        <p:txBody>
          <a:bodyPr wrap="square">
            <a:spAutoFit/>
          </a:bodyPr>
          <a:lstStyle/>
          <a:p>
            <a:pPr marL="457200" indent="-457200" eaLnBrk="1" hangingPunct="1">
              <a:spcBef>
                <a:spcPct val="0"/>
              </a:spcBef>
            </a:pPr>
            <a:r>
              <a:rPr lang="en-US" dirty="0" smtClean="0">
                <a:solidFill>
                  <a:srgbClr val="CC0000"/>
                </a:solidFill>
              </a:rPr>
              <a:t>Bifurcation diagram (plane terrain)</a:t>
            </a:r>
            <a:endParaRPr lang="en-US" dirty="0">
              <a:solidFill>
                <a:srgbClr val="CC0000"/>
              </a:solidFill>
            </a:endParaRPr>
          </a:p>
        </p:txBody>
      </p:sp>
      <p:grpSp>
        <p:nvGrpSpPr>
          <p:cNvPr id="117" name="Group 116"/>
          <p:cNvGrpSpPr/>
          <p:nvPr/>
        </p:nvGrpSpPr>
        <p:grpSpPr>
          <a:xfrm>
            <a:off x="5512466" y="4062836"/>
            <a:ext cx="2932665" cy="2428898"/>
            <a:chOff x="2897293" y="3859530"/>
            <a:chExt cx="4473692" cy="2922270"/>
          </a:xfrm>
        </p:grpSpPr>
        <p:sp>
          <p:nvSpPr>
            <p:cNvPr id="118" name="Rectangle 117"/>
            <p:cNvSpPr/>
            <p:nvPr/>
          </p:nvSpPr>
          <p:spPr bwMode="auto">
            <a:xfrm>
              <a:off x="3119878" y="6477000"/>
              <a:ext cx="4251107"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19" name="Rectangle 118"/>
            <p:cNvSpPr/>
            <p:nvPr/>
          </p:nvSpPr>
          <p:spPr bwMode="auto">
            <a:xfrm>
              <a:off x="2926645" y="6248400"/>
              <a:ext cx="579696"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20" name="Rectangle 119"/>
            <p:cNvSpPr/>
            <p:nvPr/>
          </p:nvSpPr>
          <p:spPr bwMode="auto">
            <a:xfrm>
              <a:off x="2897293" y="3859530"/>
              <a:ext cx="609600" cy="3426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grpSp>
        <p:nvGrpSpPr>
          <p:cNvPr id="55" name="Group 54"/>
          <p:cNvGrpSpPr>
            <a:grpSpLocks noChangeAspect="1"/>
          </p:cNvGrpSpPr>
          <p:nvPr/>
        </p:nvGrpSpPr>
        <p:grpSpPr>
          <a:xfrm>
            <a:off x="4907716" y="1638698"/>
            <a:ext cx="3702884" cy="2930862"/>
            <a:chOff x="1600199" y="1905000"/>
            <a:chExt cx="5506970" cy="4358807"/>
          </a:xfrm>
        </p:grpSpPr>
        <p:grpSp>
          <p:nvGrpSpPr>
            <p:cNvPr id="57" name="Group 56"/>
            <p:cNvGrpSpPr>
              <a:grpSpLocks noChangeAspect="1"/>
            </p:cNvGrpSpPr>
            <p:nvPr/>
          </p:nvGrpSpPr>
          <p:grpSpPr>
            <a:xfrm>
              <a:off x="1600199" y="1905000"/>
              <a:ext cx="5506970" cy="4358807"/>
              <a:chOff x="1600200" y="1981200"/>
              <a:chExt cx="5562600" cy="4402836"/>
            </a:xfrm>
          </p:grpSpPr>
          <p:grpSp>
            <p:nvGrpSpPr>
              <p:cNvPr id="61" name="Group 60"/>
              <p:cNvGrpSpPr/>
              <p:nvPr/>
            </p:nvGrpSpPr>
            <p:grpSpPr>
              <a:xfrm>
                <a:off x="1600200" y="1981200"/>
                <a:ext cx="5445252" cy="4402836"/>
                <a:chOff x="-3295254" y="670718"/>
                <a:chExt cx="5445252" cy="4402836"/>
              </a:xfrm>
            </p:grpSpPr>
            <p:pic>
              <p:nvPicPr>
                <p:cNvPr id="63"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95254" y="670718"/>
                  <a:ext cx="5445252" cy="440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4" name="Straight Connector 63"/>
                <p:cNvCxnSpPr/>
                <p:nvPr/>
              </p:nvCxnSpPr>
              <p:spPr bwMode="auto">
                <a:xfrm>
                  <a:off x="-2667000" y="4454325"/>
                  <a:ext cx="2560320" cy="0"/>
                </a:xfrm>
                <a:prstGeom prst="line">
                  <a:avLst/>
                </a:prstGeom>
                <a:noFill/>
                <a:ln w="31750" cap="flat" cmpd="sng" algn="ctr">
                  <a:solidFill>
                    <a:schemeClr val="tx1"/>
                  </a:solidFill>
                  <a:prstDash val="solid"/>
                  <a:round/>
                  <a:headEnd type="none" w="med" len="med"/>
                  <a:tailEnd type="none" w="med" len="med"/>
                </a:ln>
                <a:effectLst/>
              </p:spPr>
            </p:cxnSp>
            <p:sp>
              <p:nvSpPr>
                <p:cNvPr id="65" name="Freeform 64"/>
                <p:cNvSpPr/>
                <p:nvPr/>
              </p:nvSpPr>
              <p:spPr bwMode="auto">
                <a:xfrm rot="60000">
                  <a:off x="902824" y="949125"/>
                  <a:ext cx="1203767" cy="393540"/>
                </a:xfrm>
                <a:custGeom>
                  <a:avLst/>
                  <a:gdLst>
                    <a:gd name="connsiteX0" fmla="*/ 0 w 1157468"/>
                    <a:gd name="connsiteY0" fmla="*/ 358815 h 358815"/>
                    <a:gd name="connsiteX1" fmla="*/ 474562 w 1157468"/>
                    <a:gd name="connsiteY1" fmla="*/ 208344 h 358815"/>
                    <a:gd name="connsiteX2" fmla="*/ 1157468 w 1157468"/>
                    <a:gd name="connsiteY2" fmla="*/ 0 h 358815"/>
                    <a:gd name="connsiteX3" fmla="*/ 1157468 w 1157468"/>
                    <a:gd name="connsiteY3" fmla="*/ 0 h 358815"/>
                    <a:gd name="connsiteX4" fmla="*/ 1157468 w 1157468"/>
                    <a:gd name="connsiteY4" fmla="*/ 0 h 358815"/>
                    <a:gd name="connsiteX0" fmla="*/ 0 w 1203767"/>
                    <a:gd name="connsiteY0" fmla="*/ 393540 h 393540"/>
                    <a:gd name="connsiteX1" fmla="*/ 520861 w 1203767"/>
                    <a:gd name="connsiteY1" fmla="*/ 208344 h 393540"/>
                    <a:gd name="connsiteX2" fmla="*/ 1203767 w 1203767"/>
                    <a:gd name="connsiteY2" fmla="*/ 0 h 393540"/>
                    <a:gd name="connsiteX3" fmla="*/ 1203767 w 1203767"/>
                    <a:gd name="connsiteY3" fmla="*/ 0 h 393540"/>
                    <a:gd name="connsiteX4" fmla="*/ 1203767 w 1203767"/>
                    <a:gd name="connsiteY4" fmla="*/ 0 h 393540"/>
                    <a:gd name="connsiteX0" fmla="*/ 0 w 1203767"/>
                    <a:gd name="connsiteY0" fmla="*/ 428258 h 428258"/>
                    <a:gd name="connsiteX1" fmla="*/ 520861 w 1203767"/>
                    <a:gd name="connsiteY1" fmla="*/ 243062 h 428258"/>
                    <a:gd name="connsiteX2" fmla="*/ 1203767 w 1203767"/>
                    <a:gd name="connsiteY2" fmla="*/ 34718 h 428258"/>
                    <a:gd name="connsiteX3" fmla="*/ 1203767 w 1203767"/>
                    <a:gd name="connsiteY3" fmla="*/ 34718 h 428258"/>
                    <a:gd name="connsiteX4" fmla="*/ 1203161 w 1203767"/>
                    <a:gd name="connsiteY4" fmla="*/ 0 h 428258"/>
                    <a:gd name="connsiteX0" fmla="*/ 0 w 1203767"/>
                    <a:gd name="connsiteY0" fmla="*/ 428258 h 428258"/>
                    <a:gd name="connsiteX1" fmla="*/ 520861 w 1203767"/>
                    <a:gd name="connsiteY1" fmla="*/ 243062 h 428258"/>
                    <a:gd name="connsiteX2" fmla="*/ 1203767 w 1203767"/>
                    <a:gd name="connsiteY2" fmla="*/ 34718 h 428258"/>
                    <a:gd name="connsiteX3" fmla="*/ 1203767 w 1203767"/>
                    <a:gd name="connsiteY3" fmla="*/ 34718 h 428258"/>
                    <a:gd name="connsiteX4" fmla="*/ 1203161 w 1203767"/>
                    <a:gd name="connsiteY4" fmla="*/ 0 h 428258"/>
                    <a:gd name="connsiteX0" fmla="*/ 0 w 1203767"/>
                    <a:gd name="connsiteY0" fmla="*/ 428258 h 428258"/>
                    <a:gd name="connsiteX1" fmla="*/ 520861 w 1203767"/>
                    <a:gd name="connsiteY1" fmla="*/ 243062 h 428258"/>
                    <a:gd name="connsiteX2" fmla="*/ 1203767 w 1203767"/>
                    <a:gd name="connsiteY2" fmla="*/ 34718 h 428258"/>
                    <a:gd name="connsiteX3" fmla="*/ 1203767 w 1203767"/>
                    <a:gd name="connsiteY3" fmla="*/ 34718 h 428258"/>
                    <a:gd name="connsiteX4" fmla="*/ 1203161 w 1203767"/>
                    <a:gd name="connsiteY4" fmla="*/ 0 h 428258"/>
                    <a:gd name="connsiteX0" fmla="*/ 0 w 1203767"/>
                    <a:gd name="connsiteY0" fmla="*/ 393540 h 393540"/>
                    <a:gd name="connsiteX1" fmla="*/ 520861 w 1203767"/>
                    <a:gd name="connsiteY1" fmla="*/ 208344 h 393540"/>
                    <a:gd name="connsiteX2" fmla="*/ 1203767 w 1203767"/>
                    <a:gd name="connsiteY2" fmla="*/ 0 h 393540"/>
                    <a:gd name="connsiteX3" fmla="*/ 1203767 w 1203767"/>
                    <a:gd name="connsiteY3" fmla="*/ 0 h 393540"/>
                  </a:gdLst>
                  <a:ahLst/>
                  <a:cxnLst>
                    <a:cxn ang="0">
                      <a:pos x="connsiteX0" y="connsiteY0"/>
                    </a:cxn>
                    <a:cxn ang="0">
                      <a:pos x="connsiteX1" y="connsiteY1"/>
                    </a:cxn>
                    <a:cxn ang="0">
                      <a:pos x="connsiteX2" y="connsiteY2"/>
                    </a:cxn>
                    <a:cxn ang="0">
                      <a:pos x="connsiteX3" y="connsiteY3"/>
                    </a:cxn>
                  </a:cxnLst>
                  <a:rect l="l" t="t" r="r" b="b"/>
                  <a:pathLst>
                    <a:path w="1203767" h="393540">
                      <a:moveTo>
                        <a:pt x="0" y="393540"/>
                      </a:moveTo>
                      <a:cubicBezTo>
                        <a:pt x="173620" y="331808"/>
                        <a:pt x="320233" y="273934"/>
                        <a:pt x="520861" y="208344"/>
                      </a:cubicBezTo>
                      <a:cubicBezTo>
                        <a:pt x="721489" y="142754"/>
                        <a:pt x="976132" y="69448"/>
                        <a:pt x="1203767" y="0"/>
                      </a:cubicBezTo>
                      <a:lnTo>
                        <a:pt x="1203767" y="0"/>
                      </a:lnTo>
                    </a:path>
                  </a:pathLst>
                </a:cu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sp>
            <p:nvSpPr>
              <p:cNvPr id="62" name="Rectangle 61"/>
              <p:cNvSpPr/>
              <p:nvPr/>
            </p:nvSpPr>
            <p:spPr bwMode="auto">
              <a:xfrm>
                <a:off x="1600200" y="6326161"/>
                <a:ext cx="5562600"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sp>
          <p:nvSpPr>
            <p:cNvPr id="58" name="TextBox 57"/>
            <p:cNvSpPr txBox="1"/>
            <p:nvPr/>
          </p:nvSpPr>
          <p:spPr>
            <a:xfrm>
              <a:off x="2846779" y="2539209"/>
              <a:ext cx="2060654" cy="778138"/>
            </a:xfrm>
            <a:prstGeom prst="rect">
              <a:avLst/>
            </a:prstGeom>
            <a:noFill/>
          </p:spPr>
          <p:txBody>
            <a:bodyPr wrap="square" rtlCol="0">
              <a:spAutoFit/>
            </a:bodyPr>
            <a:lstStyle/>
            <a:p>
              <a:r>
                <a:rPr lang="en-US" sz="1400" dirty="0" smtClean="0"/>
                <a:t>Uniform vegetation</a:t>
              </a:r>
              <a:endParaRPr lang="en-US" sz="1400" dirty="0"/>
            </a:p>
          </p:txBody>
        </p:sp>
        <p:sp>
          <p:nvSpPr>
            <p:cNvPr id="59" name="TextBox 58"/>
            <p:cNvSpPr txBox="1"/>
            <p:nvPr/>
          </p:nvSpPr>
          <p:spPr>
            <a:xfrm>
              <a:off x="5243722" y="5225862"/>
              <a:ext cx="1408642" cy="457729"/>
            </a:xfrm>
            <a:prstGeom prst="rect">
              <a:avLst/>
            </a:prstGeom>
            <a:noFill/>
          </p:spPr>
          <p:txBody>
            <a:bodyPr wrap="square" rtlCol="0">
              <a:spAutoFit/>
            </a:bodyPr>
            <a:lstStyle/>
            <a:p>
              <a:r>
                <a:rPr lang="en-US" sz="1400" dirty="0" smtClean="0"/>
                <a:t>Bare soil</a:t>
              </a:r>
              <a:endParaRPr lang="en-US" sz="1400" dirty="0"/>
            </a:p>
          </p:txBody>
        </p:sp>
      </p:grpSp>
      <p:grpSp>
        <p:nvGrpSpPr>
          <p:cNvPr id="18" name="Group 17"/>
          <p:cNvGrpSpPr/>
          <p:nvPr/>
        </p:nvGrpSpPr>
        <p:grpSpPr>
          <a:xfrm>
            <a:off x="5323441" y="718109"/>
            <a:ext cx="3165675" cy="1072989"/>
            <a:chOff x="5216325" y="603411"/>
            <a:chExt cx="3165675" cy="1072989"/>
          </a:xfrm>
        </p:grpSpPr>
        <p:pic>
          <p:nvPicPr>
            <p:cNvPr id="68" name="gaps.P1050.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11"/>
            <a:srcRect/>
            <a:stretch>
              <a:fillRect/>
            </a:stretch>
          </p:blipFill>
          <p:spPr bwMode="auto">
            <a:xfrm>
              <a:off x="7315200" y="603411"/>
              <a:ext cx="1066800" cy="1072989"/>
            </a:xfrm>
            <a:prstGeom prst="rect">
              <a:avLst/>
            </a:prstGeom>
            <a:noFill/>
            <a:ln w="9525">
              <a:noFill/>
              <a:miter lim="800000"/>
              <a:headEnd/>
              <a:tailEnd/>
            </a:ln>
          </p:spPr>
        </p:pic>
        <p:pic>
          <p:nvPicPr>
            <p:cNvPr id="70" name="spots.P200.avi">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12"/>
            <a:srcRect/>
            <a:stretch>
              <a:fillRect/>
            </a:stretch>
          </p:blipFill>
          <p:spPr bwMode="auto">
            <a:xfrm>
              <a:off x="5216325" y="603411"/>
              <a:ext cx="1072989" cy="1072989"/>
            </a:xfrm>
            <a:prstGeom prst="rect">
              <a:avLst/>
            </a:prstGeom>
            <a:noFill/>
            <a:ln w="9525">
              <a:noFill/>
              <a:miter lim="800000"/>
              <a:headEnd/>
              <a:tailEnd/>
            </a:ln>
          </p:spPr>
        </p:pic>
        <p:pic>
          <p:nvPicPr>
            <p:cNvPr id="2" name="stripes.P650.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6266725" y="603411"/>
              <a:ext cx="1072989" cy="1072989"/>
            </a:xfrm>
            <a:prstGeom prst="rect">
              <a:avLst/>
            </a:prstGeom>
          </p:spPr>
        </p:pic>
      </p:grpSp>
      <mc:AlternateContent xmlns:mc="http://schemas.openxmlformats.org/markup-compatibility/2006" xmlns:a14="http://schemas.microsoft.com/office/drawing/2010/main">
        <mc:Choice Requires="a14">
          <p:sp>
            <p:nvSpPr>
              <p:cNvPr id="21" name="TextBox 20"/>
              <p:cNvSpPr txBox="1"/>
              <p:nvPr/>
            </p:nvSpPr>
            <p:spPr>
              <a:xfrm>
                <a:off x="7571342" y="4264223"/>
                <a:ext cx="384374"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a:rPr>
                          </m:ctrlPr>
                        </m:sSubPr>
                        <m:e>
                          <m:r>
                            <a:rPr lang="en-US" sz="1400" b="0" i="1" smtClean="0">
                              <a:latin typeface="Cambria Math"/>
                            </a:rPr>
                            <m:t>𝑝</m:t>
                          </m:r>
                        </m:e>
                        <m:sub>
                          <m:r>
                            <a:rPr lang="en-US" sz="1400" b="0" i="1" smtClean="0">
                              <a:latin typeface="Cambria Math"/>
                            </a:rPr>
                            <m:t>𝑐</m:t>
                          </m:r>
                        </m:sub>
                      </m:sSub>
                    </m:oMath>
                  </m:oMathPara>
                </a14:m>
                <a:endParaRPr lang="en-US" sz="1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7571342" y="4264223"/>
                <a:ext cx="384374" cy="307777"/>
              </a:xfrm>
              <a:prstGeom prst="rect">
                <a:avLst/>
              </a:prstGeom>
              <a:blipFill rotWithShape="1">
                <a:blip r:embed="rId15"/>
                <a:stretch>
                  <a:fillRect b="-4000"/>
                </a:stretch>
              </a:blipFill>
            </p:spPr>
            <p:txBody>
              <a:bodyPr/>
              <a:lstStyle/>
              <a:p>
                <a:r>
                  <a:rPr lang="en-US">
                    <a:noFill/>
                  </a:rPr>
                  <a:t> </a:t>
                </a:r>
              </a:p>
            </p:txBody>
          </p:sp>
        </mc:Fallback>
      </mc:AlternateContent>
      <p:grpSp>
        <p:nvGrpSpPr>
          <p:cNvPr id="7" name="Group 6"/>
          <p:cNvGrpSpPr/>
          <p:nvPr/>
        </p:nvGrpSpPr>
        <p:grpSpPr>
          <a:xfrm>
            <a:off x="163975" y="3124200"/>
            <a:ext cx="5813190" cy="1631216"/>
            <a:chOff x="163975" y="3124200"/>
            <a:chExt cx="5813190" cy="1631216"/>
          </a:xfrm>
        </p:grpSpPr>
        <p:sp>
          <p:nvSpPr>
            <p:cNvPr id="77" name="Rectangle 38"/>
            <p:cNvSpPr>
              <a:spLocks noChangeArrowheads="1"/>
            </p:cNvSpPr>
            <p:nvPr/>
          </p:nvSpPr>
          <p:spPr bwMode="auto">
            <a:xfrm>
              <a:off x="163975" y="3124200"/>
              <a:ext cx="5006051" cy="1631216"/>
            </a:xfrm>
            <a:prstGeom prst="rect">
              <a:avLst/>
            </a:prstGeom>
            <a:noFill/>
            <a:ln w="9525">
              <a:noFill/>
              <a:miter lim="800000"/>
              <a:headEnd/>
              <a:tailEnd/>
            </a:ln>
          </p:spPr>
          <p:txBody>
            <a:bodyPr wrap="square">
              <a:spAutoFit/>
            </a:bodyPr>
            <a:lstStyle/>
            <a:p>
              <a:pPr>
                <a:spcBef>
                  <a:spcPts val="600"/>
                </a:spcBef>
              </a:pPr>
              <a:r>
                <a:rPr lang="en-US" dirty="0" smtClean="0"/>
                <a:t>Note, the periodic patterns extend to </a:t>
              </a:r>
              <a:r>
                <a:rPr lang="en-US" dirty="0"/>
                <a:t>lower </a:t>
              </a:r>
              <a:r>
                <a:rPr lang="en-US" dirty="0" smtClean="0"/>
                <a:t>precipitation values compared to uniform vegetation – vegetation pattern formation </a:t>
              </a:r>
              <a:r>
                <a:rPr lang="en-US" dirty="0"/>
                <a:t>as a </a:t>
              </a:r>
              <a:r>
                <a:rPr lang="en-US" dirty="0" smtClean="0"/>
                <a:t>landscape-level </a:t>
              </a:r>
              <a:r>
                <a:rPr lang="en-US" dirty="0"/>
                <a:t>means to cope with water </a:t>
              </a:r>
              <a:r>
                <a:rPr lang="en-US" dirty="0" smtClean="0"/>
                <a:t>stress.</a:t>
              </a:r>
            </a:p>
          </p:txBody>
        </p:sp>
        <p:cxnSp>
          <p:nvCxnSpPr>
            <p:cNvPr id="5" name="Straight Arrow Connector 4"/>
            <p:cNvCxnSpPr/>
            <p:nvPr/>
          </p:nvCxnSpPr>
          <p:spPr bwMode="auto">
            <a:xfrm>
              <a:off x="5428525" y="3436340"/>
              <a:ext cx="548640" cy="0"/>
            </a:xfrm>
            <a:prstGeom prst="straightConnector1">
              <a:avLst/>
            </a:prstGeom>
            <a:noFill/>
            <a:ln w="19050" cap="flat" cmpd="sng" algn="ctr">
              <a:solidFill>
                <a:srgbClr val="FF0000"/>
              </a:solidFill>
              <a:prstDash val="solid"/>
              <a:round/>
              <a:headEnd type="arrow" w="med" len="med"/>
              <a:tailEnd type="arrow" w="med" len="med"/>
            </a:ln>
            <a:effectLst/>
          </p:spPr>
        </p:cxnSp>
      </p:grpSp>
      <p:grpSp>
        <p:nvGrpSpPr>
          <p:cNvPr id="3" name="Group 2"/>
          <p:cNvGrpSpPr/>
          <p:nvPr/>
        </p:nvGrpSpPr>
        <p:grpSpPr>
          <a:xfrm>
            <a:off x="163975" y="1964800"/>
            <a:ext cx="8580697" cy="4759125"/>
            <a:chOff x="163975" y="1964800"/>
            <a:chExt cx="8580697" cy="4759125"/>
          </a:xfrm>
        </p:grpSpPr>
        <p:grpSp>
          <p:nvGrpSpPr>
            <p:cNvPr id="4" name="Group 3"/>
            <p:cNvGrpSpPr/>
            <p:nvPr/>
          </p:nvGrpSpPr>
          <p:grpSpPr>
            <a:xfrm>
              <a:off x="163975" y="1964800"/>
              <a:ext cx="7988256" cy="1596900"/>
              <a:chOff x="163975" y="1964800"/>
              <a:chExt cx="7988256" cy="1596900"/>
            </a:xfrm>
          </p:grpSpPr>
          <p:sp>
            <p:nvSpPr>
              <p:cNvPr id="99" name="Rectangle 38"/>
              <p:cNvSpPr>
                <a:spLocks noChangeArrowheads="1"/>
              </p:cNvSpPr>
              <p:nvPr/>
            </p:nvSpPr>
            <p:spPr bwMode="auto">
              <a:xfrm>
                <a:off x="163975" y="1964800"/>
                <a:ext cx="4743741" cy="1054135"/>
              </a:xfrm>
              <a:prstGeom prst="rect">
                <a:avLst/>
              </a:prstGeom>
              <a:noFill/>
              <a:ln w="9525">
                <a:noFill/>
                <a:miter lim="800000"/>
                <a:headEnd/>
                <a:tailEnd/>
              </a:ln>
            </p:spPr>
            <p:txBody>
              <a:bodyPr wrap="square">
                <a:spAutoFit/>
              </a:bodyPr>
              <a:lstStyle/>
              <a:p>
                <a:r>
                  <a:rPr lang="en-US" dirty="0" smtClean="0">
                    <a:solidFill>
                      <a:srgbClr val="00B050"/>
                    </a:solidFill>
                  </a:rPr>
                  <a:t>Spatially periodic states:</a:t>
                </a:r>
              </a:p>
              <a:p>
                <a:pPr>
                  <a:spcBef>
                    <a:spcPts val="300"/>
                  </a:spcBef>
                </a:pPr>
                <a:r>
                  <a:rPr lang="en-US" dirty="0" smtClean="0">
                    <a:sym typeface="Mathematica1"/>
                  </a:rPr>
                  <a:t>u</a:t>
                </a:r>
                <a:r>
                  <a:rPr lang="en-US" dirty="0" smtClean="0"/>
                  <a:t>niform vegetation loses </a:t>
                </a:r>
                <a:r>
                  <a:rPr lang="en-US" dirty="0"/>
                  <a:t>stability to </a:t>
                </a:r>
                <a:r>
                  <a:rPr lang="en-US" dirty="0" smtClean="0"/>
                  <a:t>growth </a:t>
                </a:r>
                <a:r>
                  <a:rPr lang="en-US" dirty="0"/>
                  <a:t>of </a:t>
                </a:r>
                <a:r>
                  <a:rPr lang="en-US" dirty="0" smtClean="0"/>
                  <a:t>non-uniform perturbations</a:t>
                </a:r>
              </a:p>
            </p:txBody>
          </p:sp>
          <p:grpSp>
            <p:nvGrpSpPr>
              <p:cNvPr id="20" name="Group 19"/>
              <p:cNvGrpSpPr/>
              <p:nvPr/>
            </p:nvGrpSpPr>
            <p:grpSpPr>
              <a:xfrm>
                <a:off x="6614016" y="2365971"/>
                <a:ext cx="1538215" cy="1195729"/>
                <a:chOff x="6506900" y="2251273"/>
                <a:chExt cx="1538215" cy="1195729"/>
              </a:xfrm>
            </p:grpSpPr>
            <p:grpSp>
              <p:nvGrpSpPr>
                <p:cNvPr id="19" name="Group 18"/>
                <p:cNvGrpSpPr/>
                <p:nvPr/>
              </p:nvGrpSpPr>
              <p:grpSpPr>
                <a:xfrm>
                  <a:off x="6538329" y="2251273"/>
                  <a:ext cx="1495425" cy="1195729"/>
                  <a:chOff x="6538329" y="2251273"/>
                  <a:chExt cx="1495425" cy="1195729"/>
                </a:xfrm>
              </p:grpSpPr>
              <p:pic>
                <p:nvPicPr>
                  <p:cNvPr id="72"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38329" y="2760497"/>
                    <a:ext cx="1495425" cy="686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3" name="Straight Arrow Connector 72"/>
                  <p:cNvCxnSpPr/>
                  <p:nvPr/>
                </p:nvCxnSpPr>
                <p:spPr bwMode="auto">
                  <a:xfrm flipH="1" flipV="1">
                    <a:off x="7250503" y="2251273"/>
                    <a:ext cx="25505" cy="230448"/>
                  </a:xfrm>
                  <a:prstGeom prst="straightConnector1">
                    <a:avLst/>
                  </a:prstGeom>
                  <a:noFill/>
                  <a:ln w="9525" cap="flat" cmpd="sng" algn="ctr">
                    <a:solidFill>
                      <a:srgbClr val="009242"/>
                    </a:solidFill>
                    <a:prstDash val="solid"/>
                    <a:round/>
                    <a:headEnd type="none" w="med" len="med"/>
                    <a:tailEnd type="arrow"/>
                  </a:ln>
                  <a:effectLst/>
                </p:spPr>
              </p:cxnSp>
            </p:grpSp>
            <p:sp>
              <p:nvSpPr>
                <p:cNvPr id="75" name="TextBox 74"/>
                <p:cNvSpPr txBox="1"/>
                <p:nvPr/>
              </p:nvSpPr>
              <p:spPr>
                <a:xfrm>
                  <a:off x="6506900" y="2481721"/>
                  <a:ext cx="1538215" cy="307777"/>
                </a:xfrm>
                <a:prstGeom prst="rect">
                  <a:avLst/>
                </a:prstGeom>
                <a:noFill/>
              </p:spPr>
              <p:txBody>
                <a:bodyPr wrap="square" rtlCol="0">
                  <a:spAutoFit/>
                </a:bodyPr>
                <a:lstStyle/>
                <a:p>
                  <a:r>
                    <a:rPr lang="en-US" sz="1400" dirty="0" smtClean="0">
                      <a:solidFill>
                        <a:srgbClr val="375517"/>
                      </a:solidFill>
                    </a:rPr>
                    <a:t>Periodic pattern</a:t>
                  </a:r>
                  <a:endParaRPr lang="en-US" sz="1400" dirty="0">
                    <a:solidFill>
                      <a:srgbClr val="375517"/>
                    </a:solidFill>
                  </a:endParaRPr>
                </a:p>
              </p:txBody>
            </p:sp>
          </p:grpSp>
        </p:grpSp>
        <p:grpSp>
          <p:nvGrpSpPr>
            <p:cNvPr id="45" name="Group 44"/>
            <p:cNvGrpSpPr>
              <a:grpSpLocks noChangeAspect="1"/>
            </p:cNvGrpSpPr>
            <p:nvPr/>
          </p:nvGrpSpPr>
          <p:grpSpPr>
            <a:xfrm>
              <a:off x="5873969" y="4502617"/>
              <a:ext cx="2870703" cy="2221308"/>
              <a:chOff x="4752397" y="3831178"/>
              <a:chExt cx="3908788" cy="3024576"/>
            </a:xfrm>
          </p:grpSpPr>
          <p:grpSp>
            <p:nvGrpSpPr>
              <p:cNvPr id="46" name="Group 45"/>
              <p:cNvGrpSpPr/>
              <p:nvPr/>
            </p:nvGrpSpPr>
            <p:grpSpPr>
              <a:xfrm>
                <a:off x="4752397" y="3831178"/>
                <a:ext cx="3908788" cy="3024576"/>
                <a:chOff x="4763972" y="3907378"/>
                <a:chExt cx="3908788" cy="3024576"/>
              </a:xfrm>
            </p:grpSpPr>
            <p:grpSp>
              <p:nvGrpSpPr>
                <p:cNvPr id="49" name="Group 48"/>
                <p:cNvGrpSpPr/>
                <p:nvPr/>
              </p:nvGrpSpPr>
              <p:grpSpPr>
                <a:xfrm>
                  <a:off x="4812175" y="3935730"/>
                  <a:ext cx="3714750" cy="2922270"/>
                  <a:chOff x="3821575" y="3859530"/>
                  <a:chExt cx="3714750" cy="2922270"/>
                </a:xfrm>
              </p:grpSpPr>
              <p:pic>
                <p:nvPicPr>
                  <p:cNvPr id="53"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21575" y="3859531"/>
                    <a:ext cx="3714750" cy="284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4" name="Group 53"/>
                  <p:cNvGrpSpPr/>
                  <p:nvPr/>
                </p:nvGrpSpPr>
                <p:grpSpPr>
                  <a:xfrm>
                    <a:off x="3863050" y="3859530"/>
                    <a:ext cx="3528351" cy="2922270"/>
                    <a:chOff x="2897293" y="3859530"/>
                    <a:chExt cx="4473692" cy="2922270"/>
                  </a:xfrm>
                </p:grpSpPr>
                <p:sp>
                  <p:nvSpPr>
                    <p:cNvPr id="78" name="Rectangle 77"/>
                    <p:cNvSpPr/>
                    <p:nvPr/>
                  </p:nvSpPr>
                  <p:spPr bwMode="auto">
                    <a:xfrm>
                      <a:off x="3119878" y="6477000"/>
                      <a:ext cx="4251107"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79" name="Rectangle 78"/>
                    <p:cNvSpPr/>
                    <p:nvPr/>
                  </p:nvSpPr>
                  <p:spPr bwMode="auto">
                    <a:xfrm>
                      <a:off x="2926645" y="6248400"/>
                      <a:ext cx="579696"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80" name="Rectangle 79"/>
                    <p:cNvSpPr/>
                    <p:nvPr/>
                  </p:nvSpPr>
                  <p:spPr bwMode="auto">
                    <a:xfrm>
                      <a:off x="2897293" y="3859530"/>
                      <a:ext cx="609600" cy="3426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grpSp>
            <p:sp>
              <p:nvSpPr>
                <p:cNvPr id="50" name="TextBox 49"/>
                <p:cNvSpPr txBox="1"/>
                <p:nvPr/>
              </p:nvSpPr>
              <p:spPr>
                <a:xfrm>
                  <a:off x="6713678" y="6516039"/>
                  <a:ext cx="1959082" cy="415915"/>
                </a:xfrm>
                <a:prstGeom prst="rect">
                  <a:avLst/>
                </a:prstGeom>
                <a:noFill/>
              </p:spPr>
              <p:txBody>
                <a:bodyPr wrap="square" rtlCol="0">
                  <a:spAutoFit/>
                </a:bodyPr>
                <a:lstStyle/>
                <a:p>
                  <a:r>
                    <a:rPr lang="en-US" sz="1400" dirty="0" smtClean="0">
                      <a:latin typeface="Calibri" pitchFamily="34" charset="0"/>
                      <a:cs typeface="Times New Roman" pitchFamily="18" charset="0"/>
                    </a:rPr>
                    <a:t>Wavenumber</a:t>
                  </a:r>
                  <a:r>
                    <a:rPr lang="en-US" sz="1600" i="1" dirty="0" smtClean="0">
                      <a:latin typeface="Times New Roman" pitchFamily="18" charset="0"/>
                      <a:cs typeface="Times New Roman" pitchFamily="18" charset="0"/>
                    </a:rPr>
                    <a:t> k </a:t>
                  </a:r>
                  <a:endParaRPr lang="en-US" sz="1600" i="1" dirty="0">
                    <a:latin typeface="Times New Roman" pitchFamily="18" charset="0"/>
                    <a:cs typeface="Times New Roman" pitchFamily="18" charset="0"/>
                  </a:endParaRPr>
                </a:p>
              </p:txBody>
            </p:sp>
            <p:sp>
              <p:nvSpPr>
                <p:cNvPr id="51" name="TextBox 50"/>
                <p:cNvSpPr txBox="1"/>
                <p:nvPr/>
              </p:nvSpPr>
              <p:spPr>
                <a:xfrm rot="16200000">
                  <a:off x="4149018" y="4522332"/>
                  <a:ext cx="1600201" cy="370293"/>
                </a:xfrm>
                <a:prstGeom prst="rect">
                  <a:avLst/>
                </a:prstGeom>
                <a:noFill/>
              </p:spPr>
              <p:txBody>
                <a:bodyPr wrap="square" rtlCol="0">
                  <a:spAutoFit/>
                </a:bodyPr>
                <a:lstStyle/>
                <a:p>
                  <a:pPr algn="ctr"/>
                  <a:r>
                    <a:rPr lang="en-US" sz="1400" dirty="0">
                      <a:latin typeface="Calibri" pitchFamily="34" charset="0"/>
                      <a:cs typeface="Times New Roman" pitchFamily="18" charset="0"/>
                    </a:rPr>
                    <a:t>Growth rate</a:t>
                  </a:r>
                </a:p>
              </p:txBody>
            </p:sp>
            <p:sp>
              <p:nvSpPr>
                <p:cNvPr id="52" name="TextBox 51"/>
                <p:cNvSpPr txBox="1"/>
                <p:nvPr/>
              </p:nvSpPr>
              <p:spPr>
                <a:xfrm>
                  <a:off x="5062541" y="4658365"/>
                  <a:ext cx="228600" cy="415915"/>
                </a:xfrm>
                <a:prstGeom prst="rect">
                  <a:avLst/>
                </a:prstGeom>
                <a:solidFill>
                  <a:schemeClr val="bg1"/>
                </a:solidFill>
              </p:spPr>
              <p:txBody>
                <a:bodyPr wrap="square" rtlCol="0">
                  <a:spAutoFit/>
                </a:bodyPr>
                <a:lstStyle/>
                <a:p>
                  <a:r>
                    <a:rPr lang="en-US" sz="1400" dirty="0" smtClean="0">
                      <a:latin typeface="+mn-lt"/>
                    </a:rPr>
                    <a:t>0</a:t>
                  </a:r>
                  <a:endParaRPr lang="en-US" sz="1400" dirty="0">
                    <a:latin typeface="+mn-lt"/>
                  </a:endParaRPr>
                </a:p>
              </p:txBody>
            </p:sp>
          </p:grpSp>
          <mc:AlternateContent xmlns:mc="http://schemas.openxmlformats.org/markup-compatibility/2006" xmlns:a14="http://schemas.microsoft.com/office/drawing/2010/main">
            <mc:Choice Requires="a14">
              <p:sp>
                <p:nvSpPr>
                  <p:cNvPr id="47" name="TextBox 46"/>
                  <p:cNvSpPr txBox="1"/>
                  <p:nvPr/>
                </p:nvSpPr>
                <p:spPr>
                  <a:xfrm>
                    <a:off x="6291091" y="6400800"/>
                    <a:ext cx="516512" cy="3743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a:rPr>
                              </m:ctrlPr>
                            </m:sSubPr>
                            <m:e>
                              <m:r>
                                <a:rPr lang="en-US" sz="1400" b="0" i="1" smtClean="0">
                                  <a:latin typeface="Cambria Math"/>
                                </a:rPr>
                                <m:t>𝑘</m:t>
                              </m:r>
                            </m:e>
                            <m:sub>
                              <m:r>
                                <a:rPr lang="en-US" sz="1400" b="0" i="1" smtClean="0">
                                  <a:latin typeface="Cambria Math"/>
                                </a:rPr>
                                <m:t>𝑐</m:t>
                              </m:r>
                            </m:sub>
                          </m:sSub>
                        </m:oMath>
                      </m:oMathPara>
                    </a14:m>
                    <a:endParaRPr lang="en-US" sz="1400" dirty="0"/>
                  </a:p>
                </p:txBody>
              </p:sp>
            </mc:Choice>
            <mc:Fallback xmlns="">
              <p:sp>
                <p:nvSpPr>
                  <p:cNvPr id="110" name="TextBox 109"/>
                  <p:cNvSpPr txBox="1">
                    <a:spLocks noRot="1" noChangeAspect="1" noMove="1" noResize="1" noEditPoints="1" noAdjustHandles="1" noChangeArrowheads="1" noChangeShapeType="1" noTextEdit="1"/>
                  </p:cNvSpPr>
                  <p:nvPr/>
                </p:nvSpPr>
                <p:spPr>
                  <a:xfrm>
                    <a:off x="6291091" y="6400800"/>
                    <a:ext cx="516512" cy="374323"/>
                  </a:xfrm>
                  <a:prstGeom prst="rect">
                    <a:avLst/>
                  </a:prstGeom>
                  <a:blipFill rotWithShape="1">
                    <a:blip r:embed="rId24"/>
                    <a:stretch>
                      <a:fillRect/>
                    </a:stretch>
                  </a:blipFill>
                </p:spPr>
                <p:txBody>
                  <a:bodyPr/>
                  <a:lstStyle/>
                  <a:p>
                    <a:r>
                      <a:rPr lang="en-US">
                        <a:noFill/>
                      </a:rPr>
                      <a:t> </a:t>
                    </a:r>
                  </a:p>
                </p:txBody>
              </p:sp>
            </mc:Fallback>
          </mc:AlternateContent>
          <p:cxnSp>
            <p:nvCxnSpPr>
              <p:cNvPr id="48" name="Straight Connector 47"/>
              <p:cNvCxnSpPr/>
              <p:nvPr/>
            </p:nvCxnSpPr>
            <p:spPr bwMode="auto">
              <a:xfrm>
                <a:off x="6491944" y="4030856"/>
                <a:ext cx="1" cy="2369944"/>
              </a:xfrm>
              <a:prstGeom prst="line">
                <a:avLst/>
              </a:prstGeom>
              <a:noFill/>
              <a:ln w="9525" cap="flat" cmpd="sng" algn="ctr">
                <a:solidFill>
                  <a:schemeClr val="tx1"/>
                </a:solidFill>
                <a:prstDash val="dash"/>
                <a:round/>
                <a:headEnd type="none" w="med" len="med"/>
                <a:tailEnd type="none" w="med" len="med"/>
              </a:ln>
              <a:effectLst/>
            </p:spPr>
          </p:cxnSp>
        </p:grpSp>
      </p:grpSp>
      <p:sp>
        <p:nvSpPr>
          <p:cNvPr id="81" name="Rectangle 53"/>
          <p:cNvSpPr>
            <a:spLocks noChangeArrowheads="1"/>
          </p:cNvSpPr>
          <p:nvPr/>
        </p:nvSpPr>
        <p:spPr bwMode="auto">
          <a:xfrm>
            <a:off x="152400" y="4781490"/>
            <a:ext cx="4572000" cy="400110"/>
          </a:xfrm>
          <a:prstGeom prst="rect">
            <a:avLst/>
          </a:prstGeom>
          <a:noFill/>
          <a:ln w="9525" algn="ctr">
            <a:noFill/>
            <a:miter lim="800000"/>
            <a:headEnd/>
            <a:tailEnd/>
          </a:ln>
        </p:spPr>
        <p:txBody>
          <a:bodyPr>
            <a:spAutoFit/>
          </a:bodyPr>
          <a:lstStyle/>
          <a:p>
            <a:pPr marL="457200" indent="-457200">
              <a:spcBef>
                <a:spcPct val="0"/>
              </a:spcBef>
            </a:pPr>
            <a:r>
              <a:rPr lang="en-US" altLang="he-IL" dirty="0" smtClean="0"/>
              <a:t>In 2d </a:t>
            </a:r>
            <a:r>
              <a:rPr lang="en-US" altLang="he-IL" dirty="0" smtClean="0">
                <a:sym typeface="Mathematica1"/>
              </a:rPr>
              <a:t> hexagonal gap patterns</a:t>
            </a:r>
            <a:endParaRPr lang="en-US" altLang="he-IL" dirty="0" smtClean="0"/>
          </a:p>
        </p:txBody>
      </p:sp>
      <p:grpSp>
        <p:nvGrpSpPr>
          <p:cNvPr id="83" name="Group 82"/>
          <p:cNvGrpSpPr/>
          <p:nvPr/>
        </p:nvGrpSpPr>
        <p:grpSpPr>
          <a:xfrm>
            <a:off x="152399" y="5276910"/>
            <a:ext cx="5360067" cy="1025325"/>
            <a:chOff x="152399" y="5257800"/>
            <a:chExt cx="5360067" cy="1025325"/>
          </a:xfrm>
        </p:grpSpPr>
        <p:sp>
          <p:nvSpPr>
            <p:cNvPr id="84" name="Rectangle 53"/>
            <p:cNvSpPr>
              <a:spLocks noChangeArrowheads="1"/>
            </p:cNvSpPr>
            <p:nvPr/>
          </p:nvSpPr>
          <p:spPr bwMode="auto">
            <a:xfrm>
              <a:off x="152399" y="5257800"/>
              <a:ext cx="5360067" cy="707886"/>
            </a:xfrm>
            <a:prstGeom prst="rect">
              <a:avLst/>
            </a:prstGeom>
            <a:noFill/>
            <a:ln w="9525" algn="ctr">
              <a:noFill/>
              <a:miter lim="800000"/>
              <a:headEnd/>
              <a:tailEnd/>
            </a:ln>
          </p:spPr>
          <p:txBody>
            <a:bodyPr wrap="square">
              <a:spAutoFit/>
            </a:bodyPr>
            <a:lstStyle/>
            <a:p>
              <a:pPr marL="457200" indent="-457200">
                <a:spcBef>
                  <a:spcPct val="0"/>
                </a:spcBef>
                <a:spcAft>
                  <a:spcPts val="0"/>
                </a:spcAft>
              </a:pPr>
              <a:r>
                <a:rPr lang="en-US" altLang="he-IL" dirty="0" smtClean="0">
                  <a:solidFill>
                    <a:srgbClr val="C00000"/>
                  </a:solidFill>
                </a:rPr>
                <a:t>Five basic morphologies along the rainfall</a:t>
              </a:r>
            </a:p>
            <a:p>
              <a:pPr marL="457200" indent="-457200">
                <a:spcBef>
                  <a:spcPct val="0"/>
                </a:spcBef>
                <a:spcAft>
                  <a:spcPts val="0"/>
                </a:spcAft>
              </a:pPr>
              <a:r>
                <a:rPr lang="en-US" altLang="he-IL" dirty="0" smtClean="0">
                  <a:solidFill>
                    <a:srgbClr val="C00000"/>
                  </a:solidFill>
                </a:rPr>
                <a:t>gradient:</a:t>
              </a:r>
            </a:p>
          </p:txBody>
        </p:sp>
        <p:pic>
          <p:nvPicPr>
            <p:cNvPr id="85" name="Picture 22" descr="basic_states"/>
            <p:cNvPicPr>
              <a:picLocks noChangeAspect="1" noChangeArrowheads="1"/>
            </p:cNvPicPr>
            <p:nvPr/>
          </p:nvPicPr>
          <p:blipFill>
            <a:blip r:embed="rId25" cstate="print"/>
            <a:srcRect/>
            <a:stretch>
              <a:fillRect/>
            </a:stretch>
          </p:blipFill>
          <p:spPr bwMode="auto">
            <a:xfrm>
              <a:off x="2018990" y="5703800"/>
              <a:ext cx="2934010" cy="579325"/>
            </a:xfrm>
            <a:prstGeom prst="rect">
              <a:avLst/>
            </a:prstGeom>
            <a:noFill/>
            <a:ln w="9525">
              <a:noFill/>
              <a:miter lim="800000"/>
              <a:headEnd/>
              <a:tailEnd/>
            </a:ln>
          </p:spPr>
        </p:pic>
      </p:grpSp>
      <p:sp>
        <p:nvSpPr>
          <p:cNvPr id="86" name="Rectangle 53"/>
          <p:cNvSpPr>
            <a:spLocks noChangeArrowheads="1"/>
          </p:cNvSpPr>
          <p:nvPr/>
        </p:nvSpPr>
        <p:spPr bwMode="auto">
          <a:xfrm>
            <a:off x="152399" y="6397824"/>
            <a:ext cx="6564446" cy="369332"/>
          </a:xfrm>
          <a:prstGeom prst="rect">
            <a:avLst/>
          </a:prstGeom>
          <a:noFill/>
          <a:ln w="9525" algn="ctr">
            <a:noFill/>
            <a:miter lim="800000"/>
            <a:headEnd/>
            <a:tailEnd/>
          </a:ln>
        </p:spPr>
        <p:txBody>
          <a:bodyPr wrap="square">
            <a:spAutoFit/>
          </a:bodyPr>
          <a:lstStyle/>
          <a:p>
            <a:pPr marL="457200" indent="-457200">
              <a:spcBef>
                <a:spcPct val="0"/>
              </a:spcBef>
              <a:spcAft>
                <a:spcPts val="0"/>
              </a:spcAft>
            </a:pPr>
            <a:r>
              <a:rPr lang="en-US" altLang="he-IL" sz="1800" dirty="0" smtClean="0"/>
              <a:t>Universal sequence of states </a:t>
            </a:r>
            <a:r>
              <a:rPr lang="en-US" altLang="he-IL" sz="1400" dirty="0" smtClean="0"/>
              <a:t>(Gowda, Riecke, Silber PRE 2014)</a:t>
            </a:r>
            <a:endParaRPr lang="en-US" altLang="he-IL" dirty="0" smtClean="0"/>
          </a:p>
        </p:txBody>
      </p:sp>
    </p:spTree>
    <p:extLst>
      <p:ext uri="{BB962C8B-B14F-4D97-AF65-F5344CB8AC3E}">
        <p14:creationId xmlns:p14="http://schemas.microsoft.com/office/powerpoint/2010/main" val="37885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3" repeatCount="indefinite" fill="hold" display="0">
                  <p:stCondLst>
                    <p:cond delay="indefinite"/>
                  </p:stCondLst>
                  <p:endCondLst>
                    <p:cond evt="onNext" delay="0">
                      <p:tgtEl>
                        <p:sldTgt/>
                      </p:tgtEl>
                    </p:cond>
                    <p:cond evt="onPrev" delay="0">
                      <p:tgtEl>
                        <p:sldTgt/>
                      </p:tgtEl>
                    </p:cond>
                  </p:endCondLst>
                </p:cTn>
                <p:tgtEl>
                  <p:spTgt spid="68"/>
                </p:tgtEl>
              </p:cMediaNode>
            </p:video>
            <p:video>
              <p:cMediaNode>
                <p:cTn id="34" repeatCount="indefinite" fill="hold" display="0">
                  <p:stCondLst>
                    <p:cond delay="indefinite"/>
                  </p:stCondLst>
                  <p:endCondLst>
                    <p:cond evt="onNext" delay="0">
                      <p:tgtEl>
                        <p:sldTgt/>
                      </p:tgtEl>
                    </p:cond>
                    <p:cond evt="onPrev" delay="0">
                      <p:tgtEl>
                        <p:sldTgt/>
                      </p:tgtEl>
                    </p:cond>
                  </p:endCondLst>
                </p:cTn>
                <p:tgtEl>
                  <p:spTgt spid="70"/>
                </p:tgtEl>
              </p:cMediaNode>
            </p:video>
            <p:video>
              <p:cMediaNode vol="80000">
                <p:cTn id="35" fill="hold" display="0">
                  <p:stCondLst>
                    <p:cond delay="indefinite"/>
                  </p:stCondLst>
                </p:cTn>
                <p:tgtEl>
                  <p:spTgt spid="2"/>
                </p:tgtEl>
              </p:cMediaNode>
            </p:video>
          </p:childTnLst>
        </p:cTn>
      </p:par>
    </p:tnLst>
    <p:bldLst>
      <p:bldP spid="81" grpId="0"/>
      <p:bldP spid="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48"/>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Mathematical modeling – upscaling feedbacks to patterns</a:t>
            </a:r>
          </a:p>
        </p:txBody>
      </p:sp>
      <p:grpSp>
        <p:nvGrpSpPr>
          <p:cNvPr id="2" name="Group 49"/>
          <p:cNvGrpSpPr>
            <a:grpSpLocks/>
          </p:cNvGrpSpPr>
          <p:nvPr/>
        </p:nvGrpSpPr>
        <p:grpSpPr bwMode="auto">
          <a:xfrm>
            <a:off x="8720138" y="0"/>
            <a:ext cx="457200" cy="6858000"/>
            <a:chOff x="5493" y="0"/>
            <a:chExt cx="288" cy="4320"/>
          </a:xfrm>
        </p:grpSpPr>
        <p:sp>
          <p:nvSpPr>
            <p:cNvPr id="20508" name="Rectangle 50"/>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20509" name="Picture 51"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grpSp>
        <p:nvGrpSpPr>
          <p:cNvPr id="16" name="Group 15"/>
          <p:cNvGrpSpPr>
            <a:grpSpLocks noChangeAspect="1"/>
          </p:cNvGrpSpPr>
          <p:nvPr/>
        </p:nvGrpSpPr>
        <p:grpSpPr>
          <a:xfrm>
            <a:off x="287778" y="665462"/>
            <a:ext cx="8094222" cy="1156800"/>
            <a:chOff x="-3865810" y="2743200"/>
            <a:chExt cx="11665686" cy="1667224"/>
          </a:xfrm>
        </p:grpSpPr>
        <p:sp>
          <p:nvSpPr>
            <p:cNvPr id="19" name="Rectangle 18"/>
            <p:cNvSpPr/>
            <p:nvPr/>
          </p:nvSpPr>
          <p:spPr>
            <a:xfrm>
              <a:off x="-3865810" y="3101979"/>
              <a:ext cx="3209377" cy="754084"/>
            </a:xfrm>
            <a:prstGeom prst="rect">
              <a:avLst/>
            </a:prstGeom>
          </p:spPr>
          <p:txBody>
            <a:bodyPr wrap="square">
              <a:spAutoFit/>
            </a:bodyPr>
            <a:lstStyle/>
            <a:p>
              <a:pPr algn="ctr">
                <a:spcBef>
                  <a:spcPct val="0"/>
                </a:spcBef>
              </a:pPr>
              <a:r>
                <a:rPr lang="en-US" sz="1400" dirty="0" smtClean="0"/>
                <a:t>(</a:t>
              </a:r>
              <a:r>
                <a:rPr lang="en-US" sz="1400" dirty="0" err="1" smtClean="0"/>
                <a:t>Borgogno</a:t>
              </a:r>
              <a:r>
                <a:rPr lang="en-US" sz="1400" dirty="0" smtClean="0"/>
                <a:t> et al. Reviews of Geophysics 2009) </a:t>
              </a:r>
              <a:endParaRPr lang="en-US" sz="1400" dirty="0"/>
            </a:p>
          </p:txBody>
        </p:sp>
        <p:pic>
          <p:nvPicPr>
            <p:cNvPr id="24" name="Picture 2"/>
            <p:cNvPicPr>
              <a:picLocks noChangeAspect="1" noChangeArrowheads="1"/>
            </p:cNvPicPr>
            <p:nvPr/>
          </p:nvPicPr>
          <p:blipFill>
            <a:blip r:embed="rId4" cstate="print"/>
            <a:srcRect/>
            <a:stretch>
              <a:fillRect/>
            </a:stretch>
          </p:blipFill>
          <p:spPr bwMode="auto">
            <a:xfrm>
              <a:off x="356498" y="2743200"/>
              <a:ext cx="2523862" cy="1667223"/>
            </a:xfrm>
            <a:prstGeom prst="rect">
              <a:avLst/>
            </a:prstGeom>
            <a:noFill/>
            <a:ln w="9525">
              <a:noFill/>
              <a:miter lim="800000"/>
              <a:headEnd/>
              <a:tailEnd/>
            </a:ln>
          </p:spPr>
        </p:pic>
        <p:sp>
          <p:nvSpPr>
            <p:cNvPr id="26" name="TextBox 14"/>
            <p:cNvSpPr txBox="1">
              <a:spLocks noChangeArrowheads="1"/>
            </p:cNvSpPr>
            <p:nvPr/>
          </p:nvSpPr>
          <p:spPr bwMode="auto">
            <a:xfrm>
              <a:off x="356498" y="2884539"/>
              <a:ext cx="2523861" cy="454097"/>
            </a:xfrm>
            <a:prstGeom prst="rect">
              <a:avLst/>
            </a:prstGeom>
            <a:solidFill>
              <a:srgbClr val="FFFFFF">
                <a:alpha val="60000"/>
              </a:srgbClr>
            </a:solidFill>
            <a:ln w="9525">
              <a:noFill/>
              <a:miter lim="800000"/>
              <a:headEnd/>
              <a:tailEnd/>
            </a:ln>
          </p:spPr>
          <p:txBody>
            <a:bodyPr wrap="square">
              <a:spAutoFit/>
            </a:bodyPr>
            <a:lstStyle/>
            <a:p>
              <a:pPr algn="ctr">
                <a:spcBef>
                  <a:spcPct val="0"/>
                </a:spcBef>
              </a:pPr>
              <a:r>
                <a:rPr lang="en-US" sz="1200" dirty="0" smtClean="0"/>
                <a:t>Spots (Zambia)</a:t>
              </a:r>
              <a:endParaRPr lang="en-US" sz="1200" dirty="0"/>
            </a:p>
          </p:txBody>
        </p:sp>
        <p:pic>
          <p:nvPicPr>
            <p:cNvPr id="27" name="Picture 10" descr="TB5kleins"/>
            <p:cNvPicPr>
              <a:picLocks noChangeAspect="1" noChangeArrowheads="1"/>
            </p:cNvPicPr>
            <p:nvPr/>
          </p:nvPicPr>
          <p:blipFill>
            <a:blip r:embed="rId5" cstate="print">
              <a:duotone>
                <a:prstClr val="black"/>
                <a:schemeClr val="tx1">
                  <a:lumMod val="75000"/>
                  <a:lumOff val="25000"/>
                  <a:tint val="45000"/>
                  <a:satMod val="400000"/>
                </a:schemeClr>
              </a:duotone>
              <a:extLst>
                <a:ext uri="{BEBA8EAE-BF5A-486C-A8C5-ECC9F3942E4B}">
                  <a14:imgProps xmlns:a14="http://schemas.microsoft.com/office/drawing/2010/main">
                    <a14:imgLayer r:embed="rId6">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928166" y="2743200"/>
              <a:ext cx="2416376" cy="16672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p:cNvPicPr>
              <a:picLocks noChangeAspect="1" noChangeArrowheads="1"/>
            </p:cNvPicPr>
            <p:nvPr/>
          </p:nvPicPr>
          <p:blipFill>
            <a:blip r:embed="rId7" cstate="print"/>
            <a:srcRect/>
            <a:stretch>
              <a:fillRect/>
            </a:stretch>
          </p:blipFill>
          <p:spPr bwMode="auto">
            <a:xfrm>
              <a:off x="5427173" y="2743200"/>
              <a:ext cx="2372703" cy="1664825"/>
            </a:xfrm>
            <a:prstGeom prst="rect">
              <a:avLst/>
            </a:prstGeom>
            <a:noFill/>
            <a:ln w="9525">
              <a:noFill/>
              <a:miter lim="800000"/>
              <a:headEnd/>
              <a:tailEnd/>
            </a:ln>
          </p:spPr>
        </p:pic>
        <p:sp>
          <p:nvSpPr>
            <p:cNvPr id="29" name="TextBox 14"/>
            <p:cNvSpPr txBox="1">
              <a:spLocks noChangeArrowheads="1"/>
            </p:cNvSpPr>
            <p:nvPr/>
          </p:nvSpPr>
          <p:spPr bwMode="auto">
            <a:xfrm>
              <a:off x="2928167" y="2895600"/>
              <a:ext cx="2416375" cy="454097"/>
            </a:xfrm>
            <a:prstGeom prst="rect">
              <a:avLst/>
            </a:prstGeom>
            <a:solidFill>
              <a:srgbClr val="FFFFFF">
                <a:alpha val="60000"/>
              </a:srgbClr>
            </a:solidFill>
            <a:ln w="9525">
              <a:noFill/>
              <a:miter lim="800000"/>
              <a:headEnd/>
              <a:tailEnd/>
            </a:ln>
          </p:spPr>
          <p:txBody>
            <a:bodyPr wrap="square">
              <a:spAutoFit/>
            </a:bodyPr>
            <a:lstStyle/>
            <a:p>
              <a:pPr algn="ctr">
                <a:spcBef>
                  <a:spcPct val="0"/>
                </a:spcBef>
              </a:pPr>
              <a:r>
                <a:rPr lang="en-US" sz="1200" dirty="0" smtClean="0"/>
                <a:t>Labyrinth (Niger)</a:t>
              </a:r>
              <a:endParaRPr lang="en-US" sz="1200" dirty="0"/>
            </a:p>
          </p:txBody>
        </p:sp>
        <p:sp>
          <p:nvSpPr>
            <p:cNvPr id="30" name="TextBox 14"/>
            <p:cNvSpPr txBox="1">
              <a:spLocks noChangeArrowheads="1"/>
            </p:cNvSpPr>
            <p:nvPr/>
          </p:nvSpPr>
          <p:spPr bwMode="auto">
            <a:xfrm>
              <a:off x="5344540" y="2895600"/>
              <a:ext cx="2455334" cy="454097"/>
            </a:xfrm>
            <a:prstGeom prst="rect">
              <a:avLst/>
            </a:prstGeom>
            <a:solidFill>
              <a:srgbClr val="FFFFFF">
                <a:alpha val="60000"/>
              </a:srgbClr>
            </a:solidFill>
            <a:ln w="9525">
              <a:noFill/>
              <a:miter lim="800000"/>
              <a:headEnd/>
              <a:tailEnd/>
            </a:ln>
          </p:spPr>
          <p:txBody>
            <a:bodyPr wrap="square">
              <a:spAutoFit/>
            </a:bodyPr>
            <a:lstStyle/>
            <a:p>
              <a:pPr algn="ctr">
                <a:spcBef>
                  <a:spcPct val="0"/>
                </a:spcBef>
              </a:pPr>
              <a:r>
                <a:rPr lang="en-US" sz="1200" dirty="0" smtClean="0"/>
                <a:t>Gaps </a:t>
              </a:r>
              <a:r>
                <a:rPr lang="en-US" sz="1200" dirty="0"/>
                <a:t>(</a:t>
              </a:r>
              <a:r>
                <a:rPr lang="en-US" sz="1200" dirty="0" smtClean="0"/>
                <a:t>Senegal)</a:t>
              </a:r>
              <a:endParaRPr lang="en-US" sz="1200" dirty="0"/>
            </a:p>
          </p:txBody>
        </p:sp>
      </p:grpSp>
      <p:sp>
        <p:nvSpPr>
          <p:cNvPr id="4" name="Rectangle 3"/>
          <p:cNvSpPr/>
          <p:nvPr/>
        </p:nvSpPr>
        <p:spPr>
          <a:xfrm>
            <a:off x="328284" y="609600"/>
            <a:ext cx="2795916" cy="400110"/>
          </a:xfrm>
          <a:prstGeom prst="rect">
            <a:avLst/>
          </a:prstGeom>
        </p:spPr>
        <p:txBody>
          <a:bodyPr wrap="square">
            <a:spAutoFit/>
          </a:bodyPr>
          <a:lstStyle/>
          <a:p>
            <a:r>
              <a:rPr lang="en-US" dirty="0" smtClean="0"/>
              <a:t>Observed in nature:</a:t>
            </a:r>
            <a:endParaRPr lang="en-US" dirty="0"/>
          </a:p>
        </p:txBody>
      </p:sp>
      <p:sp>
        <p:nvSpPr>
          <p:cNvPr id="35" name="Rectangle 34"/>
          <p:cNvSpPr/>
          <p:nvPr/>
        </p:nvSpPr>
        <p:spPr>
          <a:xfrm>
            <a:off x="369425" y="1447800"/>
            <a:ext cx="2743200" cy="400110"/>
          </a:xfrm>
          <a:prstGeom prst="rect">
            <a:avLst/>
          </a:prstGeom>
        </p:spPr>
        <p:txBody>
          <a:bodyPr wrap="square">
            <a:spAutoFit/>
          </a:bodyPr>
          <a:lstStyle/>
          <a:p>
            <a:r>
              <a:rPr lang="en-US" dirty="0" smtClean="0">
                <a:solidFill>
                  <a:srgbClr val="C00000"/>
                </a:solidFill>
              </a:rPr>
              <a:t>Not the whole story! </a:t>
            </a:r>
            <a:endParaRPr lang="en-US" dirty="0">
              <a:solidFill>
                <a:srgbClr val="C00000"/>
              </a:solidFill>
            </a:endParaRPr>
          </a:p>
        </p:txBody>
      </p:sp>
      <p:grpSp>
        <p:nvGrpSpPr>
          <p:cNvPr id="9" name="Group 8"/>
          <p:cNvGrpSpPr/>
          <p:nvPr/>
        </p:nvGrpSpPr>
        <p:grpSpPr>
          <a:xfrm>
            <a:off x="327950" y="1981200"/>
            <a:ext cx="3765060" cy="3275606"/>
            <a:chOff x="327950" y="2038290"/>
            <a:chExt cx="3765060" cy="3275606"/>
          </a:xfrm>
        </p:grpSpPr>
        <p:sp>
          <p:nvSpPr>
            <p:cNvPr id="31" name="Rectangle 30"/>
            <p:cNvSpPr/>
            <p:nvPr/>
          </p:nvSpPr>
          <p:spPr>
            <a:xfrm>
              <a:off x="327950" y="2038290"/>
              <a:ext cx="3765060" cy="400110"/>
            </a:xfrm>
            <a:prstGeom prst="rect">
              <a:avLst/>
            </a:prstGeom>
          </p:spPr>
          <p:txBody>
            <a:bodyPr wrap="square">
              <a:spAutoFit/>
            </a:bodyPr>
            <a:lstStyle/>
            <a:p>
              <a:r>
                <a:rPr lang="en-US" dirty="0" smtClean="0"/>
                <a:t>A </a:t>
              </a:r>
              <a:r>
                <a:rPr lang="en-US" dirty="0"/>
                <a:t>family of periodic patterns </a:t>
              </a:r>
            </a:p>
          </p:txBody>
        </p:sp>
        <p:pic>
          <p:nvPicPr>
            <p:cNvPr id="3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694190"/>
              <a:ext cx="3238402" cy="2619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ectangle 36"/>
            <p:cNvSpPr/>
            <p:nvPr/>
          </p:nvSpPr>
          <p:spPr>
            <a:xfrm>
              <a:off x="346275" y="2343090"/>
              <a:ext cx="3352800" cy="307777"/>
            </a:xfrm>
            <a:prstGeom prst="rect">
              <a:avLst/>
            </a:prstGeom>
          </p:spPr>
          <p:txBody>
            <a:bodyPr wrap="square">
              <a:spAutoFit/>
            </a:bodyPr>
            <a:lstStyle/>
            <a:p>
              <a:r>
                <a:rPr lang="fr-FR" sz="1200" dirty="0" smtClean="0"/>
                <a:t>(Zelnik et al., </a:t>
              </a:r>
              <a:r>
                <a:rPr lang="fr-FR" sz="1200" dirty="0"/>
                <a:t>Phil. Trans. R. Soc. </a:t>
              </a:r>
              <a:r>
                <a:rPr lang="fr-FR" sz="1200" dirty="0" smtClean="0"/>
                <a:t>A 2013</a:t>
              </a:r>
              <a:r>
                <a:rPr lang="fr-FR" sz="1400" dirty="0" smtClean="0"/>
                <a:t>) </a:t>
              </a:r>
              <a:endParaRPr lang="en-US" sz="1400" dirty="0"/>
            </a:p>
          </p:txBody>
        </p:sp>
      </p:grpSp>
      <mc:AlternateContent xmlns:mc="http://schemas.openxmlformats.org/markup-compatibility/2006" xmlns:a14="http://schemas.microsoft.com/office/drawing/2010/main">
        <mc:Choice Requires="a14">
          <p:sp>
            <p:nvSpPr>
              <p:cNvPr id="33" name="Rectangle 32"/>
              <p:cNvSpPr/>
              <p:nvPr/>
            </p:nvSpPr>
            <p:spPr>
              <a:xfrm>
                <a:off x="327950" y="5083035"/>
                <a:ext cx="8392188" cy="1682512"/>
              </a:xfrm>
              <a:prstGeom prst="rect">
                <a:avLst/>
              </a:prstGeom>
              <a:solidFill>
                <a:schemeClr val="bg1"/>
              </a:solidFill>
            </p:spPr>
            <p:txBody>
              <a:bodyPr wrap="square">
                <a:spAutoFit/>
              </a:bodyPr>
              <a:lstStyle/>
              <a:p>
                <a:pPr>
                  <a:spcBef>
                    <a:spcPts val="0"/>
                  </a:spcBef>
                  <a:spcAft>
                    <a:spcPts val="400"/>
                  </a:spcAft>
                </a:pPr>
                <a:r>
                  <a:rPr lang="en-US" dirty="0" smtClean="0">
                    <a:solidFill>
                      <a:srgbClr val="C00000"/>
                    </a:solidFill>
                  </a:rPr>
                  <a:t>Altogether, three response forms to decreasing precipitation </a:t>
                </a:r>
                <a14:m>
                  <m:oMath xmlns:m="http://schemas.openxmlformats.org/officeDocument/2006/math">
                    <m:r>
                      <a:rPr lang="en-US" i="1" dirty="0" smtClean="0">
                        <a:solidFill>
                          <a:srgbClr val="C00000"/>
                        </a:solidFill>
                        <a:latin typeface="Cambria Math"/>
                      </a:rPr>
                      <m:t>𝑝</m:t>
                    </m:r>
                  </m:oMath>
                </a14:m>
                <a:r>
                  <a:rPr lang="en-US" dirty="0" smtClean="0">
                    <a:solidFill>
                      <a:srgbClr val="C00000"/>
                    </a:solidFill>
                  </a:rPr>
                  <a:t>:</a:t>
                </a:r>
              </a:p>
              <a:p>
                <a:pPr marL="457200" indent="-457200">
                  <a:spcBef>
                    <a:spcPts val="0"/>
                  </a:spcBef>
                  <a:buAutoNum type="arabicPeriod"/>
                </a:pPr>
                <a:r>
                  <a:rPr lang="en-US" dirty="0" smtClean="0"/>
                  <a:t>Vegetated domains shrink in size keeping wavelength and morphology unchanged</a:t>
                </a:r>
              </a:p>
              <a:p>
                <a:pPr marL="457200" indent="-457200">
                  <a:spcBef>
                    <a:spcPts val="0"/>
                  </a:spcBef>
                  <a:buAutoNum type="arabicPeriod"/>
                </a:pPr>
                <a:r>
                  <a:rPr lang="en-US" dirty="0" smtClean="0"/>
                  <a:t>Transitions to higher </a:t>
                </a:r>
                <a:r>
                  <a:rPr lang="en-US" dirty="0"/>
                  <a:t>wavelength keeping morphology </a:t>
                </a:r>
                <a:r>
                  <a:rPr lang="en-US" dirty="0" smtClean="0"/>
                  <a:t>unchanged</a:t>
                </a:r>
              </a:p>
              <a:p>
                <a:pPr marL="457200" indent="-457200">
                  <a:spcBef>
                    <a:spcPts val="0"/>
                  </a:spcBef>
                  <a:buAutoNum type="arabicPeriod"/>
                </a:pPr>
                <a:r>
                  <a:rPr lang="en-US" dirty="0" smtClean="0"/>
                  <a:t>Morphology changes: gaps </a:t>
                </a:r>
                <a14:m>
                  <m:oMath xmlns:m="http://schemas.openxmlformats.org/officeDocument/2006/math">
                    <m:r>
                      <a:rPr lang="en-US" b="0" i="1" smtClean="0">
                        <a:latin typeface="Cambria Math"/>
                      </a:rPr>
                      <m:t>→</m:t>
                    </m:r>
                  </m:oMath>
                </a14:m>
                <a:r>
                  <a:rPr lang="en-US" dirty="0" smtClean="0"/>
                  <a:t> stripes </a:t>
                </a:r>
                <a14:m>
                  <m:oMath xmlns:m="http://schemas.openxmlformats.org/officeDocument/2006/math">
                    <m:r>
                      <a:rPr lang="en-US" i="1">
                        <a:solidFill>
                          <a:srgbClr val="000000"/>
                        </a:solidFill>
                        <a:latin typeface="Cambria Math"/>
                      </a:rPr>
                      <m:t>→</m:t>
                    </m:r>
                  </m:oMath>
                </a14:m>
                <a:r>
                  <a:rPr lang="en-US" dirty="0" smtClean="0"/>
                  <a:t>  spots</a:t>
                </a:r>
                <a:endParaRPr lang="en-US" dirty="0"/>
              </a:p>
            </p:txBody>
          </p:sp>
        </mc:Choice>
        <mc:Fallback xmlns="">
          <p:sp>
            <p:nvSpPr>
              <p:cNvPr id="33" name="Rectangle 32"/>
              <p:cNvSpPr>
                <a:spLocks noRot="1" noChangeAspect="1" noMove="1" noResize="1" noEditPoints="1" noAdjustHandles="1" noChangeArrowheads="1" noChangeShapeType="1" noTextEdit="1"/>
              </p:cNvSpPr>
              <p:nvPr/>
            </p:nvSpPr>
            <p:spPr>
              <a:xfrm>
                <a:off x="327950" y="5083035"/>
                <a:ext cx="8392188" cy="1682512"/>
              </a:xfrm>
              <a:prstGeom prst="rect">
                <a:avLst/>
              </a:prstGeom>
              <a:blipFill rotWithShape="1">
                <a:blip r:embed="rId12"/>
                <a:stretch>
                  <a:fillRect l="-1090" t="-1812" b="-7609"/>
                </a:stretch>
              </a:blipFill>
            </p:spPr>
            <p:txBody>
              <a:bodyPr/>
              <a:lstStyle/>
              <a:p>
                <a:r>
                  <a:rPr lang="en-US">
                    <a:noFill/>
                  </a:rPr>
                  <a:t> </a:t>
                </a:r>
              </a:p>
            </p:txBody>
          </p:sp>
        </mc:Fallback>
      </mc:AlternateContent>
      <p:grpSp>
        <p:nvGrpSpPr>
          <p:cNvPr id="3" name="Group 2"/>
          <p:cNvGrpSpPr/>
          <p:nvPr/>
        </p:nvGrpSpPr>
        <p:grpSpPr>
          <a:xfrm>
            <a:off x="4167655" y="2590800"/>
            <a:ext cx="4138145" cy="2564835"/>
            <a:chOff x="4167655" y="2590800"/>
            <a:chExt cx="4138145" cy="2564835"/>
          </a:xfrm>
        </p:grpSpPr>
        <p:pic>
          <p:nvPicPr>
            <p:cNvPr id="25600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67655" y="2590800"/>
              <a:ext cx="2694096" cy="256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ectangle 37"/>
            <p:cNvSpPr/>
            <p:nvPr/>
          </p:nvSpPr>
          <p:spPr>
            <a:xfrm>
              <a:off x="6955990" y="4123492"/>
              <a:ext cx="1349810" cy="677108"/>
            </a:xfrm>
            <a:prstGeom prst="rect">
              <a:avLst/>
            </a:prstGeom>
            <a:solidFill>
              <a:schemeClr val="bg1"/>
            </a:solidFill>
          </p:spPr>
          <p:txBody>
            <a:bodyPr wrap="square">
              <a:spAutoFit/>
            </a:bodyPr>
            <a:lstStyle/>
            <a:p>
              <a:r>
                <a:rPr lang="fr-FR" sz="1200" dirty="0" smtClean="0"/>
                <a:t>(</a:t>
              </a:r>
              <a:r>
                <a:rPr lang="fr-FR" sz="1200" dirty="0" err="1" smtClean="0"/>
                <a:t>Yizhaq</a:t>
              </a:r>
              <a:r>
                <a:rPr lang="fr-FR" sz="1200" dirty="0" smtClean="0"/>
                <a:t>, Gilad, Meron, </a:t>
              </a:r>
              <a:r>
                <a:rPr lang="fr-FR" sz="1200" dirty="0" err="1" smtClean="0"/>
                <a:t>Physica</a:t>
              </a:r>
              <a:r>
                <a:rPr lang="fr-FR" sz="1200" dirty="0" smtClean="0"/>
                <a:t> A 2005</a:t>
              </a:r>
              <a:r>
                <a:rPr lang="fr-FR" sz="1400" dirty="0" smtClean="0"/>
                <a:t>) </a:t>
              </a:r>
              <a:endParaRPr lang="en-US" sz="1400" dirty="0"/>
            </a:p>
          </p:txBody>
        </p:sp>
      </p:grpSp>
      <p:grpSp>
        <p:nvGrpSpPr>
          <p:cNvPr id="10" name="Group 9"/>
          <p:cNvGrpSpPr/>
          <p:nvPr/>
        </p:nvGrpSpPr>
        <p:grpSpPr>
          <a:xfrm>
            <a:off x="4267200" y="1995485"/>
            <a:ext cx="4288990" cy="3170099"/>
            <a:chOff x="4474010" y="2052575"/>
            <a:chExt cx="4288990" cy="3170099"/>
          </a:xfrm>
          <a:solidFill>
            <a:schemeClr val="bg1"/>
          </a:solidFill>
        </p:grpSpPr>
        <p:sp>
          <p:nvSpPr>
            <p:cNvPr id="5" name="Rectangle 4"/>
            <p:cNvSpPr/>
            <p:nvPr/>
          </p:nvSpPr>
          <p:spPr>
            <a:xfrm>
              <a:off x="4474010" y="2052575"/>
              <a:ext cx="4288990" cy="3170099"/>
            </a:xfrm>
            <a:prstGeom prst="rect">
              <a:avLst/>
            </a:prstGeom>
            <a:grpFill/>
          </p:spPr>
          <p:txBody>
            <a:bodyPr wrap="square">
              <a:spAutoFit/>
            </a:bodyPr>
            <a:lstStyle/>
            <a:p>
              <a:r>
                <a:rPr lang="en-US" dirty="0" smtClean="0"/>
                <a:t>When a solution branch with a fixed wavelength becomes unstable a transition to a higher wavelength solution takes place:</a:t>
              </a:r>
            </a:p>
            <a:p>
              <a:endParaRPr lang="en-US" dirty="0"/>
            </a:p>
            <a:p>
              <a:endParaRPr lang="en-US" dirty="0" smtClean="0"/>
            </a:p>
            <a:p>
              <a:endParaRPr lang="en-US" dirty="0"/>
            </a:p>
            <a:p>
              <a:endParaRPr lang="en-US" dirty="0"/>
            </a:p>
          </p:txBody>
        </p:sp>
        <p:grpSp>
          <p:nvGrpSpPr>
            <p:cNvPr id="8" name="Group 7"/>
            <p:cNvGrpSpPr/>
            <p:nvPr/>
          </p:nvGrpSpPr>
          <p:grpSpPr>
            <a:xfrm>
              <a:off x="4953000" y="3839900"/>
              <a:ext cx="3102374" cy="1343844"/>
              <a:chOff x="4950230" y="4953000"/>
              <a:chExt cx="3559574" cy="1710815"/>
            </a:xfrm>
            <a:grpFill/>
          </p:grpSpPr>
          <p:pic>
            <p:nvPicPr>
              <p:cNvPr id="34" name="Picture 4"/>
              <p:cNvPicPr>
                <a:picLocks noChangeAspect="1" noChangeArrowheads="1"/>
              </p:cNvPicPr>
              <p:nvPr/>
            </p:nvPicPr>
            <p:blipFill rotWithShape="1">
              <a:blip r:embed="rId14">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l="14208" t="10489" r="13403" b="70389"/>
              <a:stretch/>
            </p:blipFill>
            <p:spPr bwMode="auto">
              <a:xfrm>
                <a:off x="5105400" y="4953000"/>
                <a:ext cx="3404404" cy="129540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TextBox 5"/>
                  <p:cNvSpPr txBox="1"/>
                  <p:nvPr/>
                </p:nvSpPr>
                <p:spPr>
                  <a:xfrm>
                    <a:off x="6474927" y="6232810"/>
                    <a:ext cx="665349" cy="431005"/>
                  </a:xfrm>
                  <a:prstGeom prst="rect">
                    <a:avLst/>
                  </a:prstGeom>
                  <a:grp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latin typeface="Cambria Math"/>
                            </a:rPr>
                            <m:t>𝑝</m:t>
                          </m:r>
                        </m:oMath>
                      </m:oMathPara>
                    </a14:m>
                    <a:endParaRPr lang="en-US"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6474927" y="6232810"/>
                    <a:ext cx="665349" cy="431005"/>
                  </a:xfrm>
                  <a:prstGeom prst="rect">
                    <a:avLst/>
                  </a:prstGeom>
                  <a:blipFill rotWithShape="1">
                    <a:blip r:embed="rId10"/>
                    <a:stretch>
                      <a:fillRect b="-3571"/>
                    </a:stretch>
                  </a:blipFill>
                </p:spPr>
                <p:txBody>
                  <a:bodyPr/>
                  <a:lstStyle/>
                  <a:p>
                    <a:r>
                      <a:rPr lang="en-US">
                        <a:noFill/>
                      </a:rPr>
                      <a:t> </a:t>
                    </a:r>
                  </a:p>
                </p:txBody>
              </p:sp>
            </mc:Fallback>
          </mc:AlternateContent>
          <p:sp>
            <p:nvSpPr>
              <p:cNvPr id="7" name="TextBox 6"/>
              <p:cNvSpPr txBox="1"/>
              <p:nvPr/>
            </p:nvSpPr>
            <p:spPr>
              <a:xfrm rot="16200000">
                <a:off x="4677696" y="5377934"/>
                <a:ext cx="914400" cy="369332"/>
              </a:xfrm>
              <a:prstGeom prst="rect">
                <a:avLst/>
              </a:prstGeom>
              <a:grpFill/>
            </p:spPr>
            <p:txBody>
              <a:bodyPr wrap="square" rtlCol="0">
                <a:spAutoFit/>
              </a:bodyPr>
              <a:lstStyle/>
              <a:p>
                <a:r>
                  <a:rPr lang="en-US" sz="1800" dirty="0" smtClean="0">
                    <a:latin typeface="Calibri" panose="020F0502020204030204" pitchFamily="34" charset="0"/>
                  </a:rPr>
                  <a:t>space</a:t>
                </a:r>
                <a:endParaRPr lang="en-US" sz="1800" dirty="0">
                  <a:latin typeface="Calibri" panose="020F0502020204030204" pitchFamily="34" charset="0"/>
                </a:endParaRPr>
              </a:p>
            </p:txBody>
          </p:sp>
        </p:grpSp>
        <p:sp>
          <p:nvSpPr>
            <p:cNvPr id="36" name="Rectangle 35"/>
            <p:cNvSpPr/>
            <p:nvPr/>
          </p:nvSpPr>
          <p:spPr>
            <a:xfrm>
              <a:off x="4495800" y="3280373"/>
              <a:ext cx="3352800" cy="307777"/>
            </a:xfrm>
            <a:prstGeom prst="rect">
              <a:avLst/>
            </a:prstGeom>
            <a:grpFill/>
          </p:spPr>
          <p:txBody>
            <a:bodyPr wrap="square">
              <a:spAutoFit/>
            </a:bodyPr>
            <a:lstStyle/>
            <a:p>
              <a:r>
                <a:rPr lang="fr-FR" sz="1200" dirty="0" smtClean="0"/>
                <a:t>(Siteur et al., Ecological </a:t>
              </a:r>
              <a:r>
                <a:rPr lang="fr-FR" sz="1200" dirty="0" err="1" smtClean="0"/>
                <a:t>Complexity</a:t>
              </a:r>
              <a:r>
                <a:rPr lang="fr-FR" sz="1200" dirty="0" smtClean="0"/>
                <a:t> 2014</a:t>
              </a:r>
              <a:r>
                <a:rPr lang="fr-FR" sz="1400" dirty="0" smtClean="0"/>
                <a:t>) </a:t>
              </a:r>
              <a:endParaRPr lang="en-US" sz="1400" dirty="0"/>
            </a:p>
          </p:txBody>
        </p:sp>
      </p:grpSp>
    </p:spTree>
    <p:extLst>
      <p:ext uri="{BB962C8B-B14F-4D97-AF65-F5344CB8AC3E}">
        <p14:creationId xmlns:p14="http://schemas.microsoft.com/office/powerpoint/2010/main" val="418247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48"/>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Mathematical modeling – upscaling feedbacks to patterns</a:t>
            </a:r>
          </a:p>
        </p:txBody>
      </p:sp>
      <p:grpSp>
        <p:nvGrpSpPr>
          <p:cNvPr id="4" name="Group 49"/>
          <p:cNvGrpSpPr>
            <a:grpSpLocks/>
          </p:cNvGrpSpPr>
          <p:nvPr/>
        </p:nvGrpSpPr>
        <p:grpSpPr bwMode="auto">
          <a:xfrm>
            <a:off x="8720138" y="0"/>
            <a:ext cx="457200" cy="6858000"/>
            <a:chOff x="5493" y="0"/>
            <a:chExt cx="288" cy="4320"/>
          </a:xfrm>
        </p:grpSpPr>
        <p:sp>
          <p:nvSpPr>
            <p:cNvPr id="20508" name="Rectangle 50"/>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20509" name="Picture 51" descr="bgu_logo_small"/>
            <p:cNvPicPr>
              <a:picLocks noChangeAspect="1" noChangeArrowheads="1"/>
            </p:cNvPicPr>
            <p:nvPr/>
          </p:nvPicPr>
          <p:blipFill>
            <a:blip r:embed="rId5" cstate="print"/>
            <a:srcRect/>
            <a:stretch>
              <a:fillRect/>
            </a:stretch>
          </p:blipFill>
          <p:spPr bwMode="auto">
            <a:xfrm>
              <a:off x="5493" y="21"/>
              <a:ext cx="288" cy="246"/>
            </a:xfrm>
            <a:prstGeom prst="rect">
              <a:avLst/>
            </a:prstGeom>
            <a:noFill/>
            <a:ln w="9525">
              <a:noFill/>
              <a:miter lim="800000"/>
              <a:headEnd/>
              <a:tailEnd/>
            </a:ln>
          </p:spPr>
        </p:pic>
      </p:grpSp>
      <p:sp>
        <p:nvSpPr>
          <p:cNvPr id="20502" name="Rectangle 63"/>
          <p:cNvSpPr>
            <a:spLocks noChangeArrowheads="1"/>
          </p:cNvSpPr>
          <p:nvPr/>
        </p:nvSpPr>
        <p:spPr bwMode="auto">
          <a:xfrm>
            <a:off x="261038" y="609600"/>
            <a:ext cx="4842992" cy="400110"/>
          </a:xfrm>
          <a:prstGeom prst="rect">
            <a:avLst/>
          </a:prstGeom>
          <a:noFill/>
          <a:ln w="9525" algn="ctr">
            <a:noFill/>
            <a:miter lim="800000"/>
            <a:headEnd/>
            <a:tailEnd/>
          </a:ln>
        </p:spPr>
        <p:txBody>
          <a:bodyPr wrap="none">
            <a:spAutoFit/>
          </a:bodyPr>
          <a:lstStyle/>
          <a:p>
            <a:pPr marL="457200" indent="-457200" eaLnBrk="1" hangingPunct="1">
              <a:spcBef>
                <a:spcPct val="0"/>
              </a:spcBef>
            </a:pPr>
            <a:r>
              <a:rPr lang="en-US" dirty="0">
                <a:solidFill>
                  <a:srgbClr val="C00000"/>
                </a:solidFill>
              </a:rPr>
              <a:t>C</a:t>
            </a:r>
            <a:r>
              <a:rPr lang="en-US" dirty="0" smtClean="0">
                <a:solidFill>
                  <a:srgbClr val="C00000"/>
                </a:solidFill>
              </a:rPr>
              <a:t>onstant slope </a:t>
            </a:r>
            <a:r>
              <a:rPr lang="en-US" sz="1400" dirty="0">
                <a:solidFill>
                  <a:srgbClr val="000000"/>
                </a:solidFill>
              </a:rPr>
              <a:t>(</a:t>
            </a:r>
            <a:r>
              <a:rPr lang="en-US" sz="1400" dirty="0" smtClean="0">
                <a:solidFill>
                  <a:srgbClr val="000000"/>
                </a:solidFill>
              </a:rPr>
              <a:t>Gilad </a:t>
            </a:r>
            <a:r>
              <a:rPr lang="en-US" sz="1400" dirty="0">
                <a:solidFill>
                  <a:srgbClr val="000000"/>
                </a:solidFill>
              </a:rPr>
              <a:t>et al</a:t>
            </a:r>
            <a:r>
              <a:rPr lang="en-US" sz="1400" dirty="0" smtClean="0">
                <a:solidFill>
                  <a:srgbClr val="000000"/>
                </a:solidFill>
              </a:rPr>
              <a:t>., J. </a:t>
            </a:r>
            <a:r>
              <a:rPr lang="en-US" sz="1400" dirty="0" err="1" smtClean="0">
                <a:solidFill>
                  <a:srgbClr val="000000"/>
                </a:solidFill>
              </a:rPr>
              <a:t>Theor</a:t>
            </a:r>
            <a:r>
              <a:rPr lang="en-US" sz="1400" dirty="0" smtClean="0">
                <a:solidFill>
                  <a:srgbClr val="000000"/>
                </a:solidFill>
              </a:rPr>
              <a:t>. Biol. 2007):</a:t>
            </a:r>
            <a:endParaRPr lang="en-US" sz="1400" dirty="0">
              <a:solidFill>
                <a:srgbClr val="000000"/>
              </a:solidFill>
            </a:endParaRPr>
          </a:p>
        </p:txBody>
      </p:sp>
      <p:sp>
        <p:nvSpPr>
          <p:cNvPr id="20503" name="Rectangle 64"/>
          <p:cNvSpPr>
            <a:spLocks noChangeArrowheads="1"/>
          </p:cNvSpPr>
          <p:nvPr/>
        </p:nvSpPr>
        <p:spPr bwMode="auto">
          <a:xfrm>
            <a:off x="261038" y="1102062"/>
            <a:ext cx="4572000" cy="400110"/>
          </a:xfrm>
          <a:prstGeom prst="rect">
            <a:avLst/>
          </a:prstGeom>
          <a:noFill/>
          <a:ln w="9525" algn="ctr">
            <a:noFill/>
            <a:miter lim="800000"/>
            <a:headEnd/>
            <a:tailEnd/>
          </a:ln>
        </p:spPr>
        <p:txBody>
          <a:bodyPr>
            <a:spAutoFit/>
          </a:bodyPr>
          <a:lstStyle/>
          <a:p>
            <a:pPr marL="457200" indent="-457200">
              <a:spcBef>
                <a:spcPct val="0"/>
              </a:spcBef>
            </a:pPr>
            <a:r>
              <a:rPr lang="en-US" altLang="he-IL" dirty="0" smtClean="0">
                <a:solidFill>
                  <a:srgbClr val="000000"/>
                </a:solidFill>
              </a:rPr>
              <a:t>Similar behaviors except:</a:t>
            </a:r>
            <a:endParaRPr lang="en-US" altLang="he-IL" dirty="0">
              <a:solidFill>
                <a:srgbClr val="000000"/>
              </a:solidFill>
            </a:endParaRPr>
          </a:p>
        </p:txBody>
      </p:sp>
      <mc:AlternateContent xmlns:mc="http://schemas.openxmlformats.org/markup-compatibility/2006" xmlns:a14="http://schemas.microsoft.com/office/drawing/2010/main">
        <mc:Choice Requires="a14">
          <p:sp>
            <p:nvSpPr>
              <p:cNvPr id="72" name="Rectangle 64"/>
              <p:cNvSpPr>
                <a:spLocks noChangeArrowheads="1"/>
              </p:cNvSpPr>
              <p:nvPr/>
            </p:nvSpPr>
            <p:spPr bwMode="auto">
              <a:xfrm>
                <a:off x="381000" y="1498937"/>
                <a:ext cx="4648200" cy="1015663"/>
              </a:xfrm>
              <a:prstGeom prst="rect">
                <a:avLst/>
              </a:prstGeom>
              <a:noFill/>
              <a:ln w="9525" algn="ctr">
                <a:noFill/>
                <a:miter lim="800000"/>
                <a:headEnd/>
                <a:tailEnd/>
              </a:ln>
            </p:spPr>
            <p:txBody>
              <a:bodyPr wrap="square">
                <a:spAutoFit/>
              </a:bodyPr>
              <a:lstStyle/>
              <a:p>
                <a:pPr marL="457200" indent="-457200">
                  <a:spcBef>
                    <a:spcPct val="0"/>
                  </a:spcBef>
                  <a:buFont typeface="+mj-lt"/>
                  <a:buAutoNum type="arabicPeriod"/>
                </a:pPr>
                <a:r>
                  <a:rPr lang="en-US" altLang="he-IL" dirty="0" smtClean="0">
                    <a:solidFill>
                      <a:srgbClr val="000000"/>
                    </a:solidFill>
                  </a:rPr>
                  <a:t>Stripes or bands are </a:t>
                </a:r>
                <a:r>
                  <a:rPr lang="en-US" altLang="he-IL" dirty="0" smtClean="0">
                    <a:solidFill>
                      <a:srgbClr val="000000"/>
                    </a:solidFill>
                    <a:sym typeface="Symbol" pitchFamily="18" charset="2"/>
                  </a:rPr>
                  <a:t> slope</a:t>
                </a:r>
              </a:p>
              <a:p>
                <a:pPr marL="457200" lvl="0" indent="-457200">
                  <a:spcBef>
                    <a:spcPct val="0"/>
                  </a:spcBef>
                  <a:buFont typeface="+mj-lt"/>
                  <a:buAutoNum type="arabicPeriod"/>
                </a:pPr>
                <a:r>
                  <a:rPr lang="en-US" altLang="he-IL" dirty="0">
                    <a:solidFill>
                      <a:srgbClr val="000000"/>
                    </a:solidFill>
                    <a:sym typeface="Symbol" pitchFamily="18" charset="2"/>
                  </a:rPr>
                  <a:t>Migrate up </a:t>
                </a:r>
                <a:r>
                  <a:rPr lang="en-US" altLang="he-IL" dirty="0" smtClean="0">
                    <a:solidFill>
                      <a:srgbClr val="000000"/>
                    </a:solidFill>
                    <a:sym typeface="Symbol" pitchFamily="18" charset="2"/>
                  </a:rPr>
                  <a:t>hill</a:t>
                </a:r>
              </a:p>
              <a:p>
                <a:pPr marL="457200" indent="-457200">
                  <a:spcBef>
                    <a:spcPct val="0"/>
                  </a:spcBef>
                  <a:buFont typeface="+mj-lt"/>
                  <a:buAutoNum type="arabicPeriod"/>
                </a:pPr>
                <a:r>
                  <a:rPr lang="en-US" altLang="he-IL" dirty="0" smtClean="0">
                    <a:solidFill>
                      <a:srgbClr val="000000"/>
                    </a:solidFill>
                    <a:sym typeface="Symbol" pitchFamily="18" charset="2"/>
                  </a:rPr>
                  <a:t>Bands appear in wider </a:t>
                </a:r>
                <a14:m>
                  <m:oMath xmlns:m="http://schemas.openxmlformats.org/officeDocument/2006/math">
                    <m:r>
                      <a:rPr lang="en-US" altLang="he-IL" i="1" smtClean="0">
                        <a:solidFill>
                          <a:srgbClr val="000000"/>
                        </a:solidFill>
                        <a:latin typeface="Cambria Math"/>
                        <a:sym typeface="Symbol" pitchFamily="18" charset="2"/>
                      </a:rPr>
                      <m:t>𝑝</m:t>
                    </m:r>
                  </m:oMath>
                </a14:m>
                <a:r>
                  <a:rPr lang="en-US" altLang="he-IL" dirty="0" smtClean="0">
                    <a:solidFill>
                      <a:srgbClr val="000000"/>
                    </a:solidFill>
                    <a:sym typeface="Symbol" pitchFamily="18" charset="2"/>
                  </a:rPr>
                  <a:t> range</a:t>
                </a:r>
              </a:p>
            </p:txBody>
          </p:sp>
        </mc:Choice>
        <mc:Fallback xmlns="">
          <p:sp>
            <p:nvSpPr>
              <p:cNvPr id="72" name="Rectangle 64"/>
              <p:cNvSpPr>
                <a:spLocks noRot="1" noChangeAspect="1" noMove="1" noResize="1" noEditPoints="1" noAdjustHandles="1" noChangeArrowheads="1" noChangeShapeType="1" noTextEdit="1"/>
              </p:cNvSpPr>
              <p:nvPr/>
            </p:nvSpPr>
            <p:spPr bwMode="auto">
              <a:xfrm>
                <a:off x="381000" y="1498937"/>
                <a:ext cx="4648200" cy="1015663"/>
              </a:xfrm>
              <a:prstGeom prst="rect">
                <a:avLst/>
              </a:prstGeom>
              <a:blipFill rotWithShape="1">
                <a:blip r:embed="rId7"/>
                <a:stretch>
                  <a:fillRect l="-1969" t="-7784" b="-13174"/>
                </a:stretch>
              </a:blipFill>
              <a:ln w="9525" algn="ctr">
                <a:noFill/>
                <a:miter lim="800000"/>
                <a:headEnd/>
                <a:tailEnd/>
              </a:ln>
            </p:spPr>
            <p:txBody>
              <a:bodyPr/>
              <a:lstStyle/>
              <a:p>
                <a:r>
                  <a:rPr lang="en-US">
                    <a:noFill/>
                  </a:rPr>
                  <a:t> </a:t>
                </a:r>
              </a:p>
            </p:txBody>
          </p:sp>
        </mc:Fallback>
      </mc:AlternateContent>
      <p:sp>
        <p:nvSpPr>
          <p:cNvPr id="5" name="Rectangle 4"/>
          <p:cNvSpPr/>
          <p:nvPr/>
        </p:nvSpPr>
        <p:spPr bwMode="auto">
          <a:xfrm>
            <a:off x="1524000" y="3657599"/>
            <a:ext cx="685800" cy="3385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endParaRPr lang="en-US" smtClean="0">
              <a:solidFill>
                <a:srgbClr val="000000"/>
              </a:solidFill>
            </a:endParaRPr>
          </a:p>
        </p:txBody>
      </p:sp>
      <p:grpSp>
        <p:nvGrpSpPr>
          <p:cNvPr id="2" name="Group 4"/>
          <p:cNvGrpSpPr>
            <a:grpSpLocks/>
          </p:cNvGrpSpPr>
          <p:nvPr/>
        </p:nvGrpSpPr>
        <p:grpSpPr bwMode="auto">
          <a:xfrm>
            <a:off x="381000" y="2667000"/>
            <a:ext cx="3505200" cy="1958975"/>
            <a:chOff x="3264" y="2750"/>
            <a:chExt cx="2208" cy="1234"/>
          </a:xfrm>
        </p:grpSpPr>
        <p:sp>
          <p:nvSpPr>
            <p:cNvPr id="20510" name="Rectangle 5"/>
            <p:cNvSpPr>
              <a:spLocks noChangeArrowheads="1"/>
            </p:cNvSpPr>
            <p:nvPr/>
          </p:nvSpPr>
          <p:spPr bwMode="auto">
            <a:xfrm>
              <a:off x="3316" y="2939"/>
              <a:ext cx="2156" cy="1014"/>
            </a:xfrm>
            <a:prstGeom prst="rect">
              <a:avLst/>
            </a:prstGeom>
            <a:solidFill>
              <a:schemeClr val="bg1"/>
            </a:solidFill>
            <a:ln w="9525">
              <a:noFill/>
              <a:miter lim="800000"/>
              <a:headEnd/>
              <a:tailEnd/>
            </a:ln>
          </p:spPr>
          <p:txBody>
            <a:bodyPr wrap="none" anchor="ctr"/>
            <a:lstStyle/>
            <a:p>
              <a:endParaRPr lang="en-US">
                <a:solidFill>
                  <a:srgbClr val="000000"/>
                </a:solidFill>
              </a:endParaRPr>
            </a:p>
          </p:txBody>
        </p:sp>
        <p:sp>
          <p:nvSpPr>
            <p:cNvPr id="20511" name="AutoShape 6"/>
            <p:cNvSpPr>
              <a:spLocks noChangeArrowheads="1"/>
            </p:cNvSpPr>
            <p:nvPr/>
          </p:nvSpPr>
          <p:spPr bwMode="auto">
            <a:xfrm>
              <a:off x="3316" y="3456"/>
              <a:ext cx="2099" cy="487"/>
            </a:xfrm>
            <a:prstGeom prst="rtTriangle">
              <a:avLst/>
            </a:prstGeom>
            <a:solidFill>
              <a:srgbClr val="FF9933"/>
            </a:solidFill>
            <a:ln w="9525">
              <a:noFill/>
              <a:miter lim="800000"/>
              <a:headEnd/>
              <a:tailEnd/>
            </a:ln>
          </p:spPr>
          <p:txBody>
            <a:bodyPr wrap="none" anchor="ctr"/>
            <a:lstStyle/>
            <a:p>
              <a:endParaRPr lang="en-US">
                <a:solidFill>
                  <a:srgbClr val="000000"/>
                </a:solidFill>
              </a:endParaRPr>
            </a:p>
          </p:txBody>
        </p:sp>
        <p:sp>
          <p:nvSpPr>
            <p:cNvPr id="20512" name="Freeform 7"/>
            <p:cNvSpPr>
              <a:spLocks/>
            </p:cNvSpPr>
            <p:nvPr/>
          </p:nvSpPr>
          <p:spPr bwMode="auto">
            <a:xfrm>
              <a:off x="3323" y="3459"/>
              <a:ext cx="2080" cy="481"/>
            </a:xfrm>
            <a:custGeom>
              <a:avLst/>
              <a:gdLst>
                <a:gd name="T0" fmla="*/ 0 w 2284"/>
                <a:gd name="T1" fmla="*/ 0 h 759"/>
                <a:gd name="T2" fmla="*/ 8 w 2284"/>
                <a:gd name="T3" fmla="*/ 1 h 759"/>
                <a:gd name="T4" fmla="*/ 14 w 2284"/>
                <a:gd name="T5" fmla="*/ 1 h 759"/>
                <a:gd name="T6" fmla="*/ 24 w 2284"/>
                <a:gd name="T7" fmla="*/ 1 h 759"/>
                <a:gd name="T8" fmla="*/ 33 w 2284"/>
                <a:gd name="T9" fmla="*/ 1 h 759"/>
                <a:gd name="T10" fmla="*/ 38 w 2284"/>
                <a:gd name="T11" fmla="*/ 1 h 759"/>
                <a:gd name="T12" fmla="*/ 40 w 2284"/>
                <a:gd name="T13" fmla="*/ 1 h 759"/>
                <a:gd name="T14" fmla="*/ 56 w 2284"/>
                <a:gd name="T15" fmla="*/ 1 h 759"/>
                <a:gd name="T16" fmla="*/ 60 w 2284"/>
                <a:gd name="T17" fmla="*/ 1 h 759"/>
                <a:gd name="T18" fmla="*/ 72 w 2284"/>
                <a:gd name="T19" fmla="*/ 1 h 759"/>
                <a:gd name="T20" fmla="*/ 73 w 2284"/>
                <a:gd name="T21" fmla="*/ 1 h 759"/>
                <a:gd name="T22" fmla="*/ 74 w 2284"/>
                <a:gd name="T23" fmla="*/ 1 h 759"/>
                <a:gd name="T24" fmla="*/ 74 w 2284"/>
                <a:gd name="T25" fmla="*/ 1 h 759"/>
                <a:gd name="T26" fmla="*/ 81 w 2284"/>
                <a:gd name="T27" fmla="*/ 1 h 759"/>
                <a:gd name="T28" fmla="*/ 89 w 2284"/>
                <a:gd name="T29" fmla="*/ 1 h 759"/>
                <a:gd name="T30" fmla="*/ 105 w 2284"/>
                <a:gd name="T31" fmla="*/ 1 h 759"/>
                <a:gd name="T32" fmla="*/ 106 w 2284"/>
                <a:gd name="T33" fmla="*/ 1 h 759"/>
                <a:gd name="T34" fmla="*/ 107 w 2284"/>
                <a:gd name="T35" fmla="*/ 1 h 759"/>
                <a:gd name="T36" fmla="*/ 112 w 2284"/>
                <a:gd name="T37" fmla="*/ 1 h 759"/>
                <a:gd name="T38" fmla="*/ 115 w 2284"/>
                <a:gd name="T39" fmla="*/ 1 h 759"/>
                <a:gd name="T40" fmla="*/ 119 w 2284"/>
                <a:gd name="T41" fmla="*/ 1 h 759"/>
                <a:gd name="T42" fmla="*/ 124 w 2284"/>
                <a:gd name="T43" fmla="*/ 1 h 759"/>
                <a:gd name="T44" fmla="*/ 125 w 2284"/>
                <a:gd name="T45" fmla="*/ 1 h 7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84"/>
                <a:gd name="T70" fmla="*/ 0 h 759"/>
                <a:gd name="T71" fmla="*/ 2284 w 2284"/>
                <a:gd name="T72" fmla="*/ 759 h 7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84" h="759">
                  <a:moveTo>
                    <a:pt x="0" y="0"/>
                  </a:moveTo>
                  <a:cubicBezTo>
                    <a:pt x="99" y="10"/>
                    <a:pt x="69" y="11"/>
                    <a:pt x="139" y="35"/>
                  </a:cubicBezTo>
                  <a:cubicBezTo>
                    <a:pt x="177" y="32"/>
                    <a:pt x="214" y="26"/>
                    <a:pt x="252" y="26"/>
                  </a:cubicBezTo>
                  <a:cubicBezTo>
                    <a:pt x="308" y="26"/>
                    <a:pt x="369" y="62"/>
                    <a:pt x="426" y="70"/>
                  </a:cubicBezTo>
                  <a:cubicBezTo>
                    <a:pt x="483" y="98"/>
                    <a:pt x="538" y="111"/>
                    <a:pt x="600" y="122"/>
                  </a:cubicBezTo>
                  <a:cubicBezTo>
                    <a:pt x="628" y="140"/>
                    <a:pt x="667" y="165"/>
                    <a:pt x="687" y="192"/>
                  </a:cubicBezTo>
                  <a:cubicBezTo>
                    <a:pt x="699" y="209"/>
                    <a:pt x="701" y="238"/>
                    <a:pt x="721" y="244"/>
                  </a:cubicBezTo>
                  <a:cubicBezTo>
                    <a:pt x="820" y="275"/>
                    <a:pt x="924" y="307"/>
                    <a:pt x="1026" y="322"/>
                  </a:cubicBezTo>
                  <a:cubicBezTo>
                    <a:pt x="1057" y="333"/>
                    <a:pt x="1090" y="337"/>
                    <a:pt x="1121" y="348"/>
                  </a:cubicBezTo>
                  <a:cubicBezTo>
                    <a:pt x="1200" y="427"/>
                    <a:pt x="1144" y="391"/>
                    <a:pt x="1313" y="400"/>
                  </a:cubicBezTo>
                  <a:cubicBezTo>
                    <a:pt x="1319" y="406"/>
                    <a:pt x="1323" y="414"/>
                    <a:pt x="1330" y="418"/>
                  </a:cubicBezTo>
                  <a:cubicBezTo>
                    <a:pt x="1338" y="423"/>
                    <a:pt x="1349" y="420"/>
                    <a:pt x="1356" y="426"/>
                  </a:cubicBezTo>
                  <a:cubicBezTo>
                    <a:pt x="1363" y="432"/>
                    <a:pt x="1356" y="450"/>
                    <a:pt x="1365" y="452"/>
                  </a:cubicBezTo>
                  <a:cubicBezTo>
                    <a:pt x="1410" y="463"/>
                    <a:pt x="1458" y="458"/>
                    <a:pt x="1504" y="461"/>
                  </a:cubicBezTo>
                  <a:cubicBezTo>
                    <a:pt x="1543" y="503"/>
                    <a:pt x="1588" y="482"/>
                    <a:pt x="1635" y="470"/>
                  </a:cubicBezTo>
                  <a:cubicBezTo>
                    <a:pt x="1723" y="493"/>
                    <a:pt x="1814" y="503"/>
                    <a:pt x="1904" y="513"/>
                  </a:cubicBezTo>
                  <a:cubicBezTo>
                    <a:pt x="1913" y="519"/>
                    <a:pt x="1921" y="526"/>
                    <a:pt x="1930" y="531"/>
                  </a:cubicBezTo>
                  <a:cubicBezTo>
                    <a:pt x="1938" y="535"/>
                    <a:pt x="1948" y="534"/>
                    <a:pt x="1956" y="539"/>
                  </a:cubicBezTo>
                  <a:cubicBezTo>
                    <a:pt x="1980" y="553"/>
                    <a:pt x="2002" y="576"/>
                    <a:pt x="2026" y="592"/>
                  </a:cubicBezTo>
                  <a:cubicBezTo>
                    <a:pt x="2045" y="605"/>
                    <a:pt x="2068" y="613"/>
                    <a:pt x="2087" y="626"/>
                  </a:cubicBezTo>
                  <a:cubicBezTo>
                    <a:pt x="2102" y="674"/>
                    <a:pt x="2144" y="699"/>
                    <a:pt x="2191" y="713"/>
                  </a:cubicBezTo>
                  <a:cubicBezTo>
                    <a:pt x="2230" y="754"/>
                    <a:pt x="2180" y="708"/>
                    <a:pt x="2243" y="739"/>
                  </a:cubicBezTo>
                  <a:cubicBezTo>
                    <a:pt x="2284" y="759"/>
                    <a:pt x="2246" y="757"/>
                    <a:pt x="2269" y="757"/>
                  </a:cubicBezTo>
                </a:path>
              </a:pathLst>
            </a:custGeom>
            <a:solidFill>
              <a:srgbClr val="FF9933"/>
            </a:solidFill>
            <a:ln w="9525">
              <a:noFill/>
              <a:round/>
              <a:headEnd/>
              <a:tailEnd/>
            </a:ln>
          </p:spPr>
          <p:txBody>
            <a:bodyPr wrap="none" anchor="ctr"/>
            <a:lstStyle/>
            <a:p>
              <a:endParaRPr lang="en-US">
                <a:solidFill>
                  <a:srgbClr val="000000"/>
                </a:solidFill>
              </a:endParaRPr>
            </a:p>
          </p:txBody>
        </p:sp>
        <p:sp>
          <p:nvSpPr>
            <p:cNvPr id="20513" name="Line 8"/>
            <p:cNvSpPr>
              <a:spLocks noChangeShapeType="1"/>
            </p:cNvSpPr>
            <p:nvPr/>
          </p:nvSpPr>
          <p:spPr bwMode="auto">
            <a:xfrm>
              <a:off x="3359" y="3365"/>
              <a:ext cx="481" cy="122"/>
            </a:xfrm>
            <a:prstGeom prst="line">
              <a:avLst/>
            </a:prstGeom>
            <a:noFill/>
            <a:ln w="38100">
              <a:solidFill>
                <a:srgbClr val="0000FF"/>
              </a:solidFill>
              <a:round/>
              <a:headEnd/>
              <a:tailEnd type="triangle" w="med" len="med"/>
            </a:ln>
          </p:spPr>
          <p:txBody>
            <a:bodyPr wrap="none" anchor="ctr"/>
            <a:lstStyle/>
            <a:p>
              <a:endParaRPr lang="en-US">
                <a:solidFill>
                  <a:srgbClr val="000000"/>
                </a:solidFill>
              </a:endParaRPr>
            </a:p>
          </p:txBody>
        </p:sp>
        <p:sp>
          <p:nvSpPr>
            <p:cNvPr id="20514" name="Text Box 9"/>
            <p:cNvSpPr txBox="1">
              <a:spLocks noChangeArrowheads="1"/>
            </p:cNvSpPr>
            <p:nvPr/>
          </p:nvSpPr>
          <p:spPr bwMode="auto">
            <a:xfrm>
              <a:off x="3359" y="3792"/>
              <a:ext cx="787" cy="192"/>
            </a:xfrm>
            <a:prstGeom prst="rect">
              <a:avLst/>
            </a:prstGeom>
            <a:noFill/>
            <a:ln w="9525">
              <a:noFill/>
              <a:miter lim="800000"/>
              <a:headEnd/>
              <a:tailEnd/>
            </a:ln>
          </p:spPr>
          <p:txBody>
            <a:bodyPr>
              <a:spAutoFit/>
            </a:bodyPr>
            <a:lstStyle/>
            <a:p>
              <a:r>
                <a:rPr lang="en-US" altLang="en-US" sz="1400" b="1">
                  <a:solidFill>
                    <a:srgbClr val="0000FF"/>
                  </a:solidFill>
                  <a:latin typeface="Arial" charset="0"/>
                </a:rPr>
                <a:t>infiltration</a:t>
              </a:r>
              <a:endParaRPr lang="en-US" altLang="he-IL" sz="1400" b="1">
                <a:solidFill>
                  <a:srgbClr val="0000FF"/>
                </a:solidFill>
                <a:latin typeface="Arial" charset="0"/>
              </a:endParaRPr>
            </a:p>
          </p:txBody>
        </p:sp>
        <p:sp>
          <p:nvSpPr>
            <p:cNvPr id="20515" name="Line 10"/>
            <p:cNvSpPr>
              <a:spLocks noChangeShapeType="1"/>
            </p:cNvSpPr>
            <p:nvPr/>
          </p:nvSpPr>
          <p:spPr bwMode="auto">
            <a:xfrm>
              <a:off x="3404" y="3092"/>
              <a:ext cx="0" cy="152"/>
            </a:xfrm>
            <a:prstGeom prst="line">
              <a:avLst/>
            </a:prstGeom>
            <a:noFill/>
            <a:ln w="9525">
              <a:solidFill>
                <a:srgbClr val="0000FF"/>
              </a:solidFill>
              <a:round/>
              <a:headEnd/>
              <a:tailEnd type="triangle" w="med" len="med"/>
            </a:ln>
          </p:spPr>
          <p:txBody>
            <a:bodyPr wrap="none" anchor="ctr"/>
            <a:lstStyle/>
            <a:p>
              <a:endParaRPr lang="en-US">
                <a:solidFill>
                  <a:srgbClr val="000000"/>
                </a:solidFill>
              </a:endParaRPr>
            </a:p>
          </p:txBody>
        </p:sp>
        <p:sp>
          <p:nvSpPr>
            <p:cNvPr id="20516" name="Line 11"/>
            <p:cNvSpPr>
              <a:spLocks noChangeShapeType="1"/>
            </p:cNvSpPr>
            <p:nvPr/>
          </p:nvSpPr>
          <p:spPr bwMode="auto">
            <a:xfrm>
              <a:off x="4103" y="3274"/>
              <a:ext cx="0" cy="152"/>
            </a:xfrm>
            <a:prstGeom prst="line">
              <a:avLst/>
            </a:prstGeom>
            <a:noFill/>
            <a:ln w="9525">
              <a:solidFill>
                <a:srgbClr val="0000FF"/>
              </a:solidFill>
              <a:round/>
              <a:headEnd/>
              <a:tailEnd type="triangle" w="med" len="med"/>
            </a:ln>
          </p:spPr>
          <p:txBody>
            <a:bodyPr wrap="none" anchor="ctr"/>
            <a:lstStyle/>
            <a:p>
              <a:endParaRPr lang="en-US">
                <a:solidFill>
                  <a:srgbClr val="000000"/>
                </a:solidFill>
              </a:endParaRPr>
            </a:p>
          </p:txBody>
        </p:sp>
        <p:sp>
          <p:nvSpPr>
            <p:cNvPr id="20517" name="Line 12"/>
            <p:cNvSpPr>
              <a:spLocks noChangeShapeType="1"/>
            </p:cNvSpPr>
            <p:nvPr/>
          </p:nvSpPr>
          <p:spPr bwMode="auto">
            <a:xfrm>
              <a:off x="3753" y="3183"/>
              <a:ext cx="0" cy="152"/>
            </a:xfrm>
            <a:prstGeom prst="line">
              <a:avLst/>
            </a:prstGeom>
            <a:noFill/>
            <a:ln w="9525">
              <a:solidFill>
                <a:srgbClr val="0000FF"/>
              </a:solidFill>
              <a:round/>
              <a:headEnd/>
              <a:tailEnd type="triangle" w="med" len="med"/>
            </a:ln>
          </p:spPr>
          <p:txBody>
            <a:bodyPr wrap="none" anchor="ctr"/>
            <a:lstStyle/>
            <a:p>
              <a:endParaRPr lang="en-US">
                <a:solidFill>
                  <a:srgbClr val="000000"/>
                </a:solidFill>
              </a:endParaRPr>
            </a:p>
          </p:txBody>
        </p:sp>
        <p:sp>
          <p:nvSpPr>
            <p:cNvPr id="20518" name="Line 13"/>
            <p:cNvSpPr>
              <a:spLocks noChangeShapeType="1"/>
            </p:cNvSpPr>
            <p:nvPr/>
          </p:nvSpPr>
          <p:spPr bwMode="auto">
            <a:xfrm>
              <a:off x="4452" y="3365"/>
              <a:ext cx="0" cy="152"/>
            </a:xfrm>
            <a:prstGeom prst="line">
              <a:avLst/>
            </a:prstGeom>
            <a:noFill/>
            <a:ln w="9525">
              <a:solidFill>
                <a:srgbClr val="0000FF"/>
              </a:solidFill>
              <a:round/>
              <a:headEnd/>
              <a:tailEnd type="triangle" w="med" len="med"/>
            </a:ln>
          </p:spPr>
          <p:txBody>
            <a:bodyPr wrap="none" anchor="ctr"/>
            <a:lstStyle/>
            <a:p>
              <a:endParaRPr lang="en-US">
                <a:solidFill>
                  <a:srgbClr val="000000"/>
                </a:solidFill>
              </a:endParaRPr>
            </a:p>
          </p:txBody>
        </p:sp>
        <p:sp>
          <p:nvSpPr>
            <p:cNvPr id="20519" name="Line 14"/>
            <p:cNvSpPr>
              <a:spLocks noChangeShapeType="1"/>
            </p:cNvSpPr>
            <p:nvPr/>
          </p:nvSpPr>
          <p:spPr bwMode="auto">
            <a:xfrm>
              <a:off x="4803" y="3487"/>
              <a:ext cx="0" cy="152"/>
            </a:xfrm>
            <a:prstGeom prst="line">
              <a:avLst/>
            </a:prstGeom>
            <a:noFill/>
            <a:ln w="9525">
              <a:solidFill>
                <a:srgbClr val="0000FF"/>
              </a:solidFill>
              <a:round/>
              <a:headEnd/>
              <a:tailEnd type="triangle" w="med" len="med"/>
            </a:ln>
          </p:spPr>
          <p:txBody>
            <a:bodyPr wrap="none" anchor="ctr"/>
            <a:lstStyle/>
            <a:p>
              <a:endParaRPr lang="en-US">
                <a:solidFill>
                  <a:srgbClr val="000000"/>
                </a:solidFill>
              </a:endParaRPr>
            </a:p>
          </p:txBody>
        </p:sp>
        <p:sp>
          <p:nvSpPr>
            <p:cNvPr id="20520" name="Line 15"/>
            <p:cNvSpPr>
              <a:spLocks noChangeShapeType="1"/>
            </p:cNvSpPr>
            <p:nvPr/>
          </p:nvSpPr>
          <p:spPr bwMode="auto">
            <a:xfrm>
              <a:off x="5196" y="3608"/>
              <a:ext cx="0" cy="152"/>
            </a:xfrm>
            <a:prstGeom prst="line">
              <a:avLst/>
            </a:prstGeom>
            <a:noFill/>
            <a:ln w="9525">
              <a:solidFill>
                <a:srgbClr val="0000FF"/>
              </a:solidFill>
              <a:round/>
              <a:headEnd/>
              <a:tailEnd type="triangle" w="med" len="med"/>
            </a:ln>
          </p:spPr>
          <p:txBody>
            <a:bodyPr wrap="none" anchor="ctr"/>
            <a:lstStyle/>
            <a:p>
              <a:endParaRPr lang="en-US">
                <a:solidFill>
                  <a:srgbClr val="000000"/>
                </a:solidFill>
              </a:endParaRPr>
            </a:p>
          </p:txBody>
        </p:sp>
        <p:sp>
          <p:nvSpPr>
            <p:cNvPr id="20521" name="Text Box 16"/>
            <p:cNvSpPr txBox="1">
              <a:spLocks noChangeArrowheads="1"/>
            </p:cNvSpPr>
            <p:nvPr/>
          </p:nvSpPr>
          <p:spPr bwMode="auto">
            <a:xfrm>
              <a:off x="3534" y="3000"/>
              <a:ext cx="918" cy="192"/>
            </a:xfrm>
            <a:prstGeom prst="rect">
              <a:avLst/>
            </a:prstGeom>
            <a:noFill/>
            <a:ln w="9525">
              <a:noFill/>
              <a:miter lim="800000"/>
              <a:headEnd/>
              <a:tailEnd/>
            </a:ln>
          </p:spPr>
          <p:txBody>
            <a:bodyPr>
              <a:spAutoFit/>
            </a:bodyPr>
            <a:lstStyle/>
            <a:p>
              <a:r>
                <a:rPr lang="en-US" altLang="he-IL" sz="1400" b="1">
                  <a:solidFill>
                    <a:srgbClr val="0C02D4"/>
                  </a:solidFill>
                  <a:latin typeface="Arial" charset="0"/>
                </a:rPr>
                <a:t>Precipitation</a:t>
              </a:r>
            </a:p>
          </p:txBody>
        </p:sp>
        <p:sp>
          <p:nvSpPr>
            <p:cNvPr id="20522" name="Rectangle 17"/>
            <p:cNvSpPr>
              <a:spLocks noChangeArrowheads="1"/>
            </p:cNvSpPr>
            <p:nvPr/>
          </p:nvSpPr>
          <p:spPr bwMode="auto">
            <a:xfrm>
              <a:off x="3264" y="2750"/>
              <a:ext cx="1758" cy="231"/>
            </a:xfrm>
            <a:prstGeom prst="rect">
              <a:avLst/>
            </a:prstGeom>
            <a:noFill/>
            <a:ln w="9525">
              <a:noFill/>
              <a:miter lim="800000"/>
              <a:headEnd/>
              <a:tailEnd/>
            </a:ln>
          </p:spPr>
          <p:txBody>
            <a:bodyPr wrap="none">
              <a:spAutoFit/>
            </a:bodyPr>
            <a:lstStyle/>
            <a:p>
              <a:pPr>
                <a:spcBef>
                  <a:spcPct val="0"/>
                </a:spcBef>
              </a:pPr>
              <a:r>
                <a:rPr lang="en-US" altLang="en-US" sz="1800" dirty="0">
                  <a:solidFill>
                    <a:srgbClr val="0000FF"/>
                  </a:solidFill>
                </a:rPr>
                <a:t>Mechanism of migration:</a:t>
              </a:r>
              <a:endParaRPr lang="en-US" sz="1800" dirty="0">
                <a:solidFill>
                  <a:srgbClr val="0000FF"/>
                </a:solidFill>
              </a:endParaRPr>
            </a:p>
          </p:txBody>
        </p:sp>
        <p:grpSp>
          <p:nvGrpSpPr>
            <p:cNvPr id="3" name="Group 18"/>
            <p:cNvGrpSpPr>
              <a:grpSpLocks/>
            </p:cNvGrpSpPr>
            <p:nvPr/>
          </p:nvGrpSpPr>
          <p:grpSpPr bwMode="auto">
            <a:xfrm>
              <a:off x="3866" y="3332"/>
              <a:ext cx="535" cy="459"/>
              <a:chOff x="934" y="3264"/>
              <a:chExt cx="639" cy="674"/>
            </a:xfrm>
          </p:grpSpPr>
          <p:sp>
            <p:nvSpPr>
              <p:cNvPr id="20526" name="Line 19"/>
              <p:cNvSpPr>
                <a:spLocks noChangeShapeType="1"/>
              </p:cNvSpPr>
              <p:nvPr/>
            </p:nvSpPr>
            <p:spPr bwMode="auto">
              <a:xfrm>
                <a:off x="934" y="3715"/>
                <a:ext cx="0" cy="223"/>
              </a:xfrm>
              <a:prstGeom prst="line">
                <a:avLst/>
              </a:prstGeom>
              <a:noFill/>
              <a:ln w="28575">
                <a:solidFill>
                  <a:srgbClr val="0000FF"/>
                </a:solidFill>
                <a:round/>
                <a:headEnd/>
                <a:tailEnd type="triangle" w="med" len="med"/>
              </a:ln>
            </p:spPr>
            <p:txBody>
              <a:bodyPr wrap="none" anchor="ctr"/>
              <a:lstStyle/>
              <a:p>
                <a:endParaRPr lang="en-US">
                  <a:solidFill>
                    <a:srgbClr val="000000"/>
                  </a:solidFill>
                </a:endParaRPr>
              </a:p>
            </p:txBody>
          </p:sp>
          <p:sp>
            <p:nvSpPr>
              <p:cNvPr id="20527" name="Freeform 20"/>
              <p:cNvSpPr>
                <a:spLocks/>
              </p:cNvSpPr>
              <p:nvPr/>
            </p:nvSpPr>
            <p:spPr bwMode="auto">
              <a:xfrm rot="749958">
                <a:off x="1005" y="3264"/>
                <a:ext cx="144" cy="432"/>
              </a:xfrm>
              <a:custGeom>
                <a:avLst/>
                <a:gdLst>
                  <a:gd name="T0" fmla="*/ 0 w 152"/>
                  <a:gd name="T1" fmla="*/ 0 h 384"/>
                  <a:gd name="T2" fmla="*/ 19 w 152"/>
                  <a:gd name="T3" fmla="*/ 3689 h 384"/>
                  <a:gd name="T4" fmla="*/ 27 w 152"/>
                  <a:gd name="T5" fmla="*/ 9275 h 384"/>
                  <a:gd name="T6" fmla="*/ 27 w 152"/>
                  <a:gd name="T7" fmla="*/ 12936 h 384"/>
                  <a:gd name="T8" fmla="*/ 27 w 152"/>
                  <a:gd name="T9" fmla="*/ 14796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38100" cap="flat" cmpd="sng">
                <a:solidFill>
                  <a:srgbClr val="53FF31"/>
                </a:solidFill>
                <a:prstDash val="solid"/>
                <a:miter lim="800000"/>
                <a:headEnd type="none" w="med" len="med"/>
                <a:tailEnd type="none" w="med" len="med"/>
              </a:ln>
            </p:spPr>
            <p:txBody>
              <a:bodyPr wrap="none"/>
              <a:lstStyle/>
              <a:p>
                <a:endParaRPr lang="en-US">
                  <a:solidFill>
                    <a:srgbClr val="000000"/>
                  </a:solidFill>
                </a:endParaRPr>
              </a:p>
            </p:txBody>
          </p:sp>
          <p:sp>
            <p:nvSpPr>
              <p:cNvPr id="20528" name="Freeform 21"/>
              <p:cNvSpPr>
                <a:spLocks/>
              </p:cNvSpPr>
              <p:nvPr/>
            </p:nvSpPr>
            <p:spPr bwMode="auto">
              <a:xfrm rot="749958">
                <a:off x="1327" y="3385"/>
                <a:ext cx="152" cy="384"/>
              </a:xfrm>
              <a:custGeom>
                <a:avLst/>
                <a:gdLst>
                  <a:gd name="T0" fmla="*/ 0 w 152"/>
                  <a:gd name="T1" fmla="*/ 0 h 384"/>
                  <a:gd name="T2" fmla="*/ 96 w 152"/>
                  <a:gd name="T3" fmla="*/ 96 h 384"/>
                  <a:gd name="T4" fmla="*/ 144 w 152"/>
                  <a:gd name="T5" fmla="*/ 240 h 384"/>
                  <a:gd name="T6" fmla="*/ 144 w 152"/>
                  <a:gd name="T7" fmla="*/ 336 h 384"/>
                  <a:gd name="T8" fmla="*/ 144 w 152"/>
                  <a:gd name="T9" fmla="*/ 384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38100"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29" name="Freeform 22"/>
              <p:cNvSpPr>
                <a:spLocks/>
              </p:cNvSpPr>
              <p:nvPr/>
            </p:nvSpPr>
            <p:spPr bwMode="auto">
              <a:xfrm rot="749958">
                <a:off x="1234" y="3364"/>
                <a:ext cx="152" cy="384"/>
              </a:xfrm>
              <a:custGeom>
                <a:avLst/>
                <a:gdLst>
                  <a:gd name="T0" fmla="*/ 0 w 152"/>
                  <a:gd name="T1" fmla="*/ 0 h 384"/>
                  <a:gd name="T2" fmla="*/ 96 w 152"/>
                  <a:gd name="T3" fmla="*/ 96 h 384"/>
                  <a:gd name="T4" fmla="*/ 144 w 152"/>
                  <a:gd name="T5" fmla="*/ 240 h 384"/>
                  <a:gd name="T6" fmla="*/ 144 w 152"/>
                  <a:gd name="T7" fmla="*/ 336 h 384"/>
                  <a:gd name="T8" fmla="*/ 144 w 152"/>
                  <a:gd name="T9" fmla="*/ 384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38100"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30" name="Freeform 23"/>
              <p:cNvSpPr>
                <a:spLocks/>
              </p:cNvSpPr>
              <p:nvPr/>
            </p:nvSpPr>
            <p:spPr bwMode="auto">
              <a:xfrm rot="749958">
                <a:off x="1046" y="3323"/>
                <a:ext cx="152" cy="384"/>
              </a:xfrm>
              <a:custGeom>
                <a:avLst/>
                <a:gdLst>
                  <a:gd name="T0" fmla="*/ 0 w 152"/>
                  <a:gd name="T1" fmla="*/ 0 h 384"/>
                  <a:gd name="T2" fmla="*/ 96 w 152"/>
                  <a:gd name="T3" fmla="*/ 96 h 384"/>
                  <a:gd name="T4" fmla="*/ 144 w 152"/>
                  <a:gd name="T5" fmla="*/ 240 h 384"/>
                  <a:gd name="T6" fmla="*/ 144 w 152"/>
                  <a:gd name="T7" fmla="*/ 336 h 384"/>
                  <a:gd name="T8" fmla="*/ 144 w 152"/>
                  <a:gd name="T9" fmla="*/ 384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38100"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31" name="Freeform 24"/>
              <p:cNvSpPr>
                <a:spLocks/>
              </p:cNvSpPr>
              <p:nvPr/>
            </p:nvSpPr>
            <p:spPr bwMode="auto">
              <a:xfrm rot="749958">
                <a:off x="1085" y="3331"/>
                <a:ext cx="152" cy="384"/>
              </a:xfrm>
              <a:custGeom>
                <a:avLst/>
                <a:gdLst>
                  <a:gd name="T0" fmla="*/ 0 w 152"/>
                  <a:gd name="T1" fmla="*/ 0 h 384"/>
                  <a:gd name="T2" fmla="*/ 96 w 152"/>
                  <a:gd name="T3" fmla="*/ 96 h 384"/>
                  <a:gd name="T4" fmla="*/ 144 w 152"/>
                  <a:gd name="T5" fmla="*/ 240 h 384"/>
                  <a:gd name="T6" fmla="*/ 144 w 152"/>
                  <a:gd name="T7" fmla="*/ 336 h 384"/>
                  <a:gd name="T8" fmla="*/ 144 w 152"/>
                  <a:gd name="T9" fmla="*/ 384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38100"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32" name="Freeform 25"/>
              <p:cNvSpPr>
                <a:spLocks/>
              </p:cNvSpPr>
              <p:nvPr/>
            </p:nvSpPr>
            <p:spPr bwMode="auto">
              <a:xfrm rot="749958" flipH="1">
                <a:off x="1234" y="3364"/>
                <a:ext cx="152" cy="384"/>
              </a:xfrm>
              <a:custGeom>
                <a:avLst/>
                <a:gdLst>
                  <a:gd name="T0" fmla="*/ 0 w 152"/>
                  <a:gd name="T1" fmla="*/ 0 h 384"/>
                  <a:gd name="T2" fmla="*/ 96 w 152"/>
                  <a:gd name="T3" fmla="*/ 96 h 384"/>
                  <a:gd name="T4" fmla="*/ 144 w 152"/>
                  <a:gd name="T5" fmla="*/ 240 h 384"/>
                  <a:gd name="T6" fmla="*/ 144 w 152"/>
                  <a:gd name="T7" fmla="*/ 336 h 384"/>
                  <a:gd name="T8" fmla="*/ 144 w 152"/>
                  <a:gd name="T9" fmla="*/ 384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38100"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33" name="Freeform 26"/>
              <p:cNvSpPr>
                <a:spLocks/>
              </p:cNvSpPr>
              <p:nvPr/>
            </p:nvSpPr>
            <p:spPr bwMode="auto">
              <a:xfrm rot="749958" flipH="1">
                <a:off x="1281" y="3375"/>
                <a:ext cx="152" cy="384"/>
              </a:xfrm>
              <a:custGeom>
                <a:avLst/>
                <a:gdLst>
                  <a:gd name="T0" fmla="*/ 0 w 152"/>
                  <a:gd name="T1" fmla="*/ 0 h 384"/>
                  <a:gd name="T2" fmla="*/ 96 w 152"/>
                  <a:gd name="T3" fmla="*/ 96 h 384"/>
                  <a:gd name="T4" fmla="*/ 144 w 152"/>
                  <a:gd name="T5" fmla="*/ 240 h 384"/>
                  <a:gd name="T6" fmla="*/ 144 w 152"/>
                  <a:gd name="T7" fmla="*/ 336 h 384"/>
                  <a:gd name="T8" fmla="*/ 144 w 152"/>
                  <a:gd name="T9" fmla="*/ 384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38100"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34" name="Freeform 27"/>
              <p:cNvSpPr>
                <a:spLocks/>
              </p:cNvSpPr>
              <p:nvPr/>
            </p:nvSpPr>
            <p:spPr bwMode="auto">
              <a:xfrm rot="749958" flipH="1">
                <a:off x="1332" y="3342"/>
                <a:ext cx="192" cy="432"/>
              </a:xfrm>
              <a:custGeom>
                <a:avLst/>
                <a:gdLst>
                  <a:gd name="T0" fmla="*/ 0 w 152"/>
                  <a:gd name="T1" fmla="*/ 0 h 384"/>
                  <a:gd name="T2" fmla="*/ 133561 w 152"/>
                  <a:gd name="T3" fmla="*/ 3689 h 384"/>
                  <a:gd name="T4" fmla="*/ 201667 w 152"/>
                  <a:gd name="T5" fmla="*/ 9275 h 384"/>
                  <a:gd name="T6" fmla="*/ 201667 w 152"/>
                  <a:gd name="T7" fmla="*/ 12936 h 384"/>
                  <a:gd name="T8" fmla="*/ 201667 w 152"/>
                  <a:gd name="T9" fmla="*/ 14796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38100"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35" name="Freeform 28"/>
              <p:cNvSpPr>
                <a:spLocks/>
              </p:cNvSpPr>
              <p:nvPr/>
            </p:nvSpPr>
            <p:spPr bwMode="auto">
              <a:xfrm rot="749958" flipH="1">
                <a:off x="1374" y="3395"/>
                <a:ext cx="152" cy="384"/>
              </a:xfrm>
              <a:custGeom>
                <a:avLst/>
                <a:gdLst>
                  <a:gd name="T0" fmla="*/ 0 w 152"/>
                  <a:gd name="T1" fmla="*/ 0 h 384"/>
                  <a:gd name="T2" fmla="*/ 96 w 152"/>
                  <a:gd name="T3" fmla="*/ 96 h 384"/>
                  <a:gd name="T4" fmla="*/ 144 w 152"/>
                  <a:gd name="T5" fmla="*/ 240 h 384"/>
                  <a:gd name="T6" fmla="*/ 144 w 152"/>
                  <a:gd name="T7" fmla="*/ 336 h 384"/>
                  <a:gd name="T8" fmla="*/ 144 w 152"/>
                  <a:gd name="T9" fmla="*/ 384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38100"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36" name="Freeform 29"/>
              <p:cNvSpPr>
                <a:spLocks/>
              </p:cNvSpPr>
              <p:nvPr/>
            </p:nvSpPr>
            <p:spPr bwMode="auto">
              <a:xfrm rot="749958" flipH="1">
                <a:off x="1421" y="3406"/>
                <a:ext cx="152" cy="384"/>
              </a:xfrm>
              <a:custGeom>
                <a:avLst/>
                <a:gdLst>
                  <a:gd name="T0" fmla="*/ 0 w 152"/>
                  <a:gd name="T1" fmla="*/ 0 h 384"/>
                  <a:gd name="T2" fmla="*/ 96 w 152"/>
                  <a:gd name="T3" fmla="*/ 96 h 384"/>
                  <a:gd name="T4" fmla="*/ 144 w 152"/>
                  <a:gd name="T5" fmla="*/ 240 h 384"/>
                  <a:gd name="T6" fmla="*/ 144 w 152"/>
                  <a:gd name="T7" fmla="*/ 336 h 384"/>
                  <a:gd name="T8" fmla="*/ 144 w 152"/>
                  <a:gd name="T9" fmla="*/ 384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38100" cap="flat" cmpd="sng">
                <a:solidFill>
                  <a:srgbClr val="D8D304"/>
                </a:solidFill>
                <a:prstDash val="solid"/>
                <a:miter lim="800000"/>
                <a:headEnd type="none" w="med" len="med"/>
                <a:tailEnd type="none" w="med" len="med"/>
              </a:ln>
            </p:spPr>
            <p:txBody>
              <a:bodyPr wrap="none"/>
              <a:lstStyle/>
              <a:p>
                <a:endParaRPr lang="en-US">
                  <a:solidFill>
                    <a:srgbClr val="000000"/>
                  </a:solidFill>
                </a:endParaRPr>
              </a:p>
            </p:txBody>
          </p:sp>
          <p:sp>
            <p:nvSpPr>
              <p:cNvPr id="20537" name="Freeform 30"/>
              <p:cNvSpPr>
                <a:spLocks/>
              </p:cNvSpPr>
              <p:nvPr/>
            </p:nvSpPr>
            <p:spPr bwMode="auto">
              <a:xfrm rot="749958" flipH="1">
                <a:off x="1093" y="3333"/>
                <a:ext cx="152" cy="384"/>
              </a:xfrm>
              <a:custGeom>
                <a:avLst/>
                <a:gdLst>
                  <a:gd name="T0" fmla="*/ 0 w 152"/>
                  <a:gd name="T1" fmla="*/ 0 h 384"/>
                  <a:gd name="T2" fmla="*/ 96 w 152"/>
                  <a:gd name="T3" fmla="*/ 96 h 384"/>
                  <a:gd name="T4" fmla="*/ 144 w 152"/>
                  <a:gd name="T5" fmla="*/ 240 h 384"/>
                  <a:gd name="T6" fmla="*/ 144 w 152"/>
                  <a:gd name="T7" fmla="*/ 336 h 384"/>
                  <a:gd name="T8" fmla="*/ 144 w 152"/>
                  <a:gd name="T9" fmla="*/ 384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38100" cap="flat" cmpd="sng">
                <a:solidFill>
                  <a:srgbClr val="53FF31"/>
                </a:solidFill>
                <a:prstDash val="solid"/>
                <a:miter lim="800000"/>
                <a:headEnd type="none" w="med" len="med"/>
                <a:tailEnd type="none" w="med" len="med"/>
              </a:ln>
            </p:spPr>
            <p:txBody>
              <a:bodyPr wrap="none"/>
              <a:lstStyle/>
              <a:p>
                <a:endParaRPr lang="en-US">
                  <a:solidFill>
                    <a:srgbClr val="000000"/>
                  </a:solidFill>
                </a:endParaRPr>
              </a:p>
            </p:txBody>
          </p:sp>
          <p:sp>
            <p:nvSpPr>
              <p:cNvPr id="20538" name="Freeform 31"/>
              <p:cNvSpPr>
                <a:spLocks/>
              </p:cNvSpPr>
              <p:nvPr/>
            </p:nvSpPr>
            <p:spPr bwMode="auto">
              <a:xfrm rot="749958" flipH="1">
                <a:off x="1145" y="3296"/>
                <a:ext cx="152" cy="432"/>
              </a:xfrm>
              <a:custGeom>
                <a:avLst/>
                <a:gdLst>
                  <a:gd name="T0" fmla="*/ 0 w 152"/>
                  <a:gd name="T1" fmla="*/ 0 h 384"/>
                  <a:gd name="T2" fmla="*/ 96 w 152"/>
                  <a:gd name="T3" fmla="*/ 3689 h 384"/>
                  <a:gd name="T4" fmla="*/ 144 w 152"/>
                  <a:gd name="T5" fmla="*/ 9275 h 384"/>
                  <a:gd name="T6" fmla="*/ 144 w 152"/>
                  <a:gd name="T7" fmla="*/ 12936 h 384"/>
                  <a:gd name="T8" fmla="*/ 144 w 152"/>
                  <a:gd name="T9" fmla="*/ 14796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38100"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39" name="Freeform 32"/>
              <p:cNvSpPr>
                <a:spLocks/>
              </p:cNvSpPr>
              <p:nvPr/>
            </p:nvSpPr>
            <p:spPr bwMode="auto">
              <a:xfrm rot="749958" flipH="1">
                <a:off x="1187" y="3354"/>
                <a:ext cx="152" cy="384"/>
              </a:xfrm>
              <a:custGeom>
                <a:avLst/>
                <a:gdLst>
                  <a:gd name="T0" fmla="*/ 0 w 152"/>
                  <a:gd name="T1" fmla="*/ 0 h 384"/>
                  <a:gd name="T2" fmla="*/ 96 w 152"/>
                  <a:gd name="T3" fmla="*/ 96 h 384"/>
                  <a:gd name="T4" fmla="*/ 144 w 152"/>
                  <a:gd name="T5" fmla="*/ 240 h 384"/>
                  <a:gd name="T6" fmla="*/ 144 w 152"/>
                  <a:gd name="T7" fmla="*/ 336 h 384"/>
                  <a:gd name="T8" fmla="*/ 144 w 152"/>
                  <a:gd name="T9" fmla="*/ 384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28575"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40" name="Freeform 33"/>
              <p:cNvSpPr>
                <a:spLocks/>
              </p:cNvSpPr>
              <p:nvPr/>
            </p:nvSpPr>
            <p:spPr bwMode="auto">
              <a:xfrm rot="749958" flipH="1">
                <a:off x="1234" y="3364"/>
                <a:ext cx="152" cy="384"/>
              </a:xfrm>
              <a:custGeom>
                <a:avLst/>
                <a:gdLst>
                  <a:gd name="T0" fmla="*/ 0 w 152"/>
                  <a:gd name="T1" fmla="*/ 0 h 384"/>
                  <a:gd name="T2" fmla="*/ 96 w 152"/>
                  <a:gd name="T3" fmla="*/ 96 h 384"/>
                  <a:gd name="T4" fmla="*/ 144 w 152"/>
                  <a:gd name="T5" fmla="*/ 240 h 384"/>
                  <a:gd name="T6" fmla="*/ 144 w 152"/>
                  <a:gd name="T7" fmla="*/ 336 h 384"/>
                  <a:gd name="T8" fmla="*/ 144 w 152"/>
                  <a:gd name="T9" fmla="*/ 384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28575"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41" name="Freeform 34"/>
              <p:cNvSpPr>
                <a:spLocks/>
              </p:cNvSpPr>
              <p:nvPr/>
            </p:nvSpPr>
            <p:spPr bwMode="auto">
              <a:xfrm rot="749958" flipH="1">
                <a:off x="1281" y="3375"/>
                <a:ext cx="152" cy="384"/>
              </a:xfrm>
              <a:custGeom>
                <a:avLst/>
                <a:gdLst>
                  <a:gd name="T0" fmla="*/ 0 w 152"/>
                  <a:gd name="T1" fmla="*/ 0 h 384"/>
                  <a:gd name="T2" fmla="*/ 96 w 152"/>
                  <a:gd name="T3" fmla="*/ 96 h 384"/>
                  <a:gd name="T4" fmla="*/ 144 w 152"/>
                  <a:gd name="T5" fmla="*/ 240 h 384"/>
                  <a:gd name="T6" fmla="*/ 144 w 152"/>
                  <a:gd name="T7" fmla="*/ 336 h 384"/>
                  <a:gd name="T8" fmla="*/ 144 w 152"/>
                  <a:gd name="T9" fmla="*/ 384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28575"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42" name="Freeform 35"/>
              <p:cNvSpPr>
                <a:spLocks/>
              </p:cNvSpPr>
              <p:nvPr/>
            </p:nvSpPr>
            <p:spPr bwMode="auto">
              <a:xfrm rot="749958" flipH="1">
                <a:off x="1273" y="3373"/>
                <a:ext cx="152" cy="384"/>
              </a:xfrm>
              <a:custGeom>
                <a:avLst/>
                <a:gdLst>
                  <a:gd name="T0" fmla="*/ 0 w 152"/>
                  <a:gd name="T1" fmla="*/ 0 h 384"/>
                  <a:gd name="T2" fmla="*/ 96 w 152"/>
                  <a:gd name="T3" fmla="*/ 96 h 384"/>
                  <a:gd name="T4" fmla="*/ 144 w 152"/>
                  <a:gd name="T5" fmla="*/ 240 h 384"/>
                  <a:gd name="T6" fmla="*/ 144 w 152"/>
                  <a:gd name="T7" fmla="*/ 336 h 384"/>
                  <a:gd name="T8" fmla="*/ 144 w 152"/>
                  <a:gd name="T9" fmla="*/ 384 h 384"/>
                  <a:gd name="T10" fmla="*/ 0 60000 65536"/>
                  <a:gd name="T11" fmla="*/ 0 60000 65536"/>
                  <a:gd name="T12" fmla="*/ 0 60000 65536"/>
                  <a:gd name="T13" fmla="*/ 0 60000 65536"/>
                  <a:gd name="T14" fmla="*/ 0 60000 65536"/>
                  <a:gd name="T15" fmla="*/ 0 w 152"/>
                  <a:gd name="T16" fmla="*/ 0 h 384"/>
                  <a:gd name="T17" fmla="*/ 152 w 152"/>
                  <a:gd name="T18" fmla="*/ 384 h 384"/>
                </a:gdLst>
                <a:ahLst/>
                <a:cxnLst>
                  <a:cxn ang="T10">
                    <a:pos x="T0" y="T1"/>
                  </a:cxn>
                  <a:cxn ang="T11">
                    <a:pos x="T2" y="T3"/>
                  </a:cxn>
                  <a:cxn ang="T12">
                    <a:pos x="T4" y="T5"/>
                  </a:cxn>
                  <a:cxn ang="T13">
                    <a:pos x="T6" y="T7"/>
                  </a:cxn>
                  <a:cxn ang="T14">
                    <a:pos x="T8" y="T9"/>
                  </a:cxn>
                </a:cxnLst>
                <a:rect l="T15" t="T16" r="T17" b="T18"/>
                <a:pathLst>
                  <a:path w="152" h="384">
                    <a:moveTo>
                      <a:pt x="0" y="0"/>
                    </a:moveTo>
                    <a:cubicBezTo>
                      <a:pt x="36" y="28"/>
                      <a:pt x="72" y="56"/>
                      <a:pt x="96" y="96"/>
                    </a:cubicBezTo>
                    <a:cubicBezTo>
                      <a:pt x="120" y="136"/>
                      <a:pt x="136" y="200"/>
                      <a:pt x="144" y="240"/>
                    </a:cubicBezTo>
                    <a:cubicBezTo>
                      <a:pt x="152" y="280"/>
                      <a:pt x="144" y="312"/>
                      <a:pt x="144" y="336"/>
                    </a:cubicBezTo>
                    <a:cubicBezTo>
                      <a:pt x="144" y="360"/>
                      <a:pt x="144" y="372"/>
                      <a:pt x="144" y="384"/>
                    </a:cubicBezTo>
                  </a:path>
                </a:pathLst>
              </a:custGeom>
              <a:noFill/>
              <a:ln w="28575"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43" name="Freeform 36"/>
              <p:cNvSpPr>
                <a:spLocks/>
              </p:cNvSpPr>
              <p:nvPr/>
            </p:nvSpPr>
            <p:spPr bwMode="auto">
              <a:xfrm rot="749958">
                <a:off x="1417" y="3448"/>
                <a:ext cx="104" cy="336"/>
              </a:xfrm>
              <a:custGeom>
                <a:avLst/>
                <a:gdLst>
                  <a:gd name="T0" fmla="*/ 0 w 104"/>
                  <a:gd name="T1" fmla="*/ 336 h 336"/>
                  <a:gd name="T2" fmla="*/ 48 w 104"/>
                  <a:gd name="T3" fmla="*/ 240 h 336"/>
                  <a:gd name="T4" fmla="*/ 96 w 104"/>
                  <a:gd name="T5" fmla="*/ 96 h 336"/>
                  <a:gd name="T6" fmla="*/ 96 w 104"/>
                  <a:gd name="T7" fmla="*/ 0 h 336"/>
                  <a:gd name="T8" fmla="*/ 0 60000 65536"/>
                  <a:gd name="T9" fmla="*/ 0 60000 65536"/>
                  <a:gd name="T10" fmla="*/ 0 60000 65536"/>
                  <a:gd name="T11" fmla="*/ 0 60000 65536"/>
                  <a:gd name="T12" fmla="*/ 0 w 104"/>
                  <a:gd name="T13" fmla="*/ 0 h 336"/>
                  <a:gd name="T14" fmla="*/ 104 w 104"/>
                  <a:gd name="T15" fmla="*/ 336 h 336"/>
                </a:gdLst>
                <a:ahLst/>
                <a:cxnLst>
                  <a:cxn ang="T8">
                    <a:pos x="T0" y="T1"/>
                  </a:cxn>
                  <a:cxn ang="T9">
                    <a:pos x="T2" y="T3"/>
                  </a:cxn>
                  <a:cxn ang="T10">
                    <a:pos x="T4" y="T5"/>
                  </a:cxn>
                  <a:cxn ang="T11">
                    <a:pos x="T6" y="T7"/>
                  </a:cxn>
                </a:cxnLst>
                <a:rect l="T12" t="T13" r="T14" b="T15"/>
                <a:pathLst>
                  <a:path w="104" h="336">
                    <a:moveTo>
                      <a:pt x="0" y="336"/>
                    </a:moveTo>
                    <a:cubicBezTo>
                      <a:pt x="16" y="308"/>
                      <a:pt x="32" y="280"/>
                      <a:pt x="48" y="240"/>
                    </a:cubicBezTo>
                    <a:cubicBezTo>
                      <a:pt x="64" y="200"/>
                      <a:pt x="88" y="136"/>
                      <a:pt x="96" y="96"/>
                    </a:cubicBezTo>
                    <a:cubicBezTo>
                      <a:pt x="104" y="56"/>
                      <a:pt x="96" y="16"/>
                      <a:pt x="96" y="0"/>
                    </a:cubicBezTo>
                  </a:path>
                </a:pathLst>
              </a:custGeom>
              <a:noFill/>
              <a:ln w="38100" cap="flat" cmpd="sng">
                <a:solidFill>
                  <a:srgbClr val="D8D304"/>
                </a:solidFill>
                <a:prstDash val="solid"/>
                <a:miter lim="800000"/>
                <a:headEnd type="none" w="med" len="med"/>
                <a:tailEnd type="none" w="med" len="med"/>
              </a:ln>
            </p:spPr>
            <p:txBody>
              <a:bodyPr wrap="none"/>
              <a:lstStyle/>
              <a:p>
                <a:endParaRPr lang="en-US">
                  <a:solidFill>
                    <a:srgbClr val="000000"/>
                  </a:solidFill>
                </a:endParaRPr>
              </a:p>
            </p:txBody>
          </p:sp>
          <p:sp>
            <p:nvSpPr>
              <p:cNvPr id="20544" name="Freeform 37"/>
              <p:cNvSpPr>
                <a:spLocks/>
              </p:cNvSpPr>
              <p:nvPr/>
            </p:nvSpPr>
            <p:spPr bwMode="auto">
              <a:xfrm rot="749958">
                <a:off x="1193" y="3349"/>
                <a:ext cx="104" cy="336"/>
              </a:xfrm>
              <a:custGeom>
                <a:avLst/>
                <a:gdLst>
                  <a:gd name="T0" fmla="*/ 0 w 104"/>
                  <a:gd name="T1" fmla="*/ 336 h 336"/>
                  <a:gd name="T2" fmla="*/ 48 w 104"/>
                  <a:gd name="T3" fmla="*/ 240 h 336"/>
                  <a:gd name="T4" fmla="*/ 96 w 104"/>
                  <a:gd name="T5" fmla="*/ 96 h 336"/>
                  <a:gd name="T6" fmla="*/ 96 w 104"/>
                  <a:gd name="T7" fmla="*/ 0 h 336"/>
                  <a:gd name="T8" fmla="*/ 0 60000 65536"/>
                  <a:gd name="T9" fmla="*/ 0 60000 65536"/>
                  <a:gd name="T10" fmla="*/ 0 60000 65536"/>
                  <a:gd name="T11" fmla="*/ 0 60000 65536"/>
                  <a:gd name="T12" fmla="*/ 0 w 104"/>
                  <a:gd name="T13" fmla="*/ 0 h 336"/>
                  <a:gd name="T14" fmla="*/ 104 w 104"/>
                  <a:gd name="T15" fmla="*/ 336 h 336"/>
                </a:gdLst>
                <a:ahLst/>
                <a:cxnLst>
                  <a:cxn ang="T8">
                    <a:pos x="T0" y="T1"/>
                  </a:cxn>
                  <a:cxn ang="T9">
                    <a:pos x="T2" y="T3"/>
                  </a:cxn>
                  <a:cxn ang="T10">
                    <a:pos x="T4" y="T5"/>
                  </a:cxn>
                  <a:cxn ang="T11">
                    <a:pos x="T6" y="T7"/>
                  </a:cxn>
                </a:cxnLst>
                <a:rect l="T12" t="T13" r="T14" b="T15"/>
                <a:pathLst>
                  <a:path w="104" h="336">
                    <a:moveTo>
                      <a:pt x="0" y="336"/>
                    </a:moveTo>
                    <a:cubicBezTo>
                      <a:pt x="16" y="308"/>
                      <a:pt x="32" y="280"/>
                      <a:pt x="48" y="240"/>
                    </a:cubicBezTo>
                    <a:cubicBezTo>
                      <a:pt x="64" y="200"/>
                      <a:pt x="88" y="136"/>
                      <a:pt x="96" y="96"/>
                    </a:cubicBezTo>
                    <a:cubicBezTo>
                      <a:pt x="104" y="56"/>
                      <a:pt x="96" y="16"/>
                      <a:pt x="96" y="0"/>
                    </a:cubicBezTo>
                  </a:path>
                </a:pathLst>
              </a:custGeom>
              <a:noFill/>
              <a:ln w="38100"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45" name="Freeform 38"/>
              <p:cNvSpPr>
                <a:spLocks/>
              </p:cNvSpPr>
              <p:nvPr/>
            </p:nvSpPr>
            <p:spPr bwMode="auto">
              <a:xfrm rot="749958">
                <a:off x="1463" y="3458"/>
                <a:ext cx="104" cy="336"/>
              </a:xfrm>
              <a:custGeom>
                <a:avLst/>
                <a:gdLst>
                  <a:gd name="T0" fmla="*/ 0 w 104"/>
                  <a:gd name="T1" fmla="*/ 336 h 336"/>
                  <a:gd name="T2" fmla="*/ 48 w 104"/>
                  <a:gd name="T3" fmla="*/ 240 h 336"/>
                  <a:gd name="T4" fmla="*/ 96 w 104"/>
                  <a:gd name="T5" fmla="*/ 96 h 336"/>
                  <a:gd name="T6" fmla="*/ 96 w 104"/>
                  <a:gd name="T7" fmla="*/ 0 h 336"/>
                  <a:gd name="T8" fmla="*/ 0 60000 65536"/>
                  <a:gd name="T9" fmla="*/ 0 60000 65536"/>
                  <a:gd name="T10" fmla="*/ 0 60000 65536"/>
                  <a:gd name="T11" fmla="*/ 0 60000 65536"/>
                  <a:gd name="T12" fmla="*/ 0 w 104"/>
                  <a:gd name="T13" fmla="*/ 0 h 336"/>
                  <a:gd name="T14" fmla="*/ 104 w 104"/>
                  <a:gd name="T15" fmla="*/ 336 h 336"/>
                </a:gdLst>
                <a:ahLst/>
                <a:cxnLst>
                  <a:cxn ang="T8">
                    <a:pos x="T0" y="T1"/>
                  </a:cxn>
                  <a:cxn ang="T9">
                    <a:pos x="T2" y="T3"/>
                  </a:cxn>
                  <a:cxn ang="T10">
                    <a:pos x="T4" y="T5"/>
                  </a:cxn>
                  <a:cxn ang="T11">
                    <a:pos x="T6" y="T7"/>
                  </a:cxn>
                </a:cxnLst>
                <a:rect l="T12" t="T13" r="T14" b="T15"/>
                <a:pathLst>
                  <a:path w="104" h="336">
                    <a:moveTo>
                      <a:pt x="0" y="336"/>
                    </a:moveTo>
                    <a:cubicBezTo>
                      <a:pt x="16" y="308"/>
                      <a:pt x="32" y="280"/>
                      <a:pt x="48" y="240"/>
                    </a:cubicBezTo>
                    <a:cubicBezTo>
                      <a:pt x="64" y="200"/>
                      <a:pt x="88" y="136"/>
                      <a:pt x="96" y="96"/>
                    </a:cubicBezTo>
                    <a:cubicBezTo>
                      <a:pt x="104" y="56"/>
                      <a:pt x="96" y="16"/>
                      <a:pt x="96" y="0"/>
                    </a:cubicBezTo>
                  </a:path>
                </a:pathLst>
              </a:custGeom>
              <a:noFill/>
              <a:ln w="38100" cap="flat" cmpd="sng">
                <a:solidFill>
                  <a:srgbClr val="D8D304"/>
                </a:solidFill>
                <a:prstDash val="solid"/>
                <a:miter lim="800000"/>
                <a:headEnd type="none" w="med" len="med"/>
                <a:tailEnd type="none" w="med" len="med"/>
              </a:ln>
            </p:spPr>
            <p:txBody>
              <a:bodyPr wrap="none"/>
              <a:lstStyle/>
              <a:p>
                <a:endParaRPr lang="en-US">
                  <a:solidFill>
                    <a:srgbClr val="000000"/>
                  </a:solidFill>
                </a:endParaRPr>
              </a:p>
            </p:txBody>
          </p:sp>
          <p:sp>
            <p:nvSpPr>
              <p:cNvPr id="20546" name="Freeform 39"/>
              <p:cNvSpPr>
                <a:spLocks/>
              </p:cNvSpPr>
              <p:nvPr/>
            </p:nvSpPr>
            <p:spPr bwMode="auto">
              <a:xfrm rot="749958" flipH="1">
                <a:off x="1005" y="3308"/>
                <a:ext cx="104" cy="336"/>
              </a:xfrm>
              <a:custGeom>
                <a:avLst/>
                <a:gdLst>
                  <a:gd name="T0" fmla="*/ 0 w 104"/>
                  <a:gd name="T1" fmla="*/ 336 h 336"/>
                  <a:gd name="T2" fmla="*/ 48 w 104"/>
                  <a:gd name="T3" fmla="*/ 240 h 336"/>
                  <a:gd name="T4" fmla="*/ 96 w 104"/>
                  <a:gd name="T5" fmla="*/ 96 h 336"/>
                  <a:gd name="T6" fmla="*/ 96 w 104"/>
                  <a:gd name="T7" fmla="*/ 0 h 336"/>
                  <a:gd name="T8" fmla="*/ 0 60000 65536"/>
                  <a:gd name="T9" fmla="*/ 0 60000 65536"/>
                  <a:gd name="T10" fmla="*/ 0 60000 65536"/>
                  <a:gd name="T11" fmla="*/ 0 60000 65536"/>
                  <a:gd name="T12" fmla="*/ 0 w 104"/>
                  <a:gd name="T13" fmla="*/ 0 h 336"/>
                  <a:gd name="T14" fmla="*/ 104 w 104"/>
                  <a:gd name="T15" fmla="*/ 336 h 336"/>
                </a:gdLst>
                <a:ahLst/>
                <a:cxnLst>
                  <a:cxn ang="T8">
                    <a:pos x="T0" y="T1"/>
                  </a:cxn>
                  <a:cxn ang="T9">
                    <a:pos x="T2" y="T3"/>
                  </a:cxn>
                  <a:cxn ang="T10">
                    <a:pos x="T4" y="T5"/>
                  </a:cxn>
                  <a:cxn ang="T11">
                    <a:pos x="T6" y="T7"/>
                  </a:cxn>
                </a:cxnLst>
                <a:rect l="T12" t="T13" r="T14" b="T15"/>
                <a:pathLst>
                  <a:path w="104" h="336">
                    <a:moveTo>
                      <a:pt x="0" y="336"/>
                    </a:moveTo>
                    <a:cubicBezTo>
                      <a:pt x="16" y="308"/>
                      <a:pt x="32" y="280"/>
                      <a:pt x="48" y="240"/>
                    </a:cubicBezTo>
                    <a:cubicBezTo>
                      <a:pt x="64" y="200"/>
                      <a:pt x="88" y="136"/>
                      <a:pt x="96" y="96"/>
                    </a:cubicBezTo>
                    <a:cubicBezTo>
                      <a:pt x="104" y="56"/>
                      <a:pt x="96" y="16"/>
                      <a:pt x="96" y="0"/>
                    </a:cubicBezTo>
                  </a:path>
                </a:pathLst>
              </a:custGeom>
              <a:noFill/>
              <a:ln w="38100" cap="flat" cmpd="sng">
                <a:solidFill>
                  <a:srgbClr val="53FF31"/>
                </a:solidFill>
                <a:prstDash val="solid"/>
                <a:miter lim="800000"/>
                <a:headEnd type="none" w="med" len="med"/>
                <a:tailEnd type="none" w="med" len="med"/>
              </a:ln>
            </p:spPr>
            <p:txBody>
              <a:bodyPr wrap="none"/>
              <a:lstStyle/>
              <a:p>
                <a:endParaRPr lang="en-US">
                  <a:solidFill>
                    <a:srgbClr val="000000"/>
                  </a:solidFill>
                </a:endParaRPr>
              </a:p>
            </p:txBody>
          </p:sp>
          <p:sp>
            <p:nvSpPr>
              <p:cNvPr id="20547" name="Freeform 40"/>
              <p:cNvSpPr>
                <a:spLocks/>
              </p:cNvSpPr>
              <p:nvPr/>
            </p:nvSpPr>
            <p:spPr bwMode="auto">
              <a:xfrm rot="749958" flipH="1">
                <a:off x="1099" y="3279"/>
                <a:ext cx="96" cy="432"/>
              </a:xfrm>
              <a:custGeom>
                <a:avLst/>
                <a:gdLst>
                  <a:gd name="T0" fmla="*/ 0 w 104"/>
                  <a:gd name="T1" fmla="*/ 811725 h 336"/>
                  <a:gd name="T2" fmla="*/ 6 w 104"/>
                  <a:gd name="T3" fmla="*/ 580248 h 336"/>
                  <a:gd name="T4" fmla="*/ 8 w 104"/>
                  <a:gd name="T5" fmla="*/ 231040 h 336"/>
                  <a:gd name="T6" fmla="*/ 8 w 104"/>
                  <a:gd name="T7" fmla="*/ 0 h 336"/>
                  <a:gd name="T8" fmla="*/ 0 60000 65536"/>
                  <a:gd name="T9" fmla="*/ 0 60000 65536"/>
                  <a:gd name="T10" fmla="*/ 0 60000 65536"/>
                  <a:gd name="T11" fmla="*/ 0 60000 65536"/>
                  <a:gd name="T12" fmla="*/ 0 w 104"/>
                  <a:gd name="T13" fmla="*/ 0 h 336"/>
                  <a:gd name="T14" fmla="*/ 104 w 104"/>
                  <a:gd name="T15" fmla="*/ 336 h 336"/>
                </a:gdLst>
                <a:ahLst/>
                <a:cxnLst>
                  <a:cxn ang="T8">
                    <a:pos x="T0" y="T1"/>
                  </a:cxn>
                  <a:cxn ang="T9">
                    <a:pos x="T2" y="T3"/>
                  </a:cxn>
                  <a:cxn ang="T10">
                    <a:pos x="T4" y="T5"/>
                  </a:cxn>
                  <a:cxn ang="T11">
                    <a:pos x="T6" y="T7"/>
                  </a:cxn>
                </a:cxnLst>
                <a:rect l="T12" t="T13" r="T14" b="T15"/>
                <a:pathLst>
                  <a:path w="104" h="336">
                    <a:moveTo>
                      <a:pt x="0" y="336"/>
                    </a:moveTo>
                    <a:cubicBezTo>
                      <a:pt x="16" y="308"/>
                      <a:pt x="32" y="280"/>
                      <a:pt x="48" y="240"/>
                    </a:cubicBezTo>
                    <a:cubicBezTo>
                      <a:pt x="64" y="200"/>
                      <a:pt x="88" y="136"/>
                      <a:pt x="96" y="96"/>
                    </a:cubicBezTo>
                    <a:cubicBezTo>
                      <a:pt x="104" y="56"/>
                      <a:pt x="96" y="16"/>
                      <a:pt x="96" y="0"/>
                    </a:cubicBezTo>
                  </a:path>
                </a:pathLst>
              </a:custGeom>
              <a:noFill/>
              <a:ln w="38100"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48" name="Freeform 41"/>
              <p:cNvSpPr>
                <a:spLocks/>
              </p:cNvSpPr>
              <p:nvPr/>
            </p:nvSpPr>
            <p:spPr bwMode="auto">
              <a:xfrm rot="749958" flipH="1">
                <a:off x="1146" y="3339"/>
                <a:ext cx="104" cy="336"/>
              </a:xfrm>
              <a:custGeom>
                <a:avLst/>
                <a:gdLst>
                  <a:gd name="T0" fmla="*/ 0 w 104"/>
                  <a:gd name="T1" fmla="*/ 336 h 336"/>
                  <a:gd name="T2" fmla="*/ 48 w 104"/>
                  <a:gd name="T3" fmla="*/ 240 h 336"/>
                  <a:gd name="T4" fmla="*/ 96 w 104"/>
                  <a:gd name="T5" fmla="*/ 96 h 336"/>
                  <a:gd name="T6" fmla="*/ 96 w 104"/>
                  <a:gd name="T7" fmla="*/ 0 h 336"/>
                  <a:gd name="T8" fmla="*/ 0 60000 65536"/>
                  <a:gd name="T9" fmla="*/ 0 60000 65536"/>
                  <a:gd name="T10" fmla="*/ 0 60000 65536"/>
                  <a:gd name="T11" fmla="*/ 0 60000 65536"/>
                  <a:gd name="T12" fmla="*/ 0 w 104"/>
                  <a:gd name="T13" fmla="*/ 0 h 336"/>
                  <a:gd name="T14" fmla="*/ 104 w 104"/>
                  <a:gd name="T15" fmla="*/ 336 h 336"/>
                </a:gdLst>
                <a:ahLst/>
                <a:cxnLst>
                  <a:cxn ang="T8">
                    <a:pos x="T0" y="T1"/>
                  </a:cxn>
                  <a:cxn ang="T9">
                    <a:pos x="T2" y="T3"/>
                  </a:cxn>
                  <a:cxn ang="T10">
                    <a:pos x="T4" y="T5"/>
                  </a:cxn>
                  <a:cxn ang="T11">
                    <a:pos x="T6" y="T7"/>
                  </a:cxn>
                </a:cxnLst>
                <a:rect l="T12" t="T13" r="T14" b="T15"/>
                <a:pathLst>
                  <a:path w="104" h="336">
                    <a:moveTo>
                      <a:pt x="0" y="336"/>
                    </a:moveTo>
                    <a:cubicBezTo>
                      <a:pt x="16" y="308"/>
                      <a:pt x="32" y="280"/>
                      <a:pt x="48" y="240"/>
                    </a:cubicBezTo>
                    <a:cubicBezTo>
                      <a:pt x="64" y="200"/>
                      <a:pt x="88" y="136"/>
                      <a:pt x="96" y="96"/>
                    </a:cubicBezTo>
                    <a:cubicBezTo>
                      <a:pt x="104" y="56"/>
                      <a:pt x="96" y="16"/>
                      <a:pt x="96" y="0"/>
                    </a:cubicBezTo>
                  </a:path>
                </a:pathLst>
              </a:custGeom>
              <a:noFill/>
              <a:ln w="38100"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sp>
            <p:nvSpPr>
              <p:cNvPr id="20549" name="Freeform 42"/>
              <p:cNvSpPr>
                <a:spLocks/>
              </p:cNvSpPr>
              <p:nvPr/>
            </p:nvSpPr>
            <p:spPr bwMode="auto">
              <a:xfrm rot="749958" flipH="1">
                <a:off x="1292" y="3322"/>
                <a:ext cx="104" cy="384"/>
              </a:xfrm>
              <a:custGeom>
                <a:avLst/>
                <a:gdLst>
                  <a:gd name="T0" fmla="*/ 0 w 104"/>
                  <a:gd name="T1" fmla="*/ 21126 h 336"/>
                  <a:gd name="T2" fmla="*/ 48 w 104"/>
                  <a:gd name="T3" fmla="*/ 15042 h 336"/>
                  <a:gd name="T4" fmla="*/ 96 w 104"/>
                  <a:gd name="T5" fmla="*/ 6086 h 336"/>
                  <a:gd name="T6" fmla="*/ 96 w 104"/>
                  <a:gd name="T7" fmla="*/ 0 h 336"/>
                  <a:gd name="T8" fmla="*/ 0 60000 65536"/>
                  <a:gd name="T9" fmla="*/ 0 60000 65536"/>
                  <a:gd name="T10" fmla="*/ 0 60000 65536"/>
                  <a:gd name="T11" fmla="*/ 0 60000 65536"/>
                  <a:gd name="T12" fmla="*/ 0 w 104"/>
                  <a:gd name="T13" fmla="*/ 0 h 336"/>
                  <a:gd name="T14" fmla="*/ 104 w 104"/>
                  <a:gd name="T15" fmla="*/ 336 h 336"/>
                </a:gdLst>
                <a:ahLst/>
                <a:cxnLst>
                  <a:cxn ang="T8">
                    <a:pos x="T0" y="T1"/>
                  </a:cxn>
                  <a:cxn ang="T9">
                    <a:pos x="T2" y="T3"/>
                  </a:cxn>
                  <a:cxn ang="T10">
                    <a:pos x="T4" y="T5"/>
                  </a:cxn>
                  <a:cxn ang="T11">
                    <a:pos x="T6" y="T7"/>
                  </a:cxn>
                </a:cxnLst>
                <a:rect l="T12" t="T13" r="T14" b="T15"/>
                <a:pathLst>
                  <a:path w="104" h="336">
                    <a:moveTo>
                      <a:pt x="0" y="336"/>
                    </a:moveTo>
                    <a:cubicBezTo>
                      <a:pt x="16" y="308"/>
                      <a:pt x="32" y="280"/>
                      <a:pt x="48" y="240"/>
                    </a:cubicBezTo>
                    <a:cubicBezTo>
                      <a:pt x="64" y="200"/>
                      <a:pt x="88" y="136"/>
                      <a:pt x="96" y="96"/>
                    </a:cubicBezTo>
                    <a:cubicBezTo>
                      <a:pt x="104" y="56"/>
                      <a:pt x="96" y="16"/>
                      <a:pt x="96" y="0"/>
                    </a:cubicBezTo>
                  </a:path>
                </a:pathLst>
              </a:custGeom>
              <a:noFill/>
              <a:ln w="38100" cap="flat" cmpd="sng">
                <a:solidFill>
                  <a:srgbClr val="199400"/>
                </a:solidFill>
                <a:prstDash val="solid"/>
                <a:miter lim="800000"/>
                <a:headEnd type="none" w="med" len="med"/>
                <a:tailEnd type="none" w="med" len="med"/>
              </a:ln>
            </p:spPr>
            <p:txBody>
              <a:bodyPr wrap="none"/>
              <a:lstStyle/>
              <a:p>
                <a:endParaRPr lang="en-US">
                  <a:solidFill>
                    <a:srgbClr val="000000"/>
                  </a:solidFill>
                </a:endParaRPr>
              </a:p>
            </p:txBody>
          </p:sp>
        </p:grpSp>
        <p:sp>
          <p:nvSpPr>
            <p:cNvPr id="20524" name="Line 43"/>
            <p:cNvSpPr>
              <a:spLocks noChangeShapeType="1"/>
            </p:cNvSpPr>
            <p:nvPr/>
          </p:nvSpPr>
          <p:spPr bwMode="auto">
            <a:xfrm rot="-596827">
              <a:off x="4469" y="3635"/>
              <a:ext cx="481" cy="122"/>
            </a:xfrm>
            <a:prstGeom prst="line">
              <a:avLst/>
            </a:prstGeom>
            <a:noFill/>
            <a:ln w="38100">
              <a:solidFill>
                <a:srgbClr val="0000FF"/>
              </a:solidFill>
              <a:round/>
              <a:headEnd/>
              <a:tailEnd type="triangle" w="med" len="med"/>
            </a:ln>
          </p:spPr>
          <p:txBody>
            <a:bodyPr wrap="none" anchor="ctr"/>
            <a:lstStyle/>
            <a:p>
              <a:endParaRPr lang="en-US">
                <a:solidFill>
                  <a:srgbClr val="000000"/>
                </a:solidFill>
              </a:endParaRPr>
            </a:p>
          </p:txBody>
        </p:sp>
      </p:grpSp>
      <p:grpSp>
        <p:nvGrpSpPr>
          <p:cNvPr id="14" name="Group 13"/>
          <p:cNvGrpSpPr/>
          <p:nvPr/>
        </p:nvGrpSpPr>
        <p:grpSpPr>
          <a:xfrm>
            <a:off x="5864423" y="1009710"/>
            <a:ext cx="307777" cy="1504890"/>
            <a:chOff x="5715000" y="1009710"/>
            <a:chExt cx="307777" cy="1504890"/>
          </a:xfrm>
        </p:grpSpPr>
        <p:cxnSp>
          <p:nvCxnSpPr>
            <p:cNvPr id="11" name="Straight Arrow Connector 10"/>
            <p:cNvCxnSpPr/>
            <p:nvPr/>
          </p:nvCxnSpPr>
          <p:spPr bwMode="auto">
            <a:xfrm>
              <a:off x="6019800" y="1009710"/>
              <a:ext cx="0" cy="1504890"/>
            </a:xfrm>
            <a:prstGeom prst="straightConnector1">
              <a:avLst/>
            </a:prstGeom>
            <a:noFill/>
            <a:ln w="12700" cap="flat" cmpd="sng" algn="ctr">
              <a:solidFill>
                <a:schemeClr val="tx1"/>
              </a:solidFill>
              <a:prstDash val="solid"/>
              <a:round/>
              <a:headEnd type="none" w="med" len="med"/>
              <a:tailEnd type="arrow"/>
            </a:ln>
            <a:effectLst/>
          </p:spPr>
        </p:cxnSp>
        <p:sp>
          <p:nvSpPr>
            <p:cNvPr id="13" name="TextBox 12"/>
            <p:cNvSpPr txBox="1"/>
            <p:nvPr/>
          </p:nvSpPr>
          <p:spPr>
            <a:xfrm rot="16200000">
              <a:off x="5430739" y="1600200"/>
              <a:ext cx="876300" cy="307777"/>
            </a:xfrm>
            <a:prstGeom prst="rect">
              <a:avLst/>
            </a:prstGeom>
            <a:noFill/>
          </p:spPr>
          <p:txBody>
            <a:bodyPr wrap="square" rtlCol="0">
              <a:spAutoFit/>
            </a:bodyPr>
            <a:lstStyle/>
            <a:p>
              <a:r>
                <a:rPr lang="en-US" sz="1400" dirty="0" smtClean="0"/>
                <a:t>downhill</a:t>
              </a:r>
              <a:endParaRPr lang="en-US" sz="1400" dirty="0"/>
            </a:p>
          </p:txBody>
        </p:sp>
      </p:grpSp>
      <p:sp>
        <p:nvSpPr>
          <p:cNvPr id="69" name="Rectangle 68"/>
          <p:cNvSpPr/>
          <p:nvPr/>
        </p:nvSpPr>
        <p:spPr>
          <a:xfrm>
            <a:off x="257145" y="4800600"/>
            <a:ext cx="4467255" cy="1846659"/>
          </a:xfrm>
          <a:prstGeom prst="rect">
            <a:avLst/>
          </a:prstGeom>
        </p:spPr>
        <p:txBody>
          <a:bodyPr wrap="square">
            <a:spAutoFit/>
          </a:bodyPr>
          <a:lstStyle/>
          <a:p>
            <a:r>
              <a:rPr lang="en-US" altLang="he-IL" dirty="0" smtClean="0">
                <a:solidFill>
                  <a:srgbClr val="000000"/>
                </a:solidFill>
              </a:rPr>
              <a:t>Note: a similar mechanism applies to other circumstances of water advection, such as fog carried out by wind that is intercepted by the vegetation </a:t>
            </a:r>
            <a:r>
              <a:rPr lang="en-US" altLang="he-IL" sz="1400" dirty="0" smtClean="0">
                <a:solidFill>
                  <a:srgbClr val="000000"/>
                </a:solidFill>
              </a:rPr>
              <a:t>(</a:t>
            </a:r>
            <a:r>
              <a:rPr lang="en-US" altLang="he-IL" sz="1400" dirty="0" err="1" smtClean="0">
                <a:solidFill>
                  <a:srgbClr val="000000"/>
                </a:solidFill>
              </a:rPr>
              <a:t>Borthagaray</a:t>
            </a:r>
            <a:r>
              <a:rPr lang="en-US" altLang="he-IL" sz="1400" dirty="0" smtClean="0">
                <a:solidFill>
                  <a:srgbClr val="000000"/>
                </a:solidFill>
              </a:rPr>
              <a:t>, Fuentes, </a:t>
            </a:r>
            <a:r>
              <a:rPr lang="en-US" altLang="he-IL" sz="1400" dirty="0" err="1" smtClean="0">
                <a:solidFill>
                  <a:srgbClr val="000000"/>
                </a:solidFill>
              </a:rPr>
              <a:t>Marquet</a:t>
            </a:r>
            <a:r>
              <a:rPr lang="en-US" altLang="he-IL" sz="1400" dirty="0" smtClean="0">
                <a:solidFill>
                  <a:srgbClr val="000000"/>
                </a:solidFill>
              </a:rPr>
              <a:t>, J. Theo. Biol.  2010) .</a:t>
            </a:r>
          </a:p>
        </p:txBody>
      </p:sp>
      <p:grpSp>
        <p:nvGrpSpPr>
          <p:cNvPr id="6" name="Group 5"/>
          <p:cNvGrpSpPr/>
          <p:nvPr/>
        </p:nvGrpSpPr>
        <p:grpSpPr>
          <a:xfrm>
            <a:off x="4724400" y="2971800"/>
            <a:ext cx="3797879" cy="3560184"/>
            <a:chOff x="4724400" y="2971800"/>
            <a:chExt cx="3797879" cy="3560184"/>
          </a:xfrm>
        </p:grpSpPr>
        <p:pic>
          <p:nvPicPr>
            <p:cNvPr id="70" name="Picture 2"/>
            <p:cNvPicPr>
              <a:picLocks noChangeAspect="1" noChangeArrowheads="1"/>
            </p:cNvPicPr>
            <p:nvPr/>
          </p:nvPicPr>
          <p:blipFill rotWithShape="1">
            <a:blip r:embed="rId8" cstate="print"/>
            <a:srcRect l="43440" r="11467" b="37386"/>
            <a:stretch/>
          </p:blipFill>
          <p:spPr bwMode="auto">
            <a:xfrm>
              <a:off x="4724400" y="2971800"/>
              <a:ext cx="3797879" cy="3560184"/>
            </a:xfrm>
            <a:prstGeom prst="rect">
              <a:avLst/>
            </a:prstGeom>
            <a:noFill/>
            <a:ln w="9525">
              <a:noFill/>
              <a:miter lim="800000"/>
              <a:headEnd/>
              <a:tailEnd/>
            </a:ln>
          </p:spPr>
        </p:pic>
        <p:sp>
          <p:nvSpPr>
            <p:cNvPr id="15" name="Rectangle 14"/>
            <p:cNvSpPr/>
            <p:nvPr/>
          </p:nvSpPr>
          <p:spPr>
            <a:xfrm>
              <a:off x="5140400" y="6096000"/>
              <a:ext cx="2965877" cy="338554"/>
            </a:xfrm>
            <a:prstGeom prst="rect">
              <a:avLst/>
            </a:prstGeom>
            <a:solidFill>
              <a:schemeClr val="bg1"/>
            </a:solidFill>
          </p:spPr>
          <p:txBody>
            <a:bodyPr wrap="none">
              <a:spAutoFit/>
            </a:bodyPr>
            <a:lstStyle/>
            <a:p>
              <a:r>
                <a:rPr lang="en-US" sz="1600" dirty="0">
                  <a:solidFill>
                    <a:srgbClr val="000000"/>
                  </a:solidFill>
                </a:rPr>
                <a:t>Banded vegetation in Somalia</a:t>
              </a:r>
              <a:endParaRPr lang="en-US" sz="1600" dirty="0"/>
            </a:p>
          </p:txBody>
        </p:sp>
      </p:grpSp>
      <p:pic>
        <p:nvPicPr>
          <p:cNvPr id="7" name="media4.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400800" y="942000"/>
            <a:ext cx="2096800" cy="1572600"/>
          </a:xfrm>
          <a:prstGeom prst="rect">
            <a:avLst/>
          </a:prstGeom>
        </p:spPr>
      </p:pic>
    </p:spTree>
    <p:extLst>
      <p:ext uri="{BB962C8B-B14F-4D97-AF65-F5344CB8AC3E}">
        <p14:creationId xmlns:p14="http://schemas.microsoft.com/office/powerpoint/2010/main" val="361721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p:cTn id="23" fill="hold" display="0">
                  <p:stCondLst>
                    <p:cond delay="indefinite"/>
                  </p:stCondLst>
                </p:cTn>
                <p:tgtEl>
                  <p:spTgt spid="7"/>
                </p:tgtEl>
              </p:cMediaNode>
            </p:video>
          </p:childTnLst>
        </p:cTn>
      </p:par>
    </p:tnLst>
    <p:bldLst>
      <p:bldP spid="69"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57200" marR="0" indent="-45720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57200" marR="0" indent="-45720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101267</TotalTime>
  <Words>6914</Words>
  <Application>Microsoft Office PowerPoint</Application>
  <PresentationFormat>Presentazione su schermo (4:3)</PresentationFormat>
  <Paragraphs>761</Paragraphs>
  <Slides>44</Slides>
  <Notes>42</Notes>
  <HiddenSlides>0</HiddenSlides>
  <MMClips>4</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44</vt:i4>
      </vt:variant>
    </vt:vector>
  </HeadingPairs>
  <TitlesOfParts>
    <vt:vector size="46" baseType="lpstr">
      <vt:lpstr>Blank Presentation</vt:lpstr>
      <vt:lpstr>משוואה</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Ben-Gurion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Dynamics of plant communities in drylands</dc:title>
  <dc:creator>Ehud</dc:creator>
  <cp:lastModifiedBy>eugenio</cp:lastModifiedBy>
  <cp:revision>7538</cp:revision>
  <cp:lastPrinted>2001-06-20T18:45:01Z</cp:lastPrinted>
  <dcterms:created xsi:type="dcterms:W3CDTF">2000-12-23T13:03:16Z</dcterms:created>
  <dcterms:modified xsi:type="dcterms:W3CDTF">2016-01-13T11:25:42Z</dcterms:modified>
</cp:coreProperties>
</file>